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notesSlides/notesSlide55.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67"/>
  </p:notesMasterIdLst>
  <p:sldIdLst>
    <p:sldId id="256" r:id="rId2"/>
    <p:sldId id="257" r:id="rId3"/>
    <p:sldId id="258" r:id="rId4"/>
    <p:sldId id="259" r:id="rId5"/>
    <p:sldId id="260" r:id="rId6"/>
    <p:sldId id="261" r:id="rId7"/>
    <p:sldId id="262" r:id="rId8"/>
    <p:sldId id="291" r:id="rId9"/>
    <p:sldId id="290" r:id="rId10"/>
    <p:sldId id="263" r:id="rId11"/>
    <p:sldId id="266" r:id="rId12"/>
    <p:sldId id="264" r:id="rId13"/>
    <p:sldId id="265" r:id="rId14"/>
    <p:sldId id="267" r:id="rId15"/>
    <p:sldId id="268" r:id="rId16"/>
    <p:sldId id="270" r:id="rId17"/>
    <p:sldId id="271" r:id="rId18"/>
    <p:sldId id="272" r:id="rId19"/>
    <p:sldId id="273" r:id="rId20"/>
    <p:sldId id="301" r:id="rId21"/>
    <p:sldId id="278" r:id="rId22"/>
    <p:sldId id="282" r:id="rId23"/>
    <p:sldId id="342" r:id="rId24"/>
    <p:sldId id="343" r:id="rId25"/>
    <p:sldId id="344" r:id="rId26"/>
    <p:sldId id="345" r:id="rId27"/>
    <p:sldId id="346" r:id="rId28"/>
    <p:sldId id="347" r:id="rId29"/>
    <p:sldId id="348" r:id="rId30"/>
    <p:sldId id="349" r:id="rId31"/>
    <p:sldId id="350" r:id="rId32"/>
    <p:sldId id="351" r:id="rId33"/>
    <p:sldId id="352" r:id="rId34"/>
    <p:sldId id="353" r:id="rId35"/>
    <p:sldId id="354" r:id="rId36"/>
    <p:sldId id="302" r:id="rId37"/>
    <p:sldId id="303" r:id="rId38"/>
    <p:sldId id="304" r:id="rId39"/>
    <p:sldId id="305" r:id="rId40"/>
    <p:sldId id="307" r:id="rId41"/>
    <p:sldId id="308" r:id="rId42"/>
    <p:sldId id="309" r:id="rId43"/>
    <p:sldId id="310" r:id="rId44"/>
    <p:sldId id="340" r:id="rId45"/>
    <p:sldId id="311" r:id="rId46"/>
    <p:sldId id="312" r:id="rId47"/>
    <p:sldId id="313" r:id="rId48"/>
    <p:sldId id="314" r:id="rId49"/>
    <p:sldId id="315" r:id="rId50"/>
    <p:sldId id="316" r:id="rId51"/>
    <p:sldId id="317" r:id="rId52"/>
    <p:sldId id="341" r:id="rId53"/>
    <p:sldId id="318" r:id="rId54"/>
    <p:sldId id="319" r:id="rId55"/>
    <p:sldId id="320" r:id="rId56"/>
    <p:sldId id="321" r:id="rId57"/>
    <p:sldId id="322" r:id="rId58"/>
    <p:sldId id="323" r:id="rId59"/>
    <p:sldId id="324" r:id="rId60"/>
    <p:sldId id="325" r:id="rId61"/>
    <p:sldId id="326" r:id="rId62"/>
    <p:sldId id="327" r:id="rId63"/>
    <p:sldId id="328" r:id="rId64"/>
    <p:sldId id="338" r:id="rId65"/>
    <p:sldId id="339" r:id="rId6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0157" autoAdjust="0"/>
    <p:restoredTop sz="83183" autoAdjust="0"/>
  </p:normalViewPr>
  <p:slideViewPr>
    <p:cSldViewPr>
      <p:cViewPr>
        <p:scale>
          <a:sx n="75" d="100"/>
          <a:sy n="75" d="100"/>
        </p:scale>
        <p:origin x="-1224" y="12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206F13-AC22-4FA5-8CE5-CF9B26075937}" type="datetimeFigureOut">
              <a:rPr lang="es-ES" smtClean="0"/>
              <a:pPr/>
              <a:t>10/06/2010</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B5FF70-7AA0-4BF6-88FD-492CABB50060}"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1</a:t>
            </a:fld>
            <a:endParaRPr lang="es-E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sz="1200" b="0" i="0" kern="1200" dirty="0" smtClean="0">
                <a:solidFill>
                  <a:schemeClr val="tx1"/>
                </a:solidFill>
                <a:latin typeface="+mn-lt"/>
                <a:ea typeface="+mn-ea"/>
                <a:cs typeface="+mn-cs"/>
              </a:rPr>
              <a:t>El sistema de tipos de </a:t>
            </a:r>
            <a:r>
              <a:rPr lang="es-ES" sz="1200" b="0" i="0" kern="1200" dirty="0" err="1" smtClean="0">
                <a:solidFill>
                  <a:schemeClr val="tx1"/>
                </a:solidFill>
                <a:latin typeface="+mn-lt"/>
                <a:ea typeface="+mn-ea"/>
                <a:cs typeface="+mn-cs"/>
              </a:rPr>
              <a:t>Haskell</a:t>
            </a:r>
            <a:r>
              <a:rPr lang="es-ES" sz="1200" b="0" i="0" kern="1200" dirty="0" smtClean="0">
                <a:solidFill>
                  <a:schemeClr val="tx1"/>
                </a:solidFill>
                <a:latin typeface="+mn-lt"/>
                <a:ea typeface="+mn-ea"/>
                <a:cs typeface="+mn-cs"/>
              </a:rPr>
              <a:t> posee una característica que lo distingue de otros lenguajes de programación. El tipo de polimorfismo del que hemos tratado hasta ahora es denominado polimorfismo </a:t>
            </a:r>
            <a:r>
              <a:rPr lang="es-ES" sz="1200" b="0" i="1" kern="1200" dirty="0" smtClean="0">
                <a:solidFill>
                  <a:schemeClr val="tx1"/>
                </a:solidFill>
                <a:latin typeface="+mn-lt"/>
                <a:ea typeface="+mn-ea"/>
                <a:cs typeface="+mn-cs"/>
              </a:rPr>
              <a:t>paramétrico</a:t>
            </a:r>
            <a:r>
              <a:rPr lang="es-ES" sz="1200" b="0" i="0" kern="1200" dirty="0" smtClean="0">
                <a:solidFill>
                  <a:schemeClr val="tx1"/>
                </a:solidFill>
                <a:latin typeface="+mn-lt"/>
                <a:ea typeface="+mn-ea"/>
                <a:cs typeface="+mn-cs"/>
              </a:rPr>
              <a:t>. </a:t>
            </a:r>
          </a:p>
          <a:p>
            <a:r>
              <a:rPr lang="es-ES" sz="1200" b="0" i="0" kern="1200" dirty="0" smtClean="0">
                <a:solidFill>
                  <a:schemeClr val="tx1"/>
                </a:solidFill>
                <a:latin typeface="+mn-lt"/>
                <a:ea typeface="+mn-ea"/>
                <a:cs typeface="+mn-cs"/>
              </a:rPr>
              <a:t>Esto lo conseguimos</a:t>
            </a:r>
            <a:r>
              <a:rPr lang="es-ES" sz="1200" b="0" i="0" kern="1200" baseline="0" dirty="0" smtClean="0">
                <a:solidFill>
                  <a:schemeClr val="tx1"/>
                </a:solidFill>
                <a:latin typeface="+mn-lt"/>
                <a:ea typeface="+mn-ea"/>
                <a:cs typeface="+mn-cs"/>
              </a:rPr>
              <a:t> gracias a las variables de tipo, que representan un tipo genérico. En este sentido la declaración de funciones </a:t>
            </a:r>
            <a:r>
              <a:rPr lang="es-ES" sz="1200" b="0" i="0" kern="1200" baseline="0" dirty="0" err="1" smtClean="0">
                <a:solidFill>
                  <a:schemeClr val="tx1"/>
                </a:solidFill>
                <a:latin typeface="+mn-lt"/>
                <a:ea typeface="+mn-ea"/>
                <a:cs typeface="+mn-cs"/>
              </a:rPr>
              <a:t>parametrizadas</a:t>
            </a:r>
            <a:r>
              <a:rPr lang="es-ES" sz="1200" b="0" i="0" kern="1200" baseline="0" dirty="0" smtClean="0">
                <a:solidFill>
                  <a:schemeClr val="tx1"/>
                </a:solidFill>
                <a:latin typeface="+mn-lt"/>
                <a:ea typeface="+mn-ea"/>
                <a:cs typeface="+mn-cs"/>
              </a:rPr>
              <a:t> es mucho mas limpia en </a:t>
            </a:r>
            <a:r>
              <a:rPr lang="es-ES" sz="1200" b="0" i="0" kern="1200" baseline="0" dirty="0" err="1" smtClean="0">
                <a:solidFill>
                  <a:schemeClr val="tx1"/>
                </a:solidFill>
                <a:latin typeface="+mn-lt"/>
                <a:ea typeface="+mn-ea"/>
                <a:cs typeface="+mn-cs"/>
              </a:rPr>
              <a:t>Haskell</a:t>
            </a:r>
            <a:r>
              <a:rPr lang="es-ES" sz="1200" b="0" i="0" kern="1200" baseline="0" dirty="0" smtClean="0">
                <a:solidFill>
                  <a:schemeClr val="tx1"/>
                </a:solidFill>
                <a:latin typeface="+mn-lt"/>
                <a:ea typeface="+mn-ea"/>
                <a:cs typeface="+mn-cs"/>
              </a:rPr>
              <a:t> que en otros lenguajes como C, Java.</a:t>
            </a:r>
            <a:endParaRPr lang="es-ES" sz="1200" b="0" i="0" kern="1200" dirty="0" smtClean="0">
              <a:solidFill>
                <a:schemeClr val="tx1"/>
              </a:solidFill>
              <a:latin typeface="+mn-lt"/>
              <a:ea typeface="+mn-ea"/>
              <a:cs typeface="+mn-cs"/>
            </a:endParaRPr>
          </a:p>
          <a:p>
            <a:r>
              <a:rPr lang="es-ES" sz="1200" b="1" i="0" kern="1200" dirty="0" smtClean="0">
                <a:solidFill>
                  <a:schemeClr val="tx1"/>
                </a:solidFill>
                <a:latin typeface="+mn-lt"/>
                <a:ea typeface="+mn-ea"/>
                <a:cs typeface="+mn-cs"/>
              </a:rPr>
              <a:t>Existe otro tipo de polimorfismo llamado </a:t>
            </a:r>
            <a:r>
              <a:rPr lang="es-ES" sz="1200" b="1" i="1" kern="1200" dirty="0" smtClean="0">
                <a:solidFill>
                  <a:schemeClr val="tx1"/>
                </a:solidFill>
                <a:latin typeface="+mn-lt"/>
                <a:ea typeface="+mn-ea"/>
                <a:cs typeface="+mn-cs"/>
              </a:rPr>
              <a:t>ad hoc</a:t>
            </a:r>
            <a:r>
              <a:rPr lang="es-ES" sz="1200" b="1" i="0" kern="1200" dirty="0" smtClean="0">
                <a:solidFill>
                  <a:schemeClr val="tx1"/>
                </a:solidFill>
                <a:latin typeface="+mn-lt"/>
                <a:ea typeface="+mn-ea"/>
                <a:cs typeface="+mn-cs"/>
              </a:rPr>
              <a:t> o </a:t>
            </a:r>
            <a:r>
              <a:rPr lang="es-ES" sz="1200" b="1" i="1" kern="1200" dirty="0" smtClean="0">
                <a:solidFill>
                  <a:schemeClr val="tx1"/>
                </a:solidFill>
                <a:latin typeface="+mn-lt"/>
                <a:ea typeface="+mn-ea"/>
                <a:cs typeface="+mn-cs"/>
              </a:rPr>
              <a:t>sobrecarga</a:t>
            </a:r>
            <a:r>
              <a:rPr lang="es-ES" sz="1200" b="1" i="0" kern="1200" dirty="0" smtClean="0">
                <a:solidFill>
                  <a:schemeClr val="tx1"/>
                </a:solidFill>
                <a:latin typeface="+mn-lt"/>
                <a:ea typeface="+mn-ea"/>
                <a:cs typeface="+mn-cs"/>
              </a:rPr>
              <a:t>.</a:t>
            </a:r>
            <a:endParaRPr lang="es-ES" sz="1200" b="0" i="0" kern="1200" dirty="0" smtClean="0">
              <a:solidFill>
                <a:schemeClr val="tx1"/>
              </a:solidFill>
              <a:latin typeface="+mn-lt"/>
              <a:ea typeface="+mn-ea"/>
              <a:cs typeface="+mn-cs"/>
            </a:endParaRPr>
          </a:p>
          <a:p>
            <a:r>
              <a:rPr lang="es-ES" sz="1200" b="0" i="0" kern="1200" dirty="0" smtClean="0">
                <a:solidFill>
                  <a:schemeClr val="tx1"/>
                </a:solidFill>
                <a:latin typeface="+mn-lt"/>
                <a:ea typeface="+mn-ea"/>
                <a:cs typeface="+mn-cs"/>
              </a:rPr>
              <a:t> En </a:t>
            </a:r>
            <a:r>
              <a:rPr lang="es-ES" sz="1200" b="0" i="0" kern="1200" dirty="0" err="1" smtClean="0">
                <a:solidFill>
                  <a:schemeClr val="tx1"/>
                </a:solidFill>
                <a:latin typeface="+mn-lt"/>
                <a:ea typeface="+mn-ea"/>
                <a:cs typeface="+mn-cs"/>
              </a:rPr>
              <a:t>Haskell</a:t>
            </a:r>
            <a:r>
              <a:rPr lang="es-ES" sz="1200" b="0" i="0" kern="1200" dirty="0" smtClean="0">
                <a:solidFill>
                  <a:schemeClr val="tx1"/>
                </a:solidFill>
                <a:latin typeface="+mn-lt"/>
                <a:ea typeface="+mn-ea"/>
                <a:cs typeface="+mn-cs"/>
              </a:rPr>
              <a:t>, las </a:t>
            </a:r>
            <a:r>
              <a:rPr lang="es-ES" sz="1200" b="0" i="1" kern="1200" dirty="0" smtClean="0">
                <a:solidFill>
                  <a:schemeClr val="tx1"/>
                </a:solidFill>
                <a:latin typeface="+mn-lt"/>
                <a:ea typeface="+mn-ea"/>
                <a:cs typeface="+mn-cs"/>
              </a:rPr>
              <a:t>clases de tipos</a:t>
            </a:r>
            <a:r>
              <a:rPr lang="es-ES" sz="1200" b="0" i="0" kern="1200" dirty="0" smtClean="0">
                <a:solidFill>
                  <a:schemeClr val="tx1"/>
                </a:solidFill>
                <a:latin typeface="+mn-lt"/>
                <a:ea typeface="+mn-ea"/>
                <a:cs typeface="+mn-cs"/>
              </a:rPr>
              <a:t>  proporcionan un modo estructurado de controlar el polimorfismo ad hoc o sobrecarga. Un</a:t>
            </a:r>
            <a:r>
              <a:rPr lang="es-ES" sz="1200" b="0" i="0" kern="1200" baseline="0" dirty="0" smtClean="0">
                <a:solidFill>
                  <a:schemeClr val="tx1"/>
                </a:solidFill>
                <a:latin typeface="+mn-lt"/>
                <a:ea typeface="+mn-ea"/>
                <a:cs typeface="+mn-cs"/>
              </a:rPr>
              <a:t> ejemplo de esto es el operador ‘+’, aplicable a diferentes tipos de datos, y para cada uno de ellos se comporta de una determinada forma.</a:t>
            </a:r>
            <a:endParaRPr lang="es-ES" sz="1200" b="0" i="0" kern="1200" dirty="0" smtClean="0">
              <a:solidFill>
                <a:schemeClr val="tx1"/>
              </a:solidFill>
              <a:latin typeface="+mn-lt"/>
              <a:ea typeface="+mn-ea"/>
              <a:cs typeface="+mn-cs"/>
            </a:endParaRPr>
          </a:p>
          <a:p>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10</a:t>
            </a:fld>
            <a:endParaRPr lang="es-E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smtClean="0"/>
              <a:t>En esta figura podemos</a:t>
            </a:r>
            <a:r>
              <a:rPr lang="es-ES" baseline="0" dirty="0" smtClean="0"/>
              <a:t> comprobar la jerarquía de clases de tipos que se encuentran en el </a:t>
            </a:r>
            <a:r>
              <a:rPr lang="es-ES" baseline="0" dirty="0" err="1" smtClean="0"/>
              <a:t>prelude</a:t>
            </a:r>
            <a:r>
              <a:rPr lang="es-ES" baseline="0" dirty="0" smtClean="0"/>
              <a:t> de </a:t>
            </a:r>
            <a:r>
              <a:rPr lang="es-ES" baseline="0" dirty="0" err="1" smtClean="0"/>
              <a:t>Haskell</a:t>
            </a:r>
            <a:r>
              <a:rPr lang="es-ES" baseline="0" dirty="0" smtClean="0"/>
              <a:t>.</a:t>
            </a:r>
          </a:p>
          <a:p>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11</a:t>
            </a:fld>
            <a:endParaRPr lang="es-E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smtClean="0"/>
              <a:t>El</a:t>
            </a:r>
            <a:r>
              <a:rPr lang="es-ES" baseline="0" dirty="0" smtClean="0"/>
              <a:t> problema de la igualdad es que no todos los tipos deben hacer uso de ella. Por ejemplo la igualdad de funciones no es computable. </a:t>
            </a:r>
          </a:p>
          <a:p>
            <a:endParaRPr lang="es-ES" baseline="0" dirty="0" smtClean="0"/>
          </a:p>
          <a:p>
            <a:r>
              <a:rPr lang="es-ES" sz="1200" b="0" i="0" kern="1200" dirty="0" smtClean="0">
                <a:solidFill>
                  <a:schemeClr val="tx1"/>
                </a:solidFill>
                <a:latin typeface="+mn-lt"/>
                <a:ea typeface="+mn-ea"/>
                <a:cs typeface="+mn-cs"/>
              </a:rPr>
              <a:t> Incluso asumiendo</a:t>
            </a:r>
            <a:r>
              <a:rPr lang="es-ES" sz="1200" b="0" i="0" kern="1200" baseline="0" dirty="0" smtClean="0">
                <a:solidFill>
                  <a:schemeClr val="tx1"/>
                </a:solidFill>
                <a:latin typeface="+mn-lt"/>
                <a:ea typeface="+mn-ea"/>
                <a:cs typeface="+mn-cs"/>
              </a:rPr>
              <a:t> que tuviera sentido para todos los tipos </a:t>
            </a:r>
            <a:r>
              <a:rPr lang="es-ES" sz="1200" b="0" i="0" kern="1200" dirty="0" smtClean="0">
                <a:solidFill>
                  <a:schemeClr val="tx1"/>
                </a:solidFill>
                <a:latin typeface="+mn-lt"/>
                <a:ea typeface="+mn-ea"/>
                <a:cs typeface="+mn-cs"/>
              </a:rPr>
              <a:t>el cómputo realizado para comparar dos listas es distinto al realizado al comparar dos enteros. Por todo ello, es de esperar que == esté </a:t>
            </a:r>
            <a:r>
              <a:rPr lang="es-ES" sz="1200" b="0" i="1" kern="1200" dirty="0" smtClean="0">
                <a:solidFill>
                  <a:schemeClr val="tx1"/>
                </a:solidFill>
                <a:latin typeface="+mn-lt"/>
                <a:ea typeface="+mn-ea"/>
                <a:cs typeface="+mn-cs"/>
              </a:rPr>
              <a:t>sobrecargado</a:t>
            </a:r>
            <a:r>
              <a:rPr lang="es-ES" sz="1200" b="0" i="0" kern="1200" dirty="0" smtClean="0">
                <a:solidFill>
                  <a:schemeClr val="tx1"/>
                </a:solidFill>
                <a:latin typeface="+mn-lt"/>
                <a:ea typeface="+mn-ea"/>
                <a:cs typeface="+mn-cs"/>
              </a:rPr>
              <a:t> para realizar estas tareas distintas. </a:t>
            </a:r>
          </a:p>
          <a:p>
            <a:r>
              <a:rPr lang="es-ES" sz="1200" b="0" i="0" kern="1200" dirty="0" smtClean="0">
                <a:solidFill>
                  <a:schemeClr val="tx1"/>
                </a:solidFill>
                <a:latin typeface="+mn-lt"/>
                <a:ea typeface="+mn-ea"/>
                <a:cs typeface="+mn-cs"/>
              </a:rPr>
              <a:t>La</a:t>
            </a:r>
            <a:r>
              <a:rPr lang="es-ES" sz="1200" b="0" i="0" kern="1200" baseline="0" dirty="0" smtClean="0">
                <a:solidFill>
                  <a:schemeClr val="tx1"/>
                </a:solidFill>
                <a:latin typeface="+mn-lt"/>
                <a:ea typeface="+mn-ea"/>
                <a:cs typeface="+mn-cs"/>
              </a:rPr>
              <a:t> solución es restringir mas el tipo de la igualdad, y para ello </a:t>
            </a:r>
            <a:r>
              <a:rPr lang="es-ES" sz="1200" b="0" i="0" kern="1200" baseline="0" dirty="0" err="1" smtClean="0">
                <a:solidFill>
                  <a:schemeClr val="tx1"/>
                </a:solidFill>
                <a:latin typeface="+mn-lt"/>
                <a:ea typeface="+mn-ea"/>
                <a:cs typeface="+mn-cs"/>
              </a:rPr>
              <a:t>Haskell</a:t>
            </a:r>
            <a:r>
              <a:rPr lang="es-ES" sz="1200" b="0" i="0" kern="1200" baseline="0" dirty="0" smtClean="0">
                <a:solidFill>
                  <a:schemeClr val="tx1"/>
                </a:solidFill>
                <a:latin typeface="+mn-lt"/>
                <a:ea typeface="+mn-ea"/>
                <a:cs typeface="+mn-cs"/>
              </a:rPr>
              <a:t> nos proporciona las clases de tipos</a:t>
            </a:r>
          </a:p>
          <a:p>
            <a:endParaRPr lang="es-ES" sz="1200" b="0" i="0" kern="1200" dirty="0" smtClean="0">
              <a:solidFill>
                <a:schemeClr val="tx1"/>
              </a:solidFill>
              <a:latin typeface="+mn-lt"/>
              <a:ea typeface="+mn-ea"/>
              <a:cs typeface="+mn-cs"/>
            </a:endParaRPr>
          </a:p>
          <a:p>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12</a:t>
            </a:fld>
            <a:endParaRPr lang="es-E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smtClean="0"/>
              <a:t>El</a:t>
            </a:r>
            <a:r>
              <a:rPr lang="es-ES" baseline="0" dirty="0" smtClean="0"/>
              <a:t> objetivo es declarar </a:t>
            </a:r>
            <a:r>
              <a:rPr lang="es-ES" baseline="0" dirty="0" err="1" smtClean="0"/>
              <a:t>Eq</a:t>
            </a:r>
            <a:r>
              <a:rPr lang="es-ES" baseline="0" dirty="0" smtClean="0"/>
              <a:t> como una clase, que formará parte de las clases de tipos. En este sentido la clase solo tendrá una operación:</a:t>
            </a:r>
          </a:p>
          <a:p>
            <a:r>
              <a:rPr lang="es-ES" baseline="0" dirty="0" smtClean="0"/>
              <a:t>(==).</a:t>
            </a:r>
          </a:p>
          <a:p>
            <a:r>
              <a:rPr lang="es-ES" baseline="0" dirty="0" smtClean="0"/>
              <a:t>En realidad en el </a:t>
            </a:r>
            <a:r>
              <a:rPr lang="es-ES" baseline="0" dirty="0" err="1" smtClean="0"/>
              <a:t>prelude</a:t>
            </a:r>
            <a:r>
              <a:rPr lang="es-ES" baseline="0" dirty="0" smtClean="0"/>
              <a:t> están definidas dos: la igualdad y la desigualdad, pero solo hace falta que se redefina la operación ==, ya que </a:t>
            </a:r>
            <a:r>
              <a:rPr lang="es-ES" baseline="0" dirty="0" err="1" smtClean="0"/>
              <a:t>Haskell</a:t>
            </a:r>
            <a:r>
              <a:rPr lang="es-ES" baseline="0" dirty="0" smtClean="0"/>
              <a:t> calcula la desigualdad como </a:t>
            </a:r>
            <a:r>
              <a:rPr lang="es-ES" baseline="0" dirty="0" err="1" smtClean="0"/>
              <a:t>not</a:t>
            </a:r>
            <a:r>
              <a:rPr lang="es-ES" baseline="0" dirty="0" smtClean="0"/>
              <a:t> </a:t>
            </a:r>
            <a:r>
              <a:rPr lang="es-ES" baseline="0" dirty="0" err="1" smtClean="0"/>
              <a:t>equal</a:t>
            </a:r>
            <a:r>
              <a:rPr lang="es-ES" baseline="0" dirty="0" smtClean="0"/>
              <a:t>.</a:t>
            </a:r>
          </a:p>
          <a:p>
            <a:r>
              <a:rPr lang="es-ES" sz="1200" b="0" i="0" kern="1200" dirty="0" smtClean="0">
                <a:solidFill>
                  <a:schemeClr val="tx1"/>
                </a:solidFill>
                <a:latin typeface="+mn-lt"/>
                <a:ea typeface="+mn-ea"/>
                <a:cs typeface="+mn-cs"/>
              </a:rPr>
              <a:t>Este tipo debe ser leído del siguiente modo: "Para cada tipo a que es una instancia de la clase </a:t>
            </a:r>
            <a:r>
              <a:rPr lang="es-ES" sz="1200" b="0" i="0" kern="1200" dirty="0" err="1" smtClean="0">
                <a:solidFill>
                  <a:schemeClr val="tx1"/>
                </a:solidFill>
                <a:latin typeface="+mn-lt"/>
                <a:ea typeface="+mn-ea"/>
                <a:cs typeface="+mn-cs"/>
              </a:rPr>
              <a:t>Eq</a:t>
            </a:r>
            <a:r>
              <a:rPr lang="es-ES" sz="1200" b="0" i="0" kern="1200" dirty="0" smtClean="0">
                <a:solidFill>
                  <a:schemeClr val="tx1"/>
                </a:solidFill>
                <a:latin typeface="+mn-lt"/>
                <a:ea typeface="+mn-ea"/>
                <a:cs typeface="+mn-cs"/>
              </a:rPr>
              <a:t>, == tiene como tipo a-&gt;a-&gt;</a:t>
            </a:r>
            <a:r>
              <a:rPr lang="es-ES" sz="1200" b="0" i="0" kern="1200" dirty="0" err="1" smtClean="0">
                <a:solidFill>
                  <a:schemeClr val="tx1"/>
                </a:solidFill>
                <a:latin typeface="+mn-lt"/>
                <a:ea typeface="+mn-ea"/>
                <a:cs typeface="+mn-cs"/>
              </a:rPr>
              <a:t>Bool</a:t>
            </a:r>
            <a:r>
              <a:rPr lang="es-ES" sz="1200" b="0" i="0" kern="1200" dirty="0" smtClean="0">
                <a:solidFill>
                  <a:schemeClr val="tx1"/>
                </a:solidFill>
                <a:latin typeface="+mn-lt"/>
                <a:ea typeface="+mn-ea"/>
                <a:cs typeface="+mn-cs"/>
              </a:rPr>
              <a:t>." </a:t>
            </a:r>
          </a:p>
          <a:p>
            <a:endParaRPr lang="es-ES" sz="1200" b="0" i="0" kern="1200" baseline="0" dirty="0" smtClean="0">
              <a:solidFill>
                <a:schemeClr val="tx1"/>
              </a:solidFill>
              <a:latin typeface="+mn-lt"/>
              <a:ea typeface="+mn-ea"/>
              <a:cs typeface="+mn-cs"/>
            </a:endParaRPr>
          </a:p>
          <a:p>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13</a:t>
            </a:fld>
            <a:endParaRPr lang="es-E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200" b="0" i="0" kern="1200" baseline="0" dirty="0" smtClean="0">
              <a:solidFill>
                <a:schemeClr val="tx1"/>
              </a:solidFill>
              <a:latin typeface="+mn-lt"/>
              <a:ea typeface="+mn-ea"/>
              <a:cs typeface="+mn-cs"/>
            </a:endParaRPr>
          </a:p>
          <a:p>
            <a:r>
              <a:rPr lang="es-ES" sz="1200" b="0" i="0" kern="1200" dirty="0" smtClean="0">
                <a:solidFill>
                  <a:schemeClr val="tx1"/>
                </a:solidFill>
                <a:latin typeface="+mn-lt"/>
                <a:ea typeface="+mn-ea"/>
                <a:cs typeface="+mn-cs"/>
              </a:rPr>
              <a:t> Así, </a:t>
            </a:r>
            <a:r>
              <a:rPr lang="es-ES" sz="1200" b="0" i="0" kern="1200" dirty="0" err="1" smtClean="0">
                <a:solidFill>
                  <a:schemeClr val="tx1"/>
                </a:solidFill>
                <a:latin typeface="+mn-lt"/>
                <a:ea typeface="+mn-ea"/>
                <a:cs typeface="+mn-cs"/>
              </a:rPr>
              <a:t>Eq</a:t>
            </a:r>
            <a:r>
              <a:rPr lang="es-ES" sz="1200" b="0" i="0" kern="1200" dirty="0" smtClean="0">
                <a:solidFill>
                  <a:schemeClr val="tx1"/>
                </a:solidFill>
                <a:latin typeface="+mn-lt"/>
                <a:ea typeface="+mn-ea"/>
                <a:cs typeface="+mn-cs"/>
              </a:rPr>
              <a:t> a no es una </a:t>
            </a:r>
            <a:r>
              <a:rPr lang="es-ES" sz="1200" b="0" i="0" kern="1200" dirty="0" err="1" smtClean="0">
                <a:solidFill>
                  <a:schemeClr val="tx1"/>
                </a:solidFill>
                <a:latin typeface="+mn-lt"/>
                <a:ea typeface="+mn-ea"/>
                <a:cs typeface="+mn-cs"/>
              </a:rPr>
              <a:t>expresion</a:t>
            </a:r>
            <a:r>
              <a:rPr lang="es-ES" sz="1200" b="0" i="0" kern="1200" dirty="0" smtClean="0">
                <a:solidFill>
                  <a:schemeClr val="tx1"/>
                </a:solidFill>
                <a:latin typeface="+mn-lt"/>
                <a:ea typeface="+mn-ea"/>
                <a:cs typeface="+mn-cs"/>
              </a:rPr>
              <a:t> de tipo, sino que expresa una restricción sobre un tipo, y se denomina un </a:t>
            </a:r>
            <a:r>
              <a:rPr lang="es-ES" sz="1200" b="0" i="1" kern="1200" dirty="0" smtClean="0">
                <a:solidFill>
                  <a:schemeClr val="tx1"/>
                </a:solidFill>
                <a:latin typeface="+mn-lt"/>
                <a:ea typeface="+mn-ea"/>
                <a:cs typeface="+mn-cs"/>
              </a:rPr>
              <a:t>contexto</a:t>
            </a:r>
            <a:endParaRPr lang="es-ES" baseline="0" dirty="0" smtClean="0"/>
          </a:p>
          <a:p>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14</a:t>
            </a:fld>
            <a:endParaRPr lang="es-E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smtClean="0"/>
              <a:t>Así</a:t>
            </a:r>
            <a:r>
              <a:rPr lang="es-ES" baseline="0" dirty="0" smtClean="0"/>
              <a:t> estamos indicando que hacemos una instancia de </a:t>
            </a:r>
            <a:r>
              <a:rPr lang="es-ES" baseline="0" dirty="0" err="1" smtClean="0"/>
              <a:t>Eq</a:t>
            </a:r>
            <a:r>
              <a:rPr lang="es-ES" baseline="0" dirty="0" smtClean="0"/>
              <a:t> a donde ‘a’ va a ser en realidad (</a:t>
            </a:r>
            <a:r>
              <a:rPr lang="es-ES" baseline="0" dirty="0" err="1" smtClean="0"/>
              <a:t>Bcola</a:t>
            </a:r>
            <a:r>
              <a:rPr lang="es-ES" baseline="0" dirty="0" smtClean="0"/>
              <a:t> a) </a:t>
            </a:r>
          </a:p>
          <a:p>
            <a:endParaRPr lang="es-ES" baseline="0" dirty="0" smtClean="0"/>
          </a:p>
          <a:p>
            <a:r>
              <a:rPr lang="es-ES" baseline="0" dirty="0" smtClean="0"/>
              <a:t>Y redefinimos el </a:t>
            </a:r>
            <a:r>
              <a:rPr lang="es-ES" baseline="0" dirty="0" err="1" smtClean="0"/>
              <a:t>metodo</a:t>
            </a:r>
            <a:r>
              <a:rPr lang="es-ES" baseline="0" dirty="0" smtClean="0"/>
              <a:t> (==) de la clase conforme a nuestro TTAADD.</a:t>
            </a:r>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15</a:t>
            </a:fld>
            <a:endParaRPr lang="es-E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200" b="0" i="0" kern="1200" baseline="0" dirty="0" smtClean="0">
              <a:solidFill>
                <a:schemeClr val="tx1"/>
              </a:solidFill>
              <a:latin typeface="+mn-lt"/>
              <a:ea typeface="+mn-ea"/>
              <a:cs typeface="+mn-cs"/>
            </a:endParaRPr>
          </a:p>
          <a:p>
            <a:r>
              <a:rPr lang="es-ES" sz="1200" kern="1200" baseline="0" dirty="0" smtClean="0">
                <a:solidFill>
                  <a:schemeClr val="tx1"/>
                </a:solidFill>
                <a:latin typeface="+mn-lt"/>
                <a:ea typeface="+mn-ea"/>
                <a:cs typeface="+mn-cs"/>
              </a:rPr>
              <a:t>Las inclusiones de clase permiten reducir el tamaño de los contextos: Una expresión de tipo</a:t>
            </a:r>
          </a:p>
          <a:p>
            <a:r>
              <a:rPr lang="es-ES" sz="1200" kern="1200" baseline="0" dirty="0" smtClean="0">
                <a:solidFill>
                  <a:schemeClr val="tx1"/>
                </a:solidFill>
                <a:latin typeface="+mn-lt"/>
                <a:ea typeface="+mn-ea"/>
                <a:cs typeface="+mn-cs"/>
              </a:rPr>
              <a:t>para una función que utiliza operaciones tanto de las clases </a:t>
            </a:r>
            <a:r>
              <a:rPr lang="es-ES" sz="1200" kern="1200" baseline="0" dirty="0" err="1" smtClean="0">
                <a:solidFill>
                  <a:schemeClr val="tx1"/>
                </a:solidFill>
                <a:latin typeface="+mn-lt"/>
                <a:ea typeface="+mn-ea"/>
                <a:cs typeface="+mn-cs"/>
              </a:rPr>
              <a:t>Eq</a:t>
            </a:r>
            <a:r>
              <a:rPr lang="es-ES" sz="1200" kern="1200" baseline="0" dirty="0" smtClean="0">
                <a:solidFill>
                  <a:schemeClr val="tx1"/>
                </a:solidFill>
                <a:latin typeface="+mn-lt"/>
                <a:ea typeface="+mn-ea"/>
                <a:cs typeface="+mn-cs"/>
              </a:rPr>
              <a:t> como Ord podría utilizar el</a:t>
            </a:r>
          </a:p>
          <a:p>
            <a:r>
              <a:rPr lang="pt-BR" sz="1200" kern="1200" baseline="0" dirty="0" smtClean="0">
                <a:solidFill>
                  <a:schemeClr val="tx1"/>
                </a:solidFill>
                <a:latin typeface="+mn-lt"/>
                <a:ea typeface="+mn-ea"/>
                <a:cs typeface="+mn-cs"/>
              </a:rPr>
              <a:t>contexto ( </a:t>
            </a:r>
            <a:r>
              <a:rPr lang="pt-BR" sz="1200" kern="1200" baseline="0" dirty="0" err="1" smtClean="0">
                <a:solidFill>
                  <a:schemeClr val="tx1"/>
                </a:solidFill>
                <a:latin typeface="+mn-lt"/>
                <a:ea typeface="+mn-ea"/>
                <a:cs typeface="+mn-cs"/>
              </a:rPr>
              <a:t>Ord</a:t>
            </a:r>
            <a:r>
              <a:rPr lang="pt-BR" sz="1200" kern="1200" baseline="0" dirty="0" smtClean="0">
                <a:solidFill>
                  <a:schemeClr val="tx1"/>
                </a:solidFill>
                <a:latin typeface="+mn-lt"/>
                <a:ea typeface="+mn-ea"/>
                <a:cs typeface="+mn-cs"/>
              </a:rPr>
              <a:t> a ) </a:t>
            </a:r>
            <a:r>
              <a:rPr lang="pt-BR" sz="1200" kern="1200" baseline="0" dirty="0" err="1" smtClean="0">
                <a:solidFill>
                  <a:schemeClr val="tx1"/>
                </a:solidFill>
                <a:latin typeface="+mn-lt"/>
                <a:ea typeface="+mn-ea"/>
                <a:cs typeface="+mn-cs"/>
              </a:rPr>
              <a:t>en</a:t>
            </a:r>
            <a:r>
              <a:rPr lang="pt-BR" sz="1200" kern="1200" baseline="0" dirty="0" smtClean="0">
                <a:solidFill>
                  <a:schemeClr val="tx1"/>
                </a:solidFill>
                <a:latin typeface="+mn-lt"/>
                <a:ea typeface="+mn-ea"/>
                <a:cs typeface="+mn-cs"/>
              </a:rPr>
              <a:t> lugar de ( </a:t>
            </a:r>
            <a:r>
              <a:rPr lang="pt-BR" sz="1200" kern="1200" baseline="0" dirty="0" err="1" smtClean="0">
                <a:solidFill>
                  <a:schemeClr val="tx1"/>
                </a:solidFill>
                <a:latin typeface="+mn-lt"/>
                <a:ea typeface="+mn-ea"/>
                <a:cs typeface="+mn-cs"/>
              </a:rPr>
              <a:t>Eq</a:t>
            </a:r>
            <a:r>
              <a:rPr lang="pt-BR" sz="1200" kern="1200" baseline="0" dirty="0" smtClean="0">
                <a:solidFill>
                  <a:schemeClr val="tx1"/>
                </a:solidFill>
                <a:latin typeface="+mn-lt"/>
                <a:ea typeface="+mn-ea"/>
                <a:cs typeface="+mn-cs"/>
              </a:rPr>
              <a:t> a , </a:t>
            </a:r>
            <a:r>
              <a:rPr lang="pt-BR" sz="1200" kern="1200" baseline="0" dirty="0" err="1" smtClean="0">
                <a:solidFill>
                  <a:schemeClr val="tx1"/>
                </a:solidFill>
                <a:latin typeface="+mn-lt"/>
                <a:ea typeface="+mn-ea"/>
                <a:cs typeface="+mn-cs"/>
              </a:rPr>
              <a:t>Ord</a:t>
            </a:r>
            <a:r>
              <a:rPr lang="pt-BR" sz="1200" kern="1200" baseline="0" dirty="0" smtClean="0">
                <a:solidFill>
                  <a:schemeClr val="tx1"/>
                </a:solidFill>
                <a:latin typeface="+mn-lt"/>
                <a:ea typeface="+mn-ea"/>
                <a:cs typeface="+mn-cs"/>
              </a:rPr>
              <a:t> a ) , </a:t>
            </a:r>
            <a:r>
              <a:rPr lang="pt-BR" sz="1200" kern="1200" baseline="0" dirty="0" err="1" smtClean="0">
                <a:solidFill>
                  <a:schemeClr val="tx1"/>
                </a:solidFill>
                <a:latin typeface="+mn-lt"/>
                <a:ea typeface="+mn-ea"/>
                <a:cs typeface="+mn-cs"/>
              </a:rPr>
              <a:t>puesto</a:t>
            </a:r>
            <a:r>
              <a:rPr lang="pt-BR" sz="1200" kern="1200" baseline="0" dirty="0" smtClean="0">
                <a:solidFill>
                  <a:schemeClr val="tx1"/>
                </a:solidFill>
                <a:latin typeface="+mn-lt"/>
                <a:ea typeface="+mn-ea"/>
                <a:cs typeface="+mn-cs"/>
              </a:rPr>
              <a:t> que </a:t>
            </a:r>
            <a:r>
              <a:rPr lang="pt-BR" sz="1200" kern="1200" baseline="0" dirty="0" err="1" smtClean="0">
                <a:solidFill>
                  <a:schemeClr val="tx1"/>
                </a:solidFill>
                <a:latin typeface="+mn-lt"/>
                <a:ea typeface="+mn-ea"/>
                <a:cs typeface="+mn-cs"/>
              </a:rPr>
              <a:t>Ord</a:t>
            </a:r>
            <a:r>
              <a:rPr lang="pt-BR" sz="1200" kern="1200" baseline="0" dirty="0" smtClean="0">
                <a:solidFill>
                  <a:schemeClr val="tx1"/>
                </a:solidFill>
                <a:latin typeface="+mn-lt"/>
                <a:ea typeface="+mn-ea"/>
                <a:cs typeface="+mn-cs"/>
              </a:rPr>
              <a:t> implica </a:t>
            </a:r>
            <a:r>
              <a:rPr lang="pt-BR" sz="1200" kern="1200" baseline="0" dirty="0" err="1" smtClean="0">
                <a:solidFill>
                  <a:schemeClr val="tx1"/>
                </a:solidFill>
                <a:latin typeface="+mn-lt"/>
                <a:ea typeface="+mn-ea"/>
                <a:cs typeface="+mn-cs"/>
              </a:rPr>
              <a:t>Eq</a:t>
            </a:r>
            <a:r>
              <a:rPr lang="pt-BR" sz="1200" kern="1200" baseline="0" dirty="0" smtClean="0">
                <a:solidFill>
                  <a:schemeClr val="tx1"/>
                </a:solidFill>
                <a:latin typeface="+mn-lt"/>
                <a:ea typeface="+mn-ea"/>
                <a:cs typeface="+mn-cs"/>
              </a:rPr>
              <a:t> . </a:t>
            </a:r>
          </a:p>
          <a:p>
            <a:r>
              <a:rPr lang="pt-BR" sz="1200" kern="1200" baseline="0" dirty="0" err="1" smtClean="0">
                <a:solidFill>
                  <a:schemeClr val="tx1"/>
                </a:solidFill>
                <a:latin typeface="+mn-lt"/>
                <a:ea typeface="+mn-ea"/>
                <a:cs typeface="+mn-cs"/>
              </a:rPr>
              <a:t>Además</a:t>
            </a:r>
            <a:r>
              <a:rPr lang="pt-BR" sz="1200" kern="1200" baseline="0" dirty="0" smtClean="0">
                <a:solidFill>
                  <a:schemeClr val="tx1"/>
                </a:solidFill>
                <a:latin typeface="+mn-lt"/>
                <a:ea typeface="+mn-ea"/>
                <a:cs typeface="+mn-cs"/>
              </a:rPr>
              <a:t>, </a:t>
            </a:r>
            <a:r>
              <a:rPr lang="pt-BR" sz="1200" kern="1200" baseline="0" dirty="0" err="1" smtClean="0">
                <a:solidFill>
                  <a:schemeClr val="tx1"/>
                </a:solidFill>
                <a:latin typeface="+mn-lt"/>
                <a:ea typeface="+mn-ea"/>
                <a:cs typeface="+mn-cs"/>
              </a:rPr>
              <a:t>los</a:t>
            </a:r>
            <a:endParaRPr lang="pt-BR" sz="1200" kern="1200" baseline="0" dirty="0" smtClean="0">
              <a:solidFill>
                <a:schemeClr val="tx1"/>
              </a:solidFill>
              <a:latin typeface="+mn-lt"/>
              <a:ea typeface="+mn-ea"/>
              <a:cs typeface="+mn-cs"/>
            </a:endParaRPr>
          </a:p>
          <a:p>
            <a:r>
              <a:rPr lang="es-ES" sz="1200" kern="1200" baseline="0" dirty="0" smtClean="0">
                <a:solidFill>
                  <a:schemeClr val="tx1"/>
                </a:solidFill>
                <a:latin typeface="+mn-lt"/>
                <a:ea typeface="+mn-ea"/>
                <a:cs typeface="+mn-cs"/>
              </a:rPr>
              <a:t>métodos de las subclases pueden asumir la existencia de los métodos de la superclase. Por ejemplo, la función ‘&lt;‘ se define en el </a:t>
            </a:r>
            <a:r>
              <a:rPr lang="es-ES" sz="1200" kern="1200" baseline="0" dirty="0" err="1" smtClean="0">
                <a:solidFill>
                  <a:schemeClr val="tx1"/>
                </a:solidFill>
                <a:latin typeface="+mn-lt"/>
                <a:ea typeface="+mn-ea"/>
                <a:cs typeface="+mn-cs"/>
              </a:rPr>
              <a:t>prelude</a:t>
            </a:r>
            <a:r>
              <a:rPr lang="es-ES" sz="1200" kern="1200" baseline="0" dirty="0" smtClean="0">
                <a:solidFill>
                  <a:schemeClr val="tx1"/>
                </a:solidFill>
                <a:latin typeface="+mn-lt"/>
                <a:ea typeface="+mn-ea"/>
                <a:cs typeface="+mn-cs"/>
              </a:rPr>
              <a:t> usando la </a:t>
            </a:r>
            <a:r>
              <a:rPr lang="es-ES" sz="1200" kern="1200" baseline="0" dirty="0" err="1" smtClean="0">
                <a:solidFill>
                  <a:schemeClr val="tx1"/>
                </a:solidFill>
                <a:latin typeface="+mn-lt"/>
                <a:ea typeface="+mn-ea"/>
                <a:cs typeface="+mn-cs"/>
              </a:rPr>
              <a:t>funcion</a:t>
            </a:r>
            <a:r>
              <a:rPr lang="es-ES" sz="1200" kern="1200" baseline="0" dirty="0" smtClean="0">
                <a:solidFill>
                  <a:schemeClr val="tx1"/>
                </a:solidFill>
                <a:latin typeface="+mn-lt"/>
                <a:ea typeface="+mn-ea"/>
                <a:cs typeface="+mn-cs"/>
              </a:rPr>
              <a:t> /=</a:t>
            </a:r>
          </a:p>
          <a:p>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16</a:t>
            </a:fld>
            <a:endParaRPr lang="es-E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17</a:t>
            </a:fld>
            <a:endParaRPr lang="es-E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18</a:t>
            </a:fld>
            <a:endParaRPr lang="es-E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smtClean="0"/>
              <a:t>Ahora cualquier módulo que lo</a:t>
            </a:r>
            <a:r>
              <a:rPr lang="es-ES" baseline="0" dirty="0" smtClean="0"/>
              <a:t> necesite puede usarlas dos implementaciones de </a:t>
            </a:r>
            <a:r>
              <a:rPr lang="es-ES" baseline="0" dirty="0" err="1" smtClean="0"/>
              <a:t>Heap</a:t>
            </a:r>
            <a:r>
              <a:rPr lang="es-ES" baseline="0" dirty="0" smtClean="0"/>
              <a:t>, y las ambigüedades se resolverán</a:t>
            </a:r>
          </a:p>
          <a:p>
            <a:r>
              <a:rPr lang="es-ES" dirty="0" smtClean="0"/>
              <a:t>De</a:t>
            </a:r>
            <a:r>
              <a:rPr lang="es-ES" baseline="0" dirty="0" smtClean="0"/>
              <a:t> dos formas posibles:</a:t>
            </a:r>
          </a:p>
          <a:p>
            <a:r>
              <a:rPr lang="es-ES" baseline="0" dirty="0" smtClean="0"/>
              <a:t>O con una declaración de las distintas funciones con el tipo que programador quiera usar</a:t>
            </a:r>
          </a:p>
          <a:p>
            <a:r>
              <a:rPr lang="es-ES" baseline="0" dirty="0" smtClean="0"/>
              <a:t>O si dentro de una misma función tengo necesidad de usar las dos implementaciones, con una cualificación del tipo en cada referencia a un elemento (una función o constructor…) de un modulo determinado.</a:t>
            </a:r>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19</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2</a:t>
            </a:fld>
            <a:endParaRPr lang="es-E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20</a:t>
            </a:fld>
            <a:endParaRPr lang="es-E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21</a:t>
            </a:fld>
            <a:endParaRPr lang="es-E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sz="1200" b="0" i="0" kern="1200" dirty="0" smtClean="0">
                <a:solidFill>
                  <a:schemeClr val="tx1"/>
                </a:solidFill>
                <a:latin typeface="+mn-lt"/>
                <a:ea typeface="+mn-ea"/>
                <a:cs typeface="+mn-cs"/>
              </a:rPr>
              <a:t>Al </a:t>
            </a:r>
            <a:r>
              <a:rPr lang="es-ES" sz="1200" b="0" i="1" kern="1200" dirty="0" smtClean="0">
                <a:solidFill>
                  <a:schemeClr val="tx1"/>
                </a:solidFill>
                <a:latin typeface="+mn-lt"/>
                <a:ea typeface="+mn-ea"/>
                <a:cs typeface="+mn-cs"/>
              </a:rPr>
              <a:t>contrario </a:t>
            </a:r>
            <a:r>
              <a:rPr lang="es-ES" sz="1200" b="0" i="0" kern="1200" dirty="0" smtClean="0">
                <a:solidFill>
                  <a:schemeClr val="tx1"/>
                </a:solidFill>
                <a:latin typeface="+mn-lt"/>
                <a:ea typeface="+mn-ea"/>
                <a:cs typeface="+mn-cs"/>
              </a:rPr>
              <a:t>que en POO, los tipos no son objetos, y en concreto, no tiene sentido la noción de estado modificable interno de un objeto o tipo. Una ventaja en relación con algunos lenguajes orientados a objetos es que los métodos de </a:t>
            </a:r>
            <a:r>
              <a:rPr lang="es-ES" sz="1200" b="0" i="0" kern="1200" dirty="0" err="1" smtClean="0">
                <a:solidFill>
                  <a:schemeClr val="tx1"/>
                </a:solidFill>
                <a:latin typeface="+mn-lt"/>
                <a:ea typeface="+mn-ea"/>
                <a:cs typeface="+mn-cs"/>
              </a:rPr>
              <a:t>Haskell</a:t>
            </a:r>
            <a:r>
              <a:rPr lang="es-ES" sz="1200" b="0" i="0" kern="1200" dirty="0" smtClean="0">
                <a:solidFill>
                  <a:schemeClr val="tx1"/>
                </a:solidFill>
                <a:latin typeface="+mn-lt"/>
                <a:ea typeface="+mn-ea"/>
                <a:cs typeface="+mn-cs"/>
              </a:rPr>
              <a:t> son completamente seguros con respecto a los tipos (</a:t>
            </a:r>
            <a:r>
              <a:rPr lang="es-ES" sz="1200" b="0" i="1" kern="1200" dirty="0" err="1" smtClean="0">
                <a:solidFill>
                  <a:schemeClr val="tx1"/>
                </a:solidFill>
                <a:latin typeface="+mn-lt"/>
                <a:ea typeface="+mn-ea"/>
                <a:cs typeface="+mn-cs"/>
              </a:rPr>
              <a:t>type-safe</a:t>
            </a:r>
            <a:r>
              <a:rPr lang="es-ES" sz="1200" b="0" i="0" kern="1200" dirty="0" smtClean="0">
                <a:solidFill>
                  <a:schemeClr val="tx1"/>
                </a:solidFill>
                <a:latin typeface="+mn-lt"/>
                <a:ea typeface="+mn-ea"/>
                <a:cs typeface="+mn-cs"/>
              </a:rPr>
              <a:t>): cualquier intento de aplicar un método a un valor cuyo tipo no esté en la clase requerida será detectado en tiempo de compilación en vez de en tiempo de ejecución. Es decir, los métodos no son buscados en tiempo de ejecución, sino que son simplemente pasados como argumentos a funciones de orden superior.</a:t>
            </a:r>
          </a:p>
          <a:p>
            <a:endParaRPr lang="es-ES" sz="1200" b="0" i="0" kern="1200" dirty="0" smtClean="0">
              <a:solidFill>
                <a:schemeClr val="tx1"/>
              </a:solidFill>
              <a:latin typeface="+mn-lt"/>
              <a:ea typeface="+mn-ea"/>
              <a:cs typeface="+mn-cs"/>
            </a:endParaRPr>
          </a:p>
          <a:p>
            <a:r>
              <a:rPr lang="es-ES" sz="1200" b="0" i="0" kern="1200" dirty="0" smtClean="0">
                <a:solidFill>
                  <a:schemeClr val="tx1"/>
                </a:solidFill>
                <a:latin typeface="+mn-lt"/>
                <a:ea typeface="+mn-ea"/>
                <a:cs typeface="+mn-cs"/>
              </a:rPr>
              <a:t>El tipo de un objeto </a:t>
            </a:r>
            <a:r>
              <a:rPr lang="es-ES" sz="1200" b="0" i="0" kern="1200" dirty="0" err="1" smtClean="0">
                <a:solidFill>
                  <a:schemeClr val="tx1"/>
                </a:solidFill>
                <a:latin typeface="+mn-lt"/>
                <a:ea typeface="+mn-ea"/>
                <a:cs typeface="+mn-cs"/>
              </a:rPr>
              <a:t>Haskell</a:t>
            </a:r>
            <a:r>
              <a:rPr lang="es-ES" sz="1200" b="0" i="0" kern="1200" dirty="0" smtClean="0">
                <a:solidFill>
                  <a:schemeClr val="tx1"/>
                </a:solidFill>
                <a:latin typeface="+mn-lt"/>
                <a:ea typeface="+mn-ea"/>
                <a:cs typeface="+mn-cs"/>
              </a:rPr>
              <a:t> no puede ser promocionado implícitamente; no hay una clase base universal tal como </a:t>
            </a:r>
            <a:r>
              <a:rPr lang="es-ES" sz="1200" b="0" i="0" kern="1200" dirty="0" err="1" smtClean="0">
                <a:solidFill>
                  <a:schemeClr val="tx1"/>
                </a:solidFill>
                <a:latin typeface="+mn-lt"/>
                <a:ea typeface="+mn-ea"/>
                <a:cs typeface="+mn-cs"/>
              </a:rPr>
              <a:t>Object</a:t>
            </a:r>
            <a:r>
              <a:rPr lang="es-ES" sz="1200" b="0" i="0" kern="1200" dirty="0" smtClean="0">
                <a:solidFill>
                  <a:schemeClr val="tx1"/>
                </a:solidFill>
                <a:latin typeface="+mn-lt"/>
                <a:ea typeface="+mn-ea"/>
                <a:cs typeface="+mn-cs"/>
              </a:rPr>
              <a:t> cuyos valores pueden ser </a:t>
            </a:r>
            <a:r>
              <a:rPr lang="es-ES" sz="1200" b="0" i="0" kern="1200" dirty="0" err="1" smtClean="0">
                <a:solidFill>
                  <a:schemeClr val="tx1"/>
                </a:solidFill>
                <a:latin typeface="+mn-lt"/>
                <a:ea typeface="+mn-ea"/>
                <a:cs typeface="+mn-cs"/>
              </a:rPr>
              <a:t>projectados</a:t>
            </a:r>
            <a:r>
              <a:rPr lang="es-ES" sz="1200" b="0" i="0" kern="1200" dirty="0" smtClean="0">
                <a:solidFill>
                  <a:schemeClr val="tx1"/>
                </a:solidFill>
                <a:latin typeface="+mn-lt"/>
                <a:ea typeface="+mn-ea"/>
                <a:cs typeface="+mn-cs"/>
              </a:rPr>
              <a:t> a otros objetos.</a:t>
            </a:r>
          </a:p>
          <a:p>
            <a:endParaRPr lang="es-ES" sz="1200" b="0" i="0" kern="1200" dirty="0" smtClean="0">
              <a:solidFill>
                <a:schemeClr val="tx1"/>
              </a:solidFill>
              <a:latin typeface="+mn-lt"/>
              <a:ea typeface="+mn-ea"/>
              <a:cs typeface="+mn-cs"/>
            </a:endParaRPr>
          </a:p>
          <a:p>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22</a:t>
            </a:fld>
            <a:endParaRPr lang="es-E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23</a:t>
            </a:fld>
            <a:endParaRPr lang="es-E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24</a:t>
            </a:fld>
            <a:endParaRPr lang="es-E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25</a:t>
            </a:fld>
            <a:endParaRPr lang="es-E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26</a:t>
            </a:fld>
            <a:endParaRPr lang="es-E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27</a:t>
            </a:fld>
            <a:endParaRPr lang="es-E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28</a:t>
            </a:fld>
            <a:endParaRPr lang="es-E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35</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smtClean="0"/>
              <a:t>En</a:t>
            </a:r>
            <a:r>
              <a:rPr lang="es-ES" baseline="0" dirty="0" smtClean="0"/>
              <a:t> el</a:t>
            </a:r>
            <a:r>
              <a:rPr lang="es-ES" dirty="0" smtClean="0"/>
              <a:t> nombre del modulo</a:t>
            </a:r>
            <a:r>
              <a:rPr lang="es-ES" baseline="0" dirty="0" smtClean="0"/>
              <a:t> ha de ir la primera letra en Mayúscula. </a:t>
            </a:r>
          </a:p>
          <a:p>
            <a:r>
              <a:rPr lang="es-ES" baseline="0" dirty="0" smtClean="0"/>
              <a:t>No hay relación formal entre el modulo y el fichero que lo contiene: </a:t>
            </a:r>
          </a:p>
          <a:p>
            <a:r>
              <a:rPr lang="es-ES" baseline="0" dirty="0" smtClean="0"/>
              <a:t>pueden tener nombres distintos,  definir mas de un módulo en el mismo fichero o incluso definir el mismo módulo en distintos ficheros.</a:t>
            </a:r>
          </a:p>
          <a:p>
            <a:endParaRPr lang="es-ES" baseline="0" dirty="0" smtClean="0"/>
          </a:p>
          <a:p>
            <a:r>
              <a:rPr lang="es-ES" baseline="0" dirty="0" smtClean="0"/>
              <a:t>En la </a:t>
            </a:r>
            <a:r>
              <a:rPr lang="es-ES" b="1" baseline="0" dirty="0" smtClean="0"/>
              <a:t>lista de exportación </a:t>
            </a:r>
            <a:r>
              <a:rPr lang="es-ES" baseline="0" dirty="0" smtClean="0"/>
              <a:t>declaramos qué entidades queremos exportar a otros módulos:</a:t>
            </a:r>
          </a:p>
          <a:p>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3</a:t>
            </a:fld>
            <a:endParaRPr lang="es-E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36</a:t>
            </a:fld>
            <a:endParaRPr lang="es-E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37</a:t>
            </a:fld>
            <a:endParaRPr lang="es-E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38</a:t>
            </a:fld>
            <a:endParaRPr lang="es-E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39</a:t>
            </a:fld>
            <a:endParaRPr lang="es-E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40</a:t>
            </a:fld>
            <a:endParaRPr lang="es-E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41</a:t>
            </a:fld>
            <a:endParaRPr lang="es-E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42</a:t>
            </a:fld>
            <a:endParaRPr lang="es-E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43</a:t>
            </a:fld>
            <a:endParaRPr lang="es-E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44</a:t>
            </a:fld>
            <a:endParaRPr lang="es-E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45</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err="1" smtClean="0"/>
              <a:t>NewTipe</a:t>
            </a:r>
            <a:r>
              <a:rPr lang="es-ES" dirty="0" smtClean="0"/>
              <a:t> puede</a:t>
            </a:r>
            <a:r>
              <a:rPr lang="es-ES" baseline="0" dirty="0" smtClean="0"/>
              <a:t> ser una buena idea cuando tenemos que implementar un tipo abstracto cuya estructura interna es una lista.</a:t>
            </a:r>
          </a:p>
          <a:p>
            <a:r>
              <a:rPr lang="es-ES" baseline="0" dirty="0" smtClean="0"/>
              <a:t>La ventaja sobre </a:t>
            </a:r>
            <a:r>
              <a:rPr lang="es-ES" baseline="0" dirty="0" err="1" smtClean="0"/>
              <a:t>Type</a:t>
            </a:r>
            <a:r>
              <a:rPr lang="es-ES" baseline="0" dirty="0" smtClean="0"/>
              <a:t> es que la implementación del tipo queda encapsulada con el constructor de dato. </a:t>
            </a:r>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4</a:t>
            </a:fld>
            <a:endParaRPr lang="es-E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46</a:t>
            </a:fld>
            <a:endParaRPr lang="es-E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47</a:t>
            </a:fld>
            <a:endParaRPr lang="es-E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smtClean="0"/>
              <a:t>Explicar</a:t>
            </a:r>
            <a:r>
              <a:rPr lang="es-ES" baseline="0" dirty="0" smtClean="0"/>
              <a:t> que quiere decir </a:t>
            </a:r>
            <a:r>
              <a:rPr lang="es-ES" baseline="0" dirty="0" err="1" smtClean="0"/>
              <a:t>pseudo</a:t>
            </a:r>
            <a:r>
              <a:rPr lang="es-ES" baseline="0" dirty="0" smtClean="0"/>
              <a:t>-aleatoria :</a:t>
            </a:r>
          </a:p>
          <a:p>
            <a:r>
              <a:rPr lang="es-ES" baseline="0" dirty="0" smtClean="0"/>
              <a:t>Los computadores no disponen de mecanismos reales para obtener una secuencia de números aleatorios, por el contrario simulan su generación por medio de cálculos en general muy simples.</a:t>
            </a:r>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48</a:t>
            </a:fld>
            <a:endParaRPr lang="es-E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49</a:t>
            </a:fld>
            <a:endParaRPr lang="es-E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200" dirty="0" smtClean="0"/>
              <a:t>Esta </a:t>
            </a:r>
            <a:r>
              <a:rPr lang="pt-BR" sz="1200" dirty="0" err="1" smtClean="0"/>
              <a:t>función</a:t>
            </a:r>
            <a:r>
              <a:rPr lang="pt-BR" sz="1200" dirty="0" smtClean="0"/>
              <a:t> toma uma </a:t>
            </a:r>
            <a:r>
              <a:rPr lang="pt-BR" sz="1200" dirty="0" err="1" smtClean="0"/>
              <a:t>semilla</a:t>
            </a:r>
            <a:r>
              <a:rPr lang="pt-BR" sz="1200" dirty="0" smtClean="0"/>
              <a:t> inicial, </a:t>
            </a:r>
            <a:r>
              <a:rPr lang="pt-BR" sz="1200" dirty="0" err="1" smtClean="0"/>
              <a:t>la</a:t>
            </a:r>
            <a:r>
              <a:rPr lang="pt-BR" sz="1200" dirty="0" smtClean="0"/>
              <a:t> multiplica por </a:t>
            </a:r>
            <a:r>
              <a:rPr lang="pt-BR" sz="1200" dirty="0" err="1" smtClean="0"/>
              <a:t>un</a:t>
            </a:r>
            <a:r>
              <a:rPr lang="pt-BR" sz="1200" dirty="0" smtClean="0"/>
              <a:t> numero </a:t>
            </a:r>
            <a:r>
              <a:rPr lang="pt-BR" sz="1200" dirty="0" err="1" smtClean="0"/>
              <a:t>mul</a:t>
            </a:r>
            <a:r>
              <a:rPr lang="pt-BR" sz="1200" dirty="0" smtClean="0"/>
              <a:t>, </a:t>
            </a:r>
            <a:r>
              <a:rPr lang="pt-BR" sz="1200" dirty="0" err="1" smtClean="0"/>
              <a:t>luego</a:t>
            </a:r>
            <a:r>
              <a:rPr lang="pt-BR" sz="1200" dirty="0" smtClean="0"/>
              <a:t> </a:t>
            </a:r>
            <a:r>
              <a:rPr lang="pt-BR" sz="1200" dirty="0" err="1" smtClean="0"/>
              <a:t>lo</a:t>
            </a:r>
            <a:r>
              <a:rPr lang="pt-BR" sz="1200" dirty="0" smtClean="0"/>
              <a:t> incrementa(</a:t>
            </a:r>
            <a:r>
              <a:rPr lang="pt-BR" sz="1200" dirty="0" err="1" smtClean="0"/>
              <a:t>inc</a:t>
            </a:r>
            <a:r>
              <a:rPr lang="pt-BR" sz="1200" dirty="0" smtClean="0"/>
              <a:t>) para finalmente </a:t>
            </a:r>
            <a:r>
              <a:rPr lang="pt-BR" sz="1200" dirty="0" err="1" smtClean="0"/>
              <a:t>hacerle</a:t>
            </a:r>
            <a:r>
              <a:rPr lang="pt-BR" sz="1200" dirty="0" smtClean="0"/>
              <a:t> </a:t>
            </a:r>
            <a:r>
              <a:rPr lang="pt-BR" sz="1200" dirty="0" err="1" smtClean="0"/>
              <a:t>el</a:t>
            </a:r>
            <a:r>
              <a:rPr lang="pt-BR" sz="1200" dirty="0" smtClean="0"/>
              <a:t> modulo md.</a:t>
            </a:r>
          </a:p>
          <a:p>
            <a:pPr marL="0" marR="0" indent="0" algn="l" defTabSz="914400" rtl="0" eaLnBrk="1" fontAlgn="auto" latinLnBrk="0" hangingPunct="1">
              <a:lnSpc>
                <a:spcPct val="100000"/>
              </a:lnSpc>
              <a:spcBef>
                <a:spcPts val="0"/>
              </a:spcBef>
              <a:spcAft>
                <a:spcPts val="0"/>
              </a:spcAft>
              <a:buClrTx/>
              <a:buSzTx/>
              <a:buFontTx/>
              <a:buNone/>
              <a:tabLst/>
              <a:defRPr/>
            </a:pPr>
            <a:r>
              <a:rPr lang="pt-BR" sz="1200" dirty="0" smtClean="0"/>
              <a:t>Esta </a:t>
            </a:r>
            <a:r>
              <a:rPr lang="pt-BR" sz="1200" dirty="0" err="1" smtClean="0"/>
              <a:t>secuencia</a:t>
            </a:r>
            <a:r>
              <a:rPr lang="pt-BR" sz="1200" dirty="0" smtClean="0"/>
              <a:t> </a:t>
            </a:r>
            <a:r>
              <a:rPr lang="pt-BR" sz="1200" dirty="0" err="1" smtClean="0"/>
              <a:t>es</a:t>
            </a:r>
            <a:r>
              <a:rPr lang="pt-BR" sz="1200" dirty="0" smtClean="0"/>
              <a:t> </a:t>
            </a:r>
            <a:r>
              <a:rPr lang="pt-BR" sz="1200" dirty="0" err="1" smtClean="0"/>
              <a:t>variable</a:t>
            </a:r>
            <a:r>
              <a:rPr lang="pt-BR" sz="1200" dirty="0" smtClean="0"/>
              <a:t> </a:t>
            </a:r>
            <a:r>
              <a:rPr lang="pt-BR" sz="1200" dirty="0" err="1" smtClean="0"/>
              <a:t>dependiendo</a:t>
            </a:r>
            <a:r>
              <a:rPr lang="pt-BR" sz="1200" dirty="0" smtClean="0"/>
              <a:t> de </a:t>
            </a:r>
            <a:r>
              <a:rPr lang="pt-BR" sz="1200" dirty="0" err="1" smtClean="0"/>
              <a:t>los</a:t>
            </a:r>
            <a:r>
              <a:rPr lang="pt-BR" sz="1200" dirty="0" smtClean="0"/>
              <a:t> ciclos</a:t>
            </a:r>
          </a:p>
          <a:p>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50</a:t>
            </a:fld>
            <a:endParaRPr lang="es-E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smtClean="0"/>
              <a:t>Comentar las ventajas:</a:t>
            </a:r>
          </a:p>
          <a:p>
            <a:r>
              <a:rPr lang="es-ES" dirty="0" smtClean="0"/>
              <a:t>Esto se hace para que el comportamiento no sea tan</a:t>
            </a:r>
            <a:r>
              <a:rPr lang="es-ES" baseline="0" dirty="0" smtClean="0"/>
              <a:t> malo. </a:t>
            </a:r>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51</a:t>
            </a:fld>
            <a:endParaRPr lang="es-E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53</a:t>
            </a:fld>
            <a:endParaRPr lang="es-E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smtClean="0"/>
              <a:t>Ya no depende</a:t>
            </a:r>
            <a:r>
              <a:rPr lang="es-ES" baseline="0" dirty="0" smtClean="0"/>
              <a:t> de la semilla inicial, sino que la </a:t>
            </a:r>
            <a:r>
              <a:rPr lang="es-ES" baseline="0" dirty="0" err="1" smtClean="0"/>
              <a:t>funcion</a:t>
            </a:r>
            <a:r>
              <a:rPr lang="es-ES" baseline="0" dirty="0" smtClean="0"/>
              <a:t> </a:t>
            </a:r>
            <a:r>
              <a:rPr lang="es-ES" baseline="0" dirty="0" err="1" smtClean="0"/>
              <a:t>getStdRandom</a:t>
            </a:r>
            <a:r>
              <a:rPr lang="es-ES" baseline="0" dirty="0" smtClean="0"/>
              <a:t> </a:t>
            </a:r>
            <a:r>
              <a:rPr lang="es-ES" baseline="0" dirty="0" err="1" smtClean="0"/>
              <a:t>devolvera</a:t>
            </a:r>
            <a:r>
              <a:rPr lang="es-ES" baseline="0" dirty="0" smtClean="0"/>
              <a:t> una semilla inicial entre 0 y 131071</a:t>
            </a:r>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54</a:t>
            </a:fld>
            <a:endParaRPr lang="es-E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55</a:t>
            </a:fld>
            <a:endParaRPr lang="es-E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56</a:t>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smtClean="0"/>
              <a:t>Con</a:t>
            </a:r>
            <a:r>
              <a:rPr lang="es-ES" baseline="0" dirty="0" smtClean="0"/>
              <a:t> el tipo data definimos tanto un constructor de tipo, que dará nombre al tipo que estamos definiendo. Ya existe en tiempo de </a:t>
            </a:r>
            <a:r>
              <a:rPr lang="es-ES" baseline="0" dirty="0" err="1" smtClean="0"/>
              <a:t>compilacion</a:t>
            </a:r>
            <a:r>
              <a:rPr lang="es-ES" baseline="0" dirty="0" smtClean="0"/>
              <a:t>.</a:t>
            </a:r>
          </a:p>
          <a:p>
            <a:r>
              <a:rPr lang="es-ES" baseline="0" dirty="0" smtClean="0"/>
              <a:t>También definimos constructores de datos o constructores a secas, que con ellos crearemos las diferentes</a:t>
            </a:r>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5</a:t>
            </a:fld>
            <a:endParaRPr lang="es-E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57</a:t>
            </a:fld>
            <a:endParaRPr lang="es-E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58</a:t>
            </a:fld>
            <a:endParaRPr lang="es-E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59</a:t>
            </a:fld>
            <a:endParaRPr lang="es-E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60</a:t>
            </a:fld>
            <a:endParaRPr lang="es-E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61</a:t>
            </a:fld>
            <a:endParaRPr lang="es-E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62</a:t>
            </a:fld>
            <a:endParaRPr lang="es-E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63</a:t>
            </a:fld>
            <a:endParaRPr lang="es-E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64</a:t>
            </a:fld>
            <a:endParaRPr lang="es-E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65</a:t>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6</a:t>
            </a:fld>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7</a:t>
            </a:fld>
            <a:endParaRPr 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smtClean="0"/>
              <a:t>En el</a:t>
            </a:r>
            <a:r>
              <a:rPr lang="es-ES" baseline="0" dirty="0" smtClean="0"/>
              <a:t> ejemplo anterior se introducen en la lista de exportación los constructores de tipo, para que otro módulo los pueda usar directamente para crear un tipo </a:t>
            </a:r>
            <a:r>
              <a:rPr lang="es-ES" baseline="0" dirty="0" err="1" smtClean="0"/>
              <a:t>Tree</a:t>
            </a:r>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8</a:t>
            </a:fld>
            <a:endParaRPr 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baseline="0" dirty="0" smtClean="0"/>
              <a:t>En la </a:t>
            </a:r>
            <a:r>
              <a:rPr lang="es-ES" b="1" baseline="0" dirty="0" smtClean="0"/>
              <a:t>lista de exportación </a:t>
            </a:r>
            <a:r>
              <a:rPr lang="es-ES" baseline="0" dirty="0" smtClean="0"/>
              <a:t>declaramos qué entidades queremos exportar a otros módulos:</a:t>
            </a:r>
          </a:p>
          <a:p>
            <a:endParaRPr lang="es-ES" dirty="0" smtClean="0"/>
          </a:p>
          <a:p>
            <a:r>
              <a:rPr lang="es-ES" dirty="0" smtClean="0"/>
              <a:t>En este ejemplo</a:t>
            </a:r>
            <a:r>
              <a:rPr lang="es-ES" baseline="0" dirty="0" smtClean="0"/>
              <a:t> estamos exportando solamente las funciones relacionadas con el </a:t>
            </a:r>
            <a:r>
              <a:rPr lang="es-ES" baseline="0" dirty="0" err="1" smtClean="0"/>
              <a:t>tad</a:t>
            </a:r>
            <a:r>
              <a:rPr lang="es-ES" baseline="0" dirty="0" smtClean="0"/>
              <a:t>, pero no se exportan sus constructores de tipo, </a:t>
            </a:r>
          </a:p>
          <a:p>
            <a:r>
              <a:rPr lang="es-ES" baseline="0" dirty="0" smtClean="0"/>
              <a:t>Por lo que un modulo que use esta clase deberá hacer uso de la función </a:t>
            </a:r>
            <a:r>
              <a:rPr lang="es-ES" baseline="0" dirty="0" err="1" smtClean="0"/>
              <a:t>hepVacio</a:t>
            </a:r>
            <a:r>
              <a:rPr lang="es-ES" baseline="0" dirty="0" smtClean="0"/>
              <a:t>, que encapsula a los constructores de datos.</a:t>
            </a:r>
            <a:endParaRPr lang="es-ES" dirty="0"/>
          </a:p>
        </p:txBody>
      </p:sp>
      <p:sp>
        <p:nvSpPr>
          <p:cNvPr id="4" name="3 Marcador de número de diapositiva"/>
          <p:cNvSpPr>
            <a:spLocks noGrp="1"/>
          </p:cNvSpPr>
          <p:nvPr>
            <p:ph type="sldNum" sz="quarter" idx="10"/>
          </p:nvPr>
        </p:nvSpPr>
        <p:spPr/>
        <p:txBody>
          <a:bodyPr/>
          <a:lstStyle/>
          <a:p>
            <a:fld id="{16B5FF70-7AA0-4BF6-88FD-492CABB50060}" type="slidenum">
              <a:rPr lang="es-ES" smtClean="0"/>
              <a:pPr/>
              <a:t>9</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1"/>
      </p:bgRef>
    </p:bg>
    <p:spTree>
      <p:nvGrpSpPr>
        <p:cNvPr id="1" name=""/>
        <p:cNvGrpSpPr/>
        <p:nvPr/>
      </p:nvGrpSpPr>
      <p:grpSpPr>
        <a:xfrm>
          <a:off x="0" y="0"/>
          <a:ext cx="0" cy="0"/>
          <a:chOff x="0" y="0"/>
          <a:chExt cx="0" cy="0"/>
        </a:xfrm>
      </p:grpSpPr>
      <p:sp>
        <p:nvSpPr>
          <p:cNvPr id="12" name="11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Subtítulo"/>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35EE2C08-16A6-459D-BE54-EBD829116EDF}" type="datetime1">
              <a:rPr lang="es-ES" smtClean="0"/>
              <a:pPr/>
              <a:t>10/06/2010</a:t>
            </a:fld>
            <a:endParaRPr lang="es-ES"/>
          </a:p>
        </p:txBody>
      </p:sp>
      <p:sp>
        <p:nvSpPr>
          <p:cNvPr id="17" name="16 Marcador de pie de página"/>
          <p:cNvSpPr>
            <a:spLocks noGrp="1"/>
          </p:cNvSpPr>
          <p:nvPr>
            <p:ph type="ftr" sz="quarter" idx="11"/>
          </p:nvPr>
        </p:nvSpPr>
        <p:spPr/>
        <p:txBody>
          <a:bodyPr/>
          <a:lstStyle/>
          <a:p>
            <a:endParaRPr lang="es-ES"/>
          </a:p>
        </p:txBody>
      </p:sp>
      <p:sp>
        <p:nvSpPr>
          <p:cNvPr id="29" name="28 Marcador de número de diapositiva"/>
          <p:cNvSpPr>
            <a:spLocks noGrp="1"/>
          </p:cNvSpPr>
          <p:nvPr>
            <p:ph type="sldNum" sz="quarter" idx="12"/>
          </p:nvPr>
        </p:nvSpPr>
        <p:spPr/>
        <p:txBody>
          <a:bodyPr lIns="0" tIns="0" rIns="0" bIns="0">
            <a:noAutofit/>
          </a:bodyPr>
          <a:lstStyle>
            <a:lvl1pPr>
              <a:defRPr sz="1400">
                <a:solidFill>
                  <a:srgbClr val="FFFFFF"/>
                </a:solidFill>
              </a:defRPr>
            </a:lvl1pPr>
          </a:lstStyle>
          <a:p>
            <a:fld id="{3CC40022-EF54-43DD-9331-C36F1B9BDB78}" type="slidenum">
              <a:rPr lang="es-ES" smtClean="0"/>
              <a:pPr/>
              <a:t>‹Nº›</a:t>
            </a:fld>
            <a:endParaRPr lang="es-ES"/>
          </a:p>
        </p:txBody>
      </p:sp>
      <p:sp>
        <p:nvSpPr>
          <p:cNvPr id="7" name="6 Rectángulo"/>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EF1633B-17F3-4005-A1B5-AE5DD0135B48}" type="datetime1">
              <a:rPr lang="es-ES" smtClean="0"/>
              <a:pPr/>
              <a:t>10/06/2010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CC40022-EF54-43DD-9331-C36F1B9BDB78}"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41"/>
            <a:ext cx="201168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914400" y="274640"/>
            <a:ext cx="55626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F9E5326-DBDB-4663-88F7-DF3F24361D31}" type="datetime1">
              <a:rPr lang="es-ES" smtClean="0"/>
              <a:pPr/>
              <a:t>10/06/2010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CC40022-EF54-43DD-9331-C36F1B9BDB78}"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08A4FB5A-E2F9-49AE-9A46-0DF3FC48D997}" type="datetime1">
              <a:rPr lang="es-ES" smtClean="0"/>
              <a:pPr/>
              <a:t>10/06/2010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CC40022-EF54-43DD-9331-C36F1B9BDB78}" type="slidenum">
              <a:rPr lang="es-ES" smtClean="0"/>
              <a:pPr/>
              <a:t>‹Nº›</a:t>
            </a:fld>
            <a:endParaRPr lang="es-ES"/>
          </a:p>
        </p:txBody>
      </p:sp>
      <p:sp>
        <p:nvSpPr>
          <p:cNvPr id="8" name="7 Marcador de contenido"/>
          <p:cNvSpPr>
            <a:spLocks noGrp="1"/>
          </p:cNvSpPr>
          <p:nvPr>
            <p:ph sz="quarter" idx="1"/>
          </p:nvPr>
        </p:nvSpPr>
        <p:spPr>
          <a:xfrm>
            <a:off x="914400" y="1447800"/>
            <a:ext cx="777240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11" name="10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22313" y="952500"/>
            <a:ext cx="7772400" cy="1362075"/>
          </a:xfrm>
        </p:spPr>
        <p:txBody>
          <a:bodyPr anchor="b" anchorCtr="0"/>
          <a:lstStyle>
            <a:lvl1pPr algn="l">
              <a:buNone/>
              <a:defRPr sz="4000" b="0" cap="none"/>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57A5FAB3-A825-4526-9289-8D73155C9F1B}" type="datetime1">
              <a:rPr lang="es-ES" smtClean="0"/>
              <a:pPr/>
              <a:t>10/06/2010</a:t>
            </a:fld>
            <a:endParaRPr lang="es-ES"/>
          </a:p>
        </p:txBody>
      </p:sp>
      <p:sp>
        <p:nvSpPr>
          <p:cNvPr id="5" name="4 Marcador de pie de página"/>
          <p:cNvSpPr>
            <a:spLocks noGrp="1"/>
          </p:cNvSpPr>
          <p:nvPr>
            <p:ph type="ftr" sz="quarter" idx="11"/>
          </p:nvPr>
        </p:nvSpPr>
        <p:spPr>
          <a:xfrm>
            <a:off x="800100" y="6172200"/>
            <a:ext cx="4000500" cy="457200"/>
          </a:xfrm>
        </p:spPr>
        <p:txBody>
          <a:bodyPr/>
          <a:lstStyle/>
          <a:p>
            <a:endParaRPr lang="es-ES"/>
          </a:p>
        </p:txBody>
      </p:sp>
      <p:sp>
        <p:nvSpPr>
          <p:cNvPr id="7" name="6 Rectángulo"/>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146304" y="6208776"/>
            <a:ext cx="457200" cy="457200"/>
          </a:xfrm>
        </p:spPr>
        <p:txBody>
          <a:bodyPr/>
          <a:lstStyle/>
          <a:p>
            <a:fld id="{3CC40022-EF54-43DD-9331-C36F1B9BDB78}"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F6DD4F9A-D422-4209-95C6-EE06131A6DEB}" type="datetime1">
              <a:rPr lang="es-ES" smtClean="0"/>
              <a:pPr/>
              <a:t>10/06/2010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CC40022-EF54-43DD-9331-C36F1B9BDB78}" type="slidenum">
              <a:rPr lang="es-ES" smtClean="0"/>
              <a:pPr/>
              <a:t>‹Nº›</a:t>
            </a:fld>
            <a:endParaRPr lang="es-ES"/>
          </a:p>
        </p:txBody>
      </p:sp>
      <p:sp>
        <p:nvSpPr>
          <p:cNvPr id="9" name="8 Marcador de contenido"/>
          <p:cNvSpPr>
            <a:spLocks noGrp="1"/>
          </p:cNvSpPr>
          <p:nvPr>
            <p:ph sz="quarter" idx="1"/>
          </p:nvPr>
        </p:nvSpPr>
        <p:spPr>
          <a:xfrm>
            <a:off x="91440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93395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3050"/>
            <a:ext cx="7772400" cy="1143000"/>
          </a:xfrm>
        </p:spPr>
        <p:txBody>
          <a:bodyPr anchor="b" anchorCtr="0"/>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46C41AE7-31A5-4050-BD41-A8D3AE01081E}" type="datetime1">
              <a:rPr lang="es-ES" smtClean="0"/>
              <a:pPr/>
              <a:t>10/06/2010</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3CC40022-EF54-43DD-9331-C36F1B9BDB78}" type="slidenum">
              <a:rPr lang="es-ES" smtClean="0"/>
              <a:pPr/>
              <a:t>‹Nº›</a:t>
            </a:fld>
            <a:endParaRPr lang="es-ES"/>
          </a:p>
        </p:txBody>
      </p:sp>
      <p:sp>
        <p:nvSpPr>
          <p:cNvPr id="11" name="10 Marcador de contenido"/>
          <p:cNvSpPr>
            <a:spLocks noGrp="1"/>
          </p:cNvSpPr>
          <p:nvPr>
            <p:ph sz="half" idx="2"/>
          </p:nvPr>
        </p:nvSpPr>
        <p:spPr>
          <a:xfrm>
            <a:off x="9144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4"/>
          </p:nvPr>
        </p:nvSpPr>
        <p:spPr>
          <a:xfrm>
            <a:off x="49530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3461316-F305-4305-9AB2-3A1F48A3880D}" type="datetime1">
              <a:rPr lang="es-ES" smtClean="0"/>
              <a:pPr/>
              <a:t>10/06/2010</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3CC40022-EF54-43DD-9331-C36F1B9BDB78}"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CAD8658-66A4-4BFE-A29C-E4A1209A5CB0}" type="datetime1">
              <a:rPr lang="es-ES" smtClean="0"/>
              <a:pPr/>
              <a:t>10/06/2010</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3CC40022-EF54-43DD-9331-C36F1B9BDB78}"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7 Rectángulo"/>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914400" y="273050"/>
            <a:ext cx="7772400" cy="1143000"/>
          </a:xfrm>
        </p:spPr>
        <p:txBody>
          <a:bodyPr anchor="b" anchorCtr="0"/>
          <a:lstStyle>
            <a:lvl1pPr algn="l">
              <a:buNone/>
              <a:defRPr sz="4000" b="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12AD51B0-791B-4EE6-A313-96287C9BF894}" type="datetime1">
              <a:rPr lang="es-ES" smtClean="0"/>
              <a:pPr/>
              <a:t>10/06/2010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CC40022-EF54-43DD-9331-C36F1B9BDB78}" type="slidenum">
              <a:rPr lang="es-ES" smtClean="0"/>
              <a:pPr/>
              <a:t>‹Nº›</a:t>
            </a:fld>
            <a:endParaRPr lang="es-ES"/>
          </a:p>
        </p:txBody>
      </p:sp>
      <p:sp>
        <p:nvSpPr>
          <p:cNvPr id="11" name="10 Marcador de contenido"/>
          <p:cNvSpPr>
            <a:spLocks noGrp="1"/>
          </p:cNvSpPr>
          <p:nvPr>
            <p:ph sz="quarter" idx="1"/>
          </p:nvPr>
        </p:nvSpPr>
        <p:spPr>
          <a:xfrm>
            <a:off x="2971800" y="1600200"/>
            <a:ext cx="5715000" cy="44958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D64B2A80-B31E-4575-94FB-E92EFB8B6524}" type="datetime1">
              <a:rPr lang="es-ES" smtClean="0"/>
              <a:pPr/>
              <a:t>10/06/2010</a:t>
            </a:fld>
            <a:endParaRPr lang="es-ES"/>
          </a:p>
        </p:txBody>
      </p:sp>
      <p:sp>
        <p:nvSpPr>
          <p:cNvPr id="6" name="5 Marcador de pie de página"/>
          <p:cNvSpPr>
            <a:spLocks noGrp="1"/>
          </p:cNvSpPr>
          <p:nvPr>
            <p:ph type="ftr" sz="quarter" idx="11"/>
          </p:nvPr>
        </p:nvSpPr>
        <p:spPr>
          <a:xfrm>
            <a:off x="914400" y="6172200"/>
            <a:ext cx="3886200" cy="457200"/>
          </a:xfrm>
        </p:spPr>
        <p:txBody>
          <a:bodyPr/>
          <a:lstStyle/>
          <a:p>
            <a:endParaRPr lang="es-ES"/>
          </a:p>
        </p:txBody>
      </p:sp>
      <p:sp>
        <p:nvSpPr>
          <p:cNvPr id="7" name="6 Marcador de número de diapositiva"/>
          <p:cNvSpPr>
            <a:spLocks noGrp="1"/>
          </p:cNvSpPr>
          <p:nvPr>
            <p:ph type="sldNum" sz="quarter" idx="12"/>
          </p:nvPr>
        </p:nvSpPr>
        <p:spPr>
          <a:xfrm>
            <a:off x="146304" y="6208776"/>
            <a:ext cx="457200" cy="457200"/>
          </a:xfrm>
        </p:spPr>
        <p:txBody>
          <a:bodyPr/>
          <a:lstStyle/>
          <a:p>
            <a:fld id="{3CC40022-EF54-43DD-9331-C36F1B9BDB78}" type="slidenum">
              <a:rPr lang="es-ES" smtClean="0"/>
              <a:pPr/>
              <a:t>‹Nº›</a:t>
            </a:fld>
            <a:endParaRPr lang="es-ES"/>
          </a:p>
        </p:txBody>
      </p:sp>
      <p:sp>
        <p:nvSpPr>
          <p:cNvPr id="11" name="10 Rectángulo"/>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Marcador de posición de imagen"/>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s-ES" smtClean="0"/>
              <a:t>Haga clic en el icono para agregar una imagen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Marcador de título"/>
          <p:cNvSpPr>
            <a:spLocks noGrp="1"/>
          </p:cNvSpPr>
          <p:nvPr>
            <p:ph type="title"/>
          </p:nvPr>
        </p:nvSpPr>
        <p:spPr>
          <a:xfrm>
            <a:off x="914400" y="274638"/>
            <a:ext cx="7772400" cy="1143000"/>
          </a:xfrm>
          <a:prstGeom prst="rect">
            <a:avLst/>
          </a:prstGeom>
        </p:spPr>
        <p:txBody>
          <a:bodyPr bIns="91440" anchor="b" anchorCtr="0">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0D17826-AAED-4EDC-AC3F-B6ADCB3F1C7C}" type="datetime1">
              <a:rPr lang="es-ES" smtClean="0"/>
              <a:pPr/>
              <a:t>10/06/2010</a:t>
            </a:fld>
            <a:endParaRPr lang="es-ES"/>
          </a:p>
        </p:txBody>
      </p:sp>
      <p:sp>
        <p:nvSpPr>
          <p:cNvPr id="3" name="2 Marcador de pie de página"/>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s-ES"/>
          </a:p>
        </p:txBody>
      </p:sp>
      <p:sp>
        <p:nvSpPr>
          <p:cNvPr id="23" name="22 Marcador de número de diapositiva"/>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3CC40022-EF54-43DD-9331-C36F1B9BDB78}"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hyperlink" Target="http://www.lcc.uma.es/~blas/pfHaskell" TargetMode="External"/><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normAutofit fontScale="92500" lnSpcReduction="10000"/>
          </a:bodyPr>
          <a:lstStyle/>
          <a:p>
            <a:pPr algn="l"/>
            <a:r>
              <a:rPr lang="es-ES" dirty="0" smtClean="0"/>
              <a:t>               		 </a:t>
            </a:r>
          </a:p>
          <a:p>
            <a:pPr algn="l"/>
            <a:r>
              <a:rPr lang="es-ES" dirty="0" smtClean="0"/>
              <a:t>		  	        José Burgos Gil			                     Rubén </a:t>
            </a:r>
            <a:r>
              <a:rPr lang="es-ES" dirty="0" err="1" smtClean="0"/>
              <a:t>Racero</a:t>
            </a:r>
            <a:r>
              <a:rPr lang="es-ES" dirty="0" smtClean="0"/>
              <a:t> Téllez</a:t>
            </a:r>
          </a:p>
          <a:p>
            <a:pPr algn="l"/>
            <a:r>
              <a:rPr lang="es-ES" dirty="0" smtClean="0"/>
              <a:t>		                     Mireya Rodríguez Santiago</a:t>
            </a:r>
            <a:endParaRPr lang="es-ES" dirty="0"/>
          </a:p>
        </p:txBody>
      </p:sp>
      <p:sp>
        <p:nvSpPr>
          <p:cNvPr id="2" name="1 Título"/>
          <p:cNvSpPr>
            <a:spLocks noGrp="1"/>
          </p:cNvSpPr>
          <p:nvPr>
            <p:ph type="ctrTitle"/>
          </p:nvPr>
        </p:nvSpPr>
        <p:spPr/>
        <p:txBody>
          <a:bodyPr>
            <a:normAutofit/>
          </a:bodyPr>
          <a:lstStyle/>
          <a:p>
            <a:r>
              <a:rPr lang="es-ES" dirty="0" smtClean="0">
                <a:latin typeface="Batang" pitchFamily="18" charset="-127"/>
                <a:ea typeface="Batang" pitchFamily="18" charset="-127"/>
              </a:rPr>
              <a:t>TIPOS ABSTRACTOS DE DATOS &amp; HASKELL</a:t>
            </a:r>
            <a:endParaRPr lang="es-ES" dirty="0">
              <a:latin typeface="Batang" pitchFamily="18" charset="-127"/>
              <a:ea typeface="Batang" pitchFamily="18" charset="-127"/>
            </a:endParaRPr>
          </a:p>
        </p:txBody>
      </p:sp>
      <p:sp>
        <p:nvSpPr>
          <p:cNvPr id="4" name="3 Marcador de número de diapositiva"/>
          <p:cNvSpPr>
            <a:spLocks noGrp="1"/>
          </p:cNvSpPr>
          <p:nvPr>
            <p:ph type="sldNum" sz="quarter" idx="12"/>
          </p:nvPr>
        </p:nvSpPr>
        <p:spPr/>
        <p:txBody>
          <a:bodyPr/>
          <a:lstStyle/>
          <a:p>
            <a:fld id="{3CC40022-EF54-43DD-9331-C36F1B9BDB78}" type="slidenum">
              <a:rPr lang="es-ES" smtClean="0"/>
              <a:pPr/>
              <a:t>1</a:t>
            </a:fld>
            <a:endParaRPr lang="es-E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TTAADD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contenido"/>
          <p:cNvSpPr>
            <a:spLocks noGrp="1"/>
          </p:cNvSpPr>
          <p:nvPr>
            <p:ph sz="quarter" idx="1"/>
          </p:nvPr>
        </p:nvSpPr>
        <p:spPr>
          <a:xfrm>
            <a:off x="571472" y="1447800"/>
            <a:ext cx="8115328" cy="4572000"/>
          </a:xfrm>
        </p:spPr>
        <p:txBody>
          <a:bodyPr>
            <a:normAutofit/>
          </a:bodyPr>
          <a:lstStyle/>
          <a:p>
            <a:r>
              <a:rPr lang="es-ES" dirty="0" smtClean="0"/>
              <a:t>POLIMORFISMO EN HASKELL</a:t>
            </a:r>
          </a:p>
          <a:p>
            <a:pPr lvl="1"/>
            <a:r>
              <a:rPr lang="es-ES" u="sng" dirty="0" smtClean="0"/>
              <a:t>Polimorfismo paramétrico:</a:t>
            </a:r>
            <a:r>
              <a:rPr lang="es-ES" dirty="0" smtClean="0"/>
              <a:t>  variables de tipo. </a:t>
            </a:r>
          </a:p>
          <a:p>
            <a:pPr lvl="1"/>
            <a:r>
              <a:rPr lang="es-ES" u="sng" dirty="0" smtClean="0"/>
              <a:t>Polimorfismo Ad-hoc o sobrecarga:</a:t>
            </a:r>
            <a:r>
              <a:rPr lang="es-ES" dirty="0" smtClean="0"/>
              <a:t> </a:t>
            </a:r>
          </a:p>
          <a:p>
            <a:pPr lvl="2"/>
            <a:r>
              <a:rPr lang="es-ES" b="1" dirty="0" smtClean="0"/>
              <a:t>Particularidades:</a:t>
            </a:r>
          </a:p>
          <a:p>
            <a:pPr lvl="2">
              <a:buNone/>
            </a:pPr>
            <a:r>
              <a:rPr lang="es-ES" dirty="0" smtClean="0"/>
              <a:t>Distinto comportamiento para diferentes tipos. </a:t>
            </a:r>
          </a:p>
          <a:p>
            <a:pPr lvl="2">
              <a:buNone/>
            </a:pPr>
            <a:r>
              <a:rPr lang="es-ES" dirty="0" smtClean="0"/>
              <a:t>Tipos para los cuales no tiene sentido la implementación.</a:t>
            </a:r>
          </a:p>
          <a:p>
            <a:pPr lvl="2">
              <a:buNone/>
            </a:pPr>
            <a:endParaRPr lang="es-ES" dirty="0" smtClean="0"/>
          </a:p>
          <a:p>
            <a:pPr lvl="2"/>
            <a:r>
              <a:rPr lang="es-ES" b="1" dirty="0" smtClean="0"/>
              <a:t>Mecanismo: clases de tipos</a:t>
            </a:r>
            <a:endParaRPr lang="es-ES" dirty="0" smtClean="0"/>
          </a:p>
          <a:p>
            <a:pPr lvl="1" algn="just">
              <a:buNone/>
            </a:pPr>
            <a:r>
              <a:rPr lang="es-ES" sz="2000" dirty="0" smtClean="0"/>
              <a:t>	Permiten declarar qué tipos son instancias de qué clases, y dar definiciones para</a:t>
            </a:r>
          </a:p>
          <a:p>
            <a:pPr lvl="1" algn="just">
              <a:buNone/>
            </a:pPr>
            <a:r>
              <a:rPr lang="es-ES" sz="2000" dirty="0" smtClean="0"/>
              <a:t>	las operaciones sobrecargadas asociadas con cada clase. </a:t>
            </a:r>
          </a:p>
          <a:p>
            <a:pPr lvl="2"/>
            <a:endParaRPr lang="es-ES" dirty="0" smtClean="0"/>
          </a:p>
        </p:txBody>
      </p:sp>
      <p:sp>
        <p:nvSpPr>
          <p:cNvPr id="4" name="3 Marcador de número de diapositiva"/>
          <p:cNvSpPr>
            <a:spLocks noGrp="1"/>
          </p:cNvSpPr>
          <p:nvPr>
            <p:ph type="sldNum" sz="quarter" idx="12"/>
          </p:nvPr>
        </p:nvSpPr>
        <p:spPr/>
        <p:txBody>
          <a:bodyPr/>
          <a:lstStyle/>
          <a:p>
            <a:fld id="{3CC40022-EF54-43DD-9331-C36F1B9BDB78}" type="slidenum">
              <a:rPr lang="es-ES" smtClean="0"/>
              <a:pPr/>
              <a:t>10</a:t>
            </a:fld>
            <a:endParaRPr lang="es-E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TTAADD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contenido"/>
          <p:cNvSpPr>
            <a:spLocks noGrp="1"/>
          </p:cNvSpPr>
          <p:nvPr>
            <p:ph sz="quarter" idx="1"/>
          </p:nvPr>
        </p:nvSpPr>
        <p:spPr>
          <a:xfrm>
            <a:off x="571472" y="1447800"/>
            <a:ext cx="8115328" cy="4572000"/>
          </a:xfrm>
        </p:spPr>
        <p:txBody>
          <a:bodyPr>
            <a:normAutofit/>
          </a:bodyPr>
          <a:lstStyle/>
          <a:p>
            <a:r>
              <a:rPr lang="es-ES" dirty="0" smtClean="0"/>
              <a:t>POLIMORFISMO EN HASKELL.CLASES DE TIPOS</a:t>
            </a:r>
          </a:p>
          <a:p>
            <a:endParaRPr lang="es-ES" dirty="0" smtClean="0"/>
          </a:p>
          <a:p>
            <a:pPr lvl="2">
              <a:buNone/>
            </a:pPr>
            <a:endParaRPr lang="es-ES" dirty="0" smtClean="0"/>
          </a:p>
        </p:txBody>
      </p:sp>
      <p:pic>
        <p:nvPicPr>
          <p:cNvPr id="4" name="Picture 4" descr="classes"/>
          <p:cNvPicPr>
            <a:picLocks noChangeAspect="1" noChangeArrowheads="1"/>
          </p:cNvPicPr>
          <p:nvPr/>
        </p:nvPicPr>
        <p:blipFill>
          <a:blip r:embed="rId3" cstate="print"/>
          <a:srcRect/>
          <a:stretch>
            <a:fillRect/>
          </a:stretch>
        </p:blipFill>
        <p:spPr bwMode="auto">
          <a:xfrm>
            <a:off x="2571736" y="1928802"/>
            <a:ext cx="3588183" cy="4429131"/>
          </a:xfrm>
          <a:prstGeom prst="rect">
            <a:avLst/>
          </a:prstGeom>
          <a:noFill/>
        </p:spPr>
      </p:pic>
      <p:sp>
        <p:nvSpPr>
          <p:cNvPr id="5" name="4 Marcador de número de diapositiva"/>
          <p:cNvSpPr>
            <a:spLocks noGrp="1"/>
          </p:cNvSpPr>
          <p:nvPr>
            <p:ph type="sldNum" sz="quarter" idx="12"/>
          </p:nvPr>
        </p:nvSpPr>
        <p:spPr/>
        <p:txBody>
          <a:bodyPr/>
          <a:lstStyle/>
          <a:p>
            <a:fld id="{3CC40022-EF54-43DD-9331-C36F1B9BDB78}" type="slidenum">
              <a:rPr lang="es-ES" smtClean="0"/>
              <a:pPr/>
              <a:t>11</a:t>
            </a:fld>
            <a:endParaRPr lang="es-E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TTAADD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contenido"/>
          <p:cNvSpPr>
            <a:spLocks noGrp="1"/>
          </p:cNvSpPr>
          <p:nvPr>
            <p:ph sz="quarter" idx="1"/>
          </p:nvPr>
        </p:nvSpPr>
        <p:spPr>
          <a:xfrm>
            <a:off x="571472" y="1447800"/>
            <a:ext cx="8115328" cy="4572000"/>
          </a:xfrm>
        </p:spPr>
        <p:txBody>
          <a:bodyPr>
            <a:normAutofit/>
          </a:bodyPr>
          <a:lstStyle/>
          <a:p>
            <a:r>
              <a:rPr lang="es-ES" dirty="0" smtClean="0"/>
              <a:t>OVERLOADING.EJEMPLOS</a:t>
            </a:r>
          </a:p>
          <a:p>
            <a:pPr lvl="2">
              <a:buFont typeface="Wingdings" pitchFamily="2" charset="2"/>
              <a:buChar char="q"/>
            </a:pPr>
            <a:r>
              <a:rPr lang="es-ES" sz="2800" b="1" dirty="0" smtClean="0"/>
              <a:t> La igualdad. </a:t>
            </a:r>
          </a:p>
          <a:p>
            <a:pPr lvl="2">
              <a:buNone/>
            </a:pPr>
            <a:endParaRPr lang="es-ES" dirty="0" smtClean="0"/>
          </a:p>
          <a:p>
            <a:pPr lvl="2">
              <a:buNone/>
            </a:pPr>
            <a:r>
              <a:rPr lang="es-ES" dirty="0" smtClean="0"/>
              <a:t>Función está en lista usa la igualdad en su definición:</a:t>
            </a:r>
          </a:p>
          <a:p>
            <a:pPr lvl="2">
              <a:buNone/>
            </a:pPr>
            <a:r>
              <a:rPr lang="es-ES" sz="1600" dirty="0" err="1" smtClean="0">
                <a:latin typeface="Consolas" pitchFamily="49" charset="0"/>
              </a:rPr>
              <a:t>estaEnLista</a:t>
            </a:r>
            <a:r>
              <a:rPr lang="es-ES" sz="1600" dirty="0" smtClean="0">
                <a:latin typeface="Consolas" pitchFamily="49" charset="0"/>
              </a:rPr>
              <a:t> :: a </a:t>
            </a:r>
            <a:r>
              <a:rPr lang="es-ES" sz="1600" dirty="0" smtClean="0">
                <a:latin typeface="Consolas" pitchFamily="49" charset="0"/>
                <a:sym typeface="Wingdings" pitchFamily="2" charset="2"/>
              </a:rPr>
              <a:t> [a] </a:t>
            </a:r>
            <a:r>
              <a:rPr lang="es-ES" sz="1600" dirty="0" err="1" smtClean="0">
                <a:latin typeface="Consolas" pitchFamily="49" charset="0"/>
                <a:sym typeface="Wingdings" pitchFamily="2" charset="2"/>
              </a:rPr>
              <a:t>Bool</a:t>
            </a:r>
            <a:endParaRPr lang="es-ES" sz="1600" dirty="0" smtClean="0">
              <a:latin typeface="Consolas" pitchFamily="49" charset="0"/>
            </a:endParaRPr>
          </a:p>
          <a:p>
            <a:pPr lvl="2">
              <a:buNone/>
            </a:pPr>
            <a:r>
              <a:rPr lang="es-ES" sz="1600" dirty="0" err="1" smtClean="0">
                <a:latin typeface="Consolas" pitchFamily="49" charset="0"/>
              </a:rPr>
              <a:t>estaEnLista</a:t>
            </a:r>
            <a:r>
              <a:rPr lang="es-ES" sz="1600" dirty="0" smtClean="0">
                <a:latin typeface="Consolas" pitchFamily="49" charset="0"/>
              </a:rPr>
              <a:t> x </a:t>
            </a:r>
            <a:r>
              <a:rPr lang="es-ES" sz="1600" dirty="0" err="1" smtClean="0">
                <a:latin typeface="Consolas" pitchFamily="49" charset="0"/>
              </a:rPr>
              <a:t>elem</a:t>
            </a:r>
            <a:r>
              <a:rPr lang="es-ES" sz="1600" dirty="0" smtClean="0">
                <a:latin typeface="Consolas" pitchFamily="49" charset="0"/>
              </a:rPr>
              <a:t>  []  = False </a:t>
            </a:r>
          </a:p>
          <a:p>
            <a:pPr lvl="2">
              <a:buNone/>
            </a:pPr>
            <a:r>
              <a:rPr lang="es-ES" sz="1600" dirty="0" smtClean="0">
                <a:latin typeface="Consolas" pitchFamily="49" charset="0"/>
              </a:rPr>
              <a:t>x </a:t>
            </a:r>
            <a:r>
              <a:rPr lang="es-ES" sz="1600" dirty="0" err="1" smtClean="0">
                <a:latin typeface="Consolas" pitchFamily="49" charset="0"/>
              </a:rPr>
              <a:t>elem</a:t>
            </a:r>
            <a:r>
              <a:rPr lang="es-ES" sz="1600" dirty="0" smtClean="0">
                <a:latin typeface="Consolas" pitchFamily="49" charset="0"/>
              </a:rPr>
              <a:t> (y:ys) =    x==y || (x </a:t>
            </a:r>
            <a:r>
              <a:rPr lang="es-ES" sz="1600" dirty="0" err="1" smtClean="0">
                <a:latin typeface="Consolas" pitchFamily="49" charset="0"/>
              </a:rPr>
              <a:t>elem</a:t>
            </a:r>
            <a:r>
              <a:rPr lang="es-ES" sz="1600" dirty="0" smtClean="0">
                <a:latin typeface="Consolas" pitchFamily="49" charset="0"/>
              </a:rPr>
              <a:t> </a:t>
            </a:r>
            <a:r>
              <a:rPr lang="es-ES" sz="1600" dirty="0" err="1" smtClean="0">
                <a:latin typeface="Consolas" pitchFamily="49" charset="0"/>
              </a:rPr>
              <a:t>ys</a:t>
            </a:r>
            <a:r>
              <a:rPr lang="es-ES" sz="1600" dirty="0" smtClean="0">
                <a:latin typeface="Consolas" pitchFamily="49" charset="0"/>
              </a:rPr>
              <a:t>)</a:t>
            </a:r>
          </a:p>
          <a:p>
            <a:pPr>
              <a:buNone/>
            </a:pPr>
            <a:r>
              <a:rPr lang="es-ES" dirty="0" smtClean="0"/>
              <a:t>	     </a:t>
            </a:r>
            <a:r>
              <a:rPr lang="es-ES" sz="1600" dirty="0" smtClean="0">
                <a:latin typeface="Consolas" pitchFamily="49" charset="0"/>
              </a:rPr>
              <a:t>De ahí se infiere que el tipo de la igualdad debe ser:</a:t>
            </a:r>
          </a:p>
          <a:p>
            <a:pPr>
              <a:buNone/>
            </a:pPr>
            <a:r>
              <a:rPr lang="es-ES" dirty="0" smtClean="0"/>
              <a:t>	</a:t>
            </a:r>
            <a:r>
              <a:rPr lang="es-ES" sz="1600" dirty="0" smtClean="0">
                <a:latin typeface="Consolas" pitchFamily="49" charset="0"/>
              </a:rPr>
              <a:t>     == :: a </a:t>
            </a:r>
            <a:r>
              <a:rPr lang="es-ES" sz="1600" dirty="0" smtClean="0">
                <a:latin typeface="Consolas" pitchFamily="49" charset="0"/>
                <a:sym typeface="Wingdings" pitchFamily="2" charset="2"/>
              </a:rPr>
              <a:t> </a:t>
            </a:r>
            <a:r>
              <a:rPr lang="es-ES" sz="1600" dirty="0" smtClean="0">
                <a:latin typeface="Consolas" pitchFamily="49" charset="0"/>
              </a:rPr>
              <a:t>a </a:t>
            </a:r>
            <a:r>
              <a:rPr lang="es-ES" sz="1600" dirty="0" smtClean="0">
                <a:latin typeface="Consolas" pitchFamily="49" charset="0"/>
                <a:sym typeface="Wingdings" pitchFamily="2" charset="2"/>
              </a:rPr>
              <a:t> </a:t>
            </a:r>
            <a:r>
              <a:rPr lang="es-ES" sz="1600" dirty="0" err="1" smtClean="0">
                <a:latin typeface="Consolas" pitchFamily="49" charset="0"/>
              </a:rPr>
              <a:t>Bool</a:t>
            </a:r>
            <a:r>
              <a:rPr lang="es-ES" dirty="0" smtClean="0"/>
              <a:t>	</a:t>
            </a:r>
          </a:p>
          <a:p>
            <a:pPr lvl="2">
              <a:buNone/>
            </a:pPr>
            <a:r>
              <a:rPr lang="es-ES" dirty="0" smtClean="0"/>
              <a:t>Problema: hay que restringir más el tipo.</a:t>
            </a:r>
            <a:r>
              <a:rPr lang="es-ES" i="1" dirty="0" smtClean="0"/>
              <a:t> </a:t>
            </a:r>
            <a:endParaRPr lang="es-ES" dirty="0" smtClean="0"/>
          </a:p>
          <a:p>
            <a:pPr lvl="2"/>
            <a:endParaRPr lang="es-ES" dirty="0"/>
          </a:p>
        </p:txBody>
      </p:sp>
      <p:sp>
        <p:nvSpPr>
          <p:cNvPr id="4" name="3 Marcador de número de diapositiva"/>
          <p:cNvSpPr>
            <a:spLocks noGrp="1"/>
          </p:cNvSpPr>
          <p:nvPr>
            <p:ph type="sldNum" sz="quarter" idx="12"/>
          </p:nvPr>
        </p:nvSpPr>
        <p:spPr/>
        <p:txBody>
          <a:bodyPr/>
          <a:lstStyle/>
          <a:p>
            <a:fld id="{3CC40022-EF54-43DD-9331-C36F1B9BDB78}" type="slidenum">
              <a:rPr lang="es-ES" smtClean="0"/>
              <a:pPr/>
              <a:t>12</a:t>
            </a:fld>
            <a:endParaRPr lang="es-E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TTAADD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contenido"/>
          <p:cNvSpPr>
            <a:spLocks noGrp="1"/>
          </p:cNvSpPr>
          <p:nvPr>
            <p:ph sz="quarter" idx="1"/>
          </p:nvPr>
        </p:nvSpPr>
        <p:spPr>
          <a:xfrm>
            <a:off x="571472" y="1447800"/>
            <a:ext cx="8115328" cy="4572000"/>
          </a:xfrm>
        </p:spPr>
        <p:txBody>
          <a:bodyPr>
            <a:normAutofit/>
          </a:bodyPr>
          <a:lstStyle/>
          <a:p>
            <a:r>
              <a:rPr lang="es-ES" dirty="0" smtClean="0"/>
              <a:t>OVERLOADING.EJEMPLOS</a:t>
            </a:r>
          </a:p>
          <a:p>
            <a:pPr lvl="2">
              <a:buFont typeface="Wingdings" pitchFamily="2" charset="2"/>
              <a:buChar char="q"/>
            </a:pPr>
            <a:r>
              <a:rPr lang="es-ES" sz="2800" b="1" dirty="0" smtClean="0"/>
              <a:t> Clase </a:t>
            </a:r>
            <a:r>
              <a:rPr lang="es-ES" sz="2800" b="1" dirty="0" err="1" smtClean="0"/>
              <a:t>eq</a:t>
            </a:r>
            <a:endParaRPr lang="es-ES" sz="2800" b="1" dirty="0" smtClean="0"/>
          </a:p>
          <a:p>
            <a:pPr lvl="2">
              <a:buNone/>
            </a:pPr>
            <a:r>
              <a:rPr lang="es-ES" sz="1800" dirty="0" err="1" smtClean="0">
                <a:latin typeface="Consolas" pitchFamily="49" charset="0"/>
              </a:rPr>
              <a:t>class</a:t>
            </a:r>
            <a:r>
              <a:rPr lang="es-ES" sz="1800" dirty="0" smtClean="0">
                <a:latin typeface="Consolas" pitchFamily="49" charset="0"/>
              </a:rPr>
              <a:t> </a:t>
            </a:r>
            <a:r>
              <a:rPr lang="es-ES" sz="1800" dirty="0" err="1" smtClean="0">
                <a:latin typeface="Consolas" pitchFamily="49" charset="0"/>
              </a:rPr>
              <a:t>Eq</a:t>
            </a:r>
            <a:r>
              <a:rPr lang="es-ES" sz="1800" dirty="0" smtClean="0">
                <a:latin typeface="Consolas" pitchFamily="49" charset="0"/>
              </a:rPr>
              <a:t> a </a:t>
            </a:r>
            <a:r>
              <a:rPr lang="es-ES" sz="1800" dirty="0" err="1" smtClean="0">
                <a:latin typeface="Consolas" pitchFamily="49" charset="0"/>
              </a:rPr>
              <a:t>where</a:t>
            </a:r>
            <a:r>
              <a:rPr lang="es-ES" sz="1800" dirty="0" smtClean="0">
                <a:latin typeface="Consolas" pitchFamily="49" charset="0"/>
              </a:rPr>
              <a:t> </a:t>
            </a:r>
            <a:endParaRPr lang="es-ES" sz="1800" b="1" dirty="0" smtClean="0">
              <a:latin typeface="Consolas" pitchFamily="49" charset="0"/>
            </a:endParaRPr>
          </a:p>
          <a:p>
            <a:pPr lvl="2">
              <a:buNone/>
            </a:pPr>
            <a:r>
              <a:rPr lang="es-ES" sz="1800" dirty="0" smtClean="0">
                <a:latin typeface="Consolas" pitchFamily="49" charset="0"/>
              </a:rPr>
              <a:t>(==)  :: (</a:t>
            </a:r>
            <a:r>
              <a:rPr lang="es-ES" sz="1800" dirty="0" err="1" smtClean="0">
                <a:latin typeface="Consolas" pitchFamily="49" charset="0"/>
              </a:rPr>
              <a:t>Eq</a:t>
            </a:r>
            <a:r>
              <a:rPr lang="es-ES" sz="1800" dirty="0" smtClean="0">
                <a:latin typeface="Consolas" pitchFamily="49" charset="0"/>
              </a:rPr>
              <a:t> a) =&gt; a </a:t>
            </a:r>
            <a:r>
              <a:rPr lang="es-ES" sz="1800" dirty="0" smtClean="0">
                <a:latin typeface="Consolas" pitchFamily="49" charset="0"/>
                <a:sym typeface="Wingdings" pitchFamily="2" charset="2"/>
              </a:rPr>
              <a:t></a:t>
            </a:r>
            <a:r>
              <a:rPr lang="es-ES" sz="1800" dirty="0" smtClean="0">
                <a:latin typeface="Consolas" pitchFamily="49" charset="0"/>
              </a:rPr>
              <a:t> a </a:t>
            </a:r>
            <a:r>
              <a:rPr lang="es-ES" sz="1800" dirty="0" smtClean="0">
                <a:latin typeface="Consolas" pitchFamily="49" charset="0"/>
                <a:sym typeface="Wingdings" pitchFamily="2" charset="2"/>
              </a:rPr>
              <a:t></a:t>
            </a:r>
            <a:r>
              <a:rPr lang="es-ES" sz="1800" dirty="0" smtClean="0">
                <a:latin typeface="Consolas" pitchFamily="49" charset="0"/>
              </a:rPr>
              <a:t> </a:t>
            </a:r>
            <a:r>
              <a:rPr lang="es-ES" sz="1800" dirty="0" err="1" smtClean="0">
                <a:latin typeface="Consolas" pitchFamily="49" charset="0"/>
              </a:rPr>
              <a:t>Bool</a:t>
            </a:r>
            <a:endParaRPr lang="es-ES" sz="1800" b="1" dirty="0" smtClean="0">
              <a:latin typeface="Consolas" pitchFamily="49" charset="0"/>
            </a:endParaRPr>
          </a:p>
          <a:p>
            <a:pPr lvl="2">
              <a:buNone/>
            </a:pPr>
            <a:endParaRPr lang="es-ES" sz="2800" b="1" dirty="0" smtClean="0"/>
          </a:p>
          <a:p>
            <a:pPr lvl="2">
              <a:buNone/>
            </a:pPr>
            <a:endParaRPr lang="es-ES" sz="2800" b="1" dirty="0" smtClean="0"/>
          </a:p>
          <a:p>
            <a:pPr lvl="2"/>
            <a:endParaRPr lang="es-ES" dirty="0"/>
          </a:p>
        </p:txBody>
      </p:sp>
      <p:sp>
        <p:nvSpPr>
          <p:cNvPr id="4" name="3 Marcador de número de diapositiva"/>
          <p:cNvSpPr>
            <a:spLocks noGrp="1"/>
          </p:cNvSpPr>
          <p:nvPr>
            <p:ph type="sldNum" sz="quarter" idx="12"/>
          </p:nvPr>
        </p:nvSpPr>
        <p:spPr/>
        <p:txBody>
          <a:bodyPr/>
          <a:lstStyle/>
          <a:p>
            <a:fld id="{3CC40022-EF54-43DD-9331-C36F1B9BDB78}" type="slidenum">
              <a:rPr lang="es-ES" smtClean="0"/>
              <a:pPr/>
              <a:t>13</a:t>
            </a:fld>
            <a:endParaRPr lang="es-E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TTAADD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contenido"/>
          <p:cNvSpPr>
            <a:spLocks noGrp="1"/>
          </p:cNvSpPr>
          <p:nvPr>
            <p:ph sz="quarter" idx="1"/>
          </p:nvPr>
        </p:nvSpPr>
        <p:spPr>
          <a:xfrm>
            <a:off x="571472" y="1447800"/>
            <a:ext cx="8115328" cy="4572000"/>
          </a:xfrm>
        </p:spPr>
        <p:txBody>
          <a:bodyPr>
            <a:normAutofit/>
          </a:bodyPr>
          <a:lstStyle/>
          <a:p>
            <a:r>
              <a:rPr lang="es-ES" dirty="0" smtClean="0"/>
              <a:t>OVERLOADING.EJEMPLOS</a:t>
            </a:r>
          </a:p>
          <a:p>
            <a:pPr lvl="2">
              <a:buFont typeface="Wingdings" pitchFamily="2" charset="2"/>
              <a:buChar char="q"/>
            </a:pPr>
            <a:r>
              <a:rPr lang="es-ES" sz="2800" b="1" dirty="0" smtClean="0"/>
              <a:t> Clase </a:t>
            </a:r>
            <a:r>
              <a:rPr lang="es-ES" sz="2800" b="1" dirty="0" err="1" smtClean="0"/>
              <a:t>eq</a:t>
            </a:r>
            <a:endParaRPr lang="es-ES" sz="2800" b="1" dirty="0" smtClean="0"/>
          </a:p>
          <a:p>
            <a:pPr lvl="2">
              <a:buNone/>
            </a:pPr>
            <a:r>
              <a:rPr lang="es-ES" sz="1800" dirty="0" err="1" smtClean="0">
                <a:latin typeface="Consolas" pitchFamily="49" charset="0"/>
              </a:rPr>
              <a:t>class</a:t>
            </a:r>
            <a:r>
              <a:rPr lang="es-ES" sz="1800" dirty="0" smtClean="0">
                <a:latin typeface="Consolas" pitchFamily="49" charset="0"/>
              </a:rPr>
              <a:t> </a:t>
            </a:r>
            <a:r>
              <a:rPr lang="es-ES" sz="1800" dirty="0" err="1" smtClean="0">
                <a:latin typeface="Consolas" pitchFamily="49" charset="0"/>
              </a:rPr>
              <a:t>Eq</a:t>
            </a:r>
            <a:r>
              <a:rPr lang="es-ES" sz="1800" dirty="0" smtClean="0">
                <a:latin typeface="Consolas" pitchFamily="49" charset="0"/>
              </a:rPr>
              <a:t> a </a:t>
            </a:r>
            <a:r>
              <a:rPr lang="es-ES" sz="1800" dirty="0" err="1" smtClean="0">
                <a:latin typeface="Consolas" pitchFamily="49" charset="0"/>
              </a:rPr>
              <a:t>where</a:t>
            </a:r>
            <a:r>
              <a:rPr lang="es-ES" sz="1800" dirty="0" smtClean="0">
                <a:latin typeface="Consolas" pitchFamily="49" charset="0"/>
              </a:rPr>
              <a:t> </a:t>
            </a:r>
            <a:endParaRPr lang="es-ES" sz="1800" b="1" dirty="0" smtClean="0">
              <a:latin typeface="Consolas" pitchFamily="49" charset="0"/>
            </a:endParaRPr>
          </a:p>
          <a:p>
            <a:pPr lvl="2">
              <a:buNone/>
            </a:pPr>
            <a:r>
              <a:rPr lang="es-ES" sz="1800" dirty="0" smtClean="0">
                <a:latin typeface="Consolas" pitchFamily="49" charset="0"/>
              </a:rPr>
              <a:t>(==)  :: (</a:t>
            </a:r>
            <a:r>
              <a:rPr lang="es-ES" sz="1800" dirty="0" err="1" smtClean="0">
                <a:latin typeface="Consolas" pitchFamily="49" charset="0"/>
              </a:rPr>
              <a:t>Eq</a:t>
            </a:r>
            <a:r>
              <a:rPr lang="es-ES" sz="1800" dirty="0" smtClean="0">
                <a:latin typeface="Consolas" pitchFamily="49" charset="0"/>
              </a:rPr>
              <a:t> a) =&gt; a </a:t>
            </a:r>
            <a:r>
              <a:rPr lang="es-ES" sz="1800" dirty="0" smtClean="0">
                <a:latin typeface="Consolas" pitchFamily="49" charset="0"/>
                <a:sym typeface="Wingdings" pitchFamily="2" charset="2"/>
              </a:rPr>
              <a:t></a:t>
            </a:r>
            <a:r>
              <a:rPr lang="es-ES" sz="1800" dirty="0" smtClean="0">
                <a:latin typeface="Consolas" pitchFamily="49" charset="0"/>
              </a:rPr>
              <a:t> a </a:t>
            </a:r>
            <a:r>
              <a:rPr lang="es-ES" sz="1800" dirty="0" smtClean="0">
                <a:latin typeface="Consolas" pitchFamily="49" charset="0"/>
                <a:sym typeface="Wingdings" pitchFamily="2" charset="2"/>
              </a:rPr>
              <a:t></a:t>
            </a:r>
            <a:r>
              <a:rPr lang="es-ES" sz="1800" dirty="0" smtClean="0">
                <a:latin typeface="Consolas" pitchFamily="49" charset="0"/>
              </a:rPr>
              <a:t> </a:t>
            </a:r>
            <a:r>
              <a:rPr lang="es-ES" sz="1800" dirty="0" err="1" smtClean="0">
                <a:latin typeface="Consolas" pitchFamily="49" charset="0"/>
              </a:rPr>
              <a:t>Bool</a:t>
            </a:r>
            <a:endParaRPr lang="es-ES" sz="1800" b="1" dirty="0" smtClean="0">
              <a:latin typeface="Consolas" pitchFamily="49" charset="0"/>
            </a:endParaRPr>
          </a:p>
          <a:p>
            <a:pPr lvl="2">
              <a:buNone/>
            </a:pPr>
            <a:endParaRPr lang="es-ES" sz="2800" b="1" dirty="0" smtClean="0"/>
          </a:p>
          <a:p>
            <a:pPr lvl="2">
              <a:buNone/>
            </a:pPr>
            <a:endParaRPr lang="es-ES" sz="2800" b="1" dirty="0" smtClean="0"/>
          </a:p>
          <a:p>
            <a:pPr lvl="2"/>
            <a:endParaRPr lang="es-ES" dirty="0"/>
          </a:p>
        </p:txBody>
      </p:sp>
      <p:sp>
        <p:nvSpPr>
          <p:cNvPr id="4" name="3 Llamada rectangular"/>
          <p:cNvSpPr/>
          <p:nvPr/>
        </p:nvSpPr>
        <p:spPr>
          <a:xfrm>
            <a:off x="1857356" y="3286124"/>
            <a:ext cx="1428760" cy="571505"/>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CONTEXTO</a:t>
            </a:r>
            <a:endParaRPr lang="es-ES" dirty="0"/>
          </a:p>
        </p:txBody>
      </p:sp>
      <p:sp>
        <p:nvSpPr>
          <p:cNvPr id="5" name="4 Flecha derecha"/>
          <p:cNvSpPr/>
          <p:nvPr/>
        </p:nvSpPr>
        <p:spPr>
          <a:xfrm rot="19185858">
            <a:off x="2208393" y="3145677"/>
            <a:ext cx="511569" cy="1683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5 Marcador de número de diapositiva"/>
          <p:cNvSpPr>
            <a:spLocks noGrp="1"/>
          </p:cNvSpPr>
          <p:nvPr>
            <p:ph type="sldNum" sz="quarter" idx="12"/>
          </p:nvPr>
        </p:nvSpPr>
        <p:spPr/>
        <p:txBody>
          <a:bodyPr/>
          <a:lstStyle/>
          <a:p>
            <a:fld id="{3CC40022-EF54-43DD-9331-C36F1B9BDB78}" type="slidenum">
              <a:rPr lang="es-ES" smtClean="0"/>
              <a:pPr/>
              <a:t>14</a:t>
            </a:fld>
            <a:endParaRPr lang="es-E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TTAADD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contenido"/>
          <p:cNvSpPr>
            <a:spLocks noGrp="1"/>
          </p:cNvSpPr>
          <p:nvPr>
            <p:ph sz="quarter" idx="1"/>
          </p:nvPr>
        </p:nvSpPr>
        <p:spPr>
          <a:xfrm>
            <a:off x="571472" y="1447800"/>
            <a:ext cx="8115328" cy="4572000"/>
          </a:xfrm>
        </p:spPr>
        <p:txBody>
          <a:bodyPr>
            <a:normAutofit/>
          </a:bodyPr>
          <a:lstStyle/>
          <a:p>
            <a:r>
              <a:rPr lang="es-ES" dirty="0" smtClean="0"/>
              <a:t>OVERLOADING.EJEMPLOS</a:t>
            </a:r>
          </a:p>
          <a:p>
            <a:pPr lvl="2">
              <a:buFont typeface="Wingdings" pitchFamily="2" charset="2"/>
              <a:buChar char="q"/>
            </a:pPr>
            <a:r>
              <a:rPr lang="es-ES" sz="2800" b="1" dirty="0" smtClean="0"/>
              <a:t> Clase </a:t>
            </a:r>
            <a:r>
              <a:rPr lang="es-ES" sz="2800" b="1" dirty="0" err="1" smtClean="0"/>
              <a:t>eq</a:t>
            </a:r>
            <a:endParaRPr lang="es-ES" sz="2800" b="1" dirty="0" smtClean="0"/>
          </a:p>
          <a:p>
            <a:pPr lvl="2">
              <a:buNone/>
            </a:pPr>
            <a:endParaRPr lang="es-ES" sz="2800" b="1" dirty="0" smtClean="0"/>
          </a:p>
          <a:p>
            <a:pPr lvl="2">
              <a:buNone/>
            </a:pPr>
            <a:endParaRPr lang="es-ES" sz="2800" b="1" dirty="0" smtClean="0"/>
          </a:p>
          <a:p>
            <a:pPr lvl="2"/>
            <a:endParaRPr lang="es-ES" dirty="0" smtClean="0"/>
          </a:p>
          <a:p>
            <a:pPr lvl="2">
              <a:buNone/>
            </a:pPr>
            <a:r>
              <a:rPr lang="es-ES" dirty="0" smtClean="0"/>
              <a:t>En nuestros TTAADD es necesario hacer una instancia de la clase para nuestro</a:t>
            </a:r>
          </a:p>
          <a:p>
            <a:pPr lvl="2">
              <a:buNone/>
            </a:pPr>
            <a:r>
              <a:rPr lang="es-ES" dirty="0" smtClean="0"/>
              <a:t>tipo si lo hemos definido con data:</a:t>
            </a:r>
          </a:p>
          <a:p>
            <a:pPr lvl="2">
              <a:buNone/>
            </a:pPr>
            <a:r>
              <a:rPr lang="es-ES" sz="1600" dirty="0" err="1" smtClean="0">
                <a:latin typeface="Consolas" pitchFamily="49" charset="0"/>
              </a:rPr>
              <a:t>instance</a:t>
            </a:r>
            <a:r>
              <a:rPr lang="es-ES" sz="1600" dirty="0" smtClean="0">
                <a:latin typeface="Consolas" pitchFamily="49" charset="0"/>
              </a:rPr>
              <a:t> </a:t>
            </a:r>
            <a:r>
              <a:rPr lang="es-ES" sz="1600" dirty="0" err="1" smtClean="0">
                <a:latin typeface="Consolas" pitchFamily="49" charset="0"/>
              </a:rPr>
              <a:t>Eq</a:t>
            </a:r>
            <a:r>
              <a:rPr lang="es-ES" sz="1600" dirty="0" smtClean="0">
                <a:latin typeface="Consolas" pitchFamily="49" charset="0"/>
              </a:rPr>
              <a:t> a =&gt; </a:t>
            </a:r>
            <a:r>
              <a:rPr lang="es-ES" sz="1600" dirty="0" err="1" smtClean="0">
                <a:latin typeface="Consolas" pitchFamily="49" charset="0"/>
              </a:rPr>
              <a:t>Eq</a:t>
            </a:r>
            <a:r>
              <a:rPr lang="es-ES" sz="1600" dirty="0" smtClean="0">
                <a:latin typeface="Consolas" pitchFamily="49" charset="0"/>
              </a:rPr>
              <a:t> (</a:t>
            </a:r>
            <a:r>
              <a:rPr lang="es-ES" sz="1600" dirty="0" err="1" smtClean="0">
                <a:latin typeface="Consolas" pitchFamily="49" charset="0"/>
              </a:rPr>
              <a:t>BCola</a:t>
            </a:r>
            <a:r>
              <a:rPr lang="es-ES" sz="1600" dirty="0" smtClean="0">
                <a:latin typeface="Consolas" pitchFamily="49" charset="0"/>
              </a:rPr>
              <a:t> a) </a:t>
            </a:r>
            <a:r>
              <a:rPr lang="es-ES" sz="1600" dirty="0" err="1" smtClean="0">
                <a:latin typeface="Consolas" pitchFamily="49" charset="0"/>
              </a:rPr>
              <a:t>where</a:t>
            </a:r>
            <a:endParaRPr lang="es-ES" sz="1600" dirty="0" smtClean="0">
              <a:latin typeface="Consolas" pitchFamily="49" charset="0"/>
            </a:endParaRPr>
          </a:p>
          <a:p>
            <a:pPr lvl="2">
              <a:buNone/>
            </a:pPr>
            <a:r>
              <a:rPr lang="es-ES" sz="1600" dirty="0" smtClean="0">
                <a:latin typeface="Consolas" pitchFamily="49" charset="0"/>
              </a:rPr>
              <a:t>	q==q' = f==f'</a:t>
            </a:r>
          </a:p>
          <a:p>
            <a:pPr lvl="2">
              <a:buNone/>
            </a:pPr>
            <a:r>
              <a:rPr lang="es-ES" sz="1600" dirty="0" smtClean="0">
                <a:latin typeface="Consolas" pitchFamily="49" charset="0"/>
              </a:rPr>
              <a:t>  </a:t>
            </a:r>
            <a:r>
              <a:rPr lang="es-ES" sz="1600" dirty="0" err="1" smtClean="0">
                <a:latin typeface="Consolas" pitchFamily="49" charset="0"/>
              </a:rPr>
              <a:t>where</a:t>
            </a:r>
            <a:r>
              <a:rPr lang="es-ES" sz="1600" dirty="0" smtClean="0">
                <a:latin typeface="Consolas" pitchFamily="49" charset="0"/>
              </a:rPr>
              <a:t> </a:t>
            </a:r>
          </a:p>
          <a:p>
            <a:pPr lvl="2">
              <a:buNone/>
            </a:pPr>
            <a:r>
              <a:rPr lang="es-ES" sz="1600" dirty="0" smtClean="0">
                <a:latin typeface="Consolas" pitchFamily="49" charset="0"/>
              </a:rPr>
              <a:t>			BC f [] = </a:t>
            </a:r>
            <a:r>
              <a:rPr lang="es-ES" sz="1600" dirty="0" err="1" smtClean="0">
                <a:latin typeface="Consolas" pitchFamily="49" charset="0"/>
              </a:rPr>
              <a:t>flush</a:t>
            </a:r>
            <a:r>
              <a:rPr lang="es-ES" sz="1600" dirty="0" smtClean="0">
                <a:latin typeface="Consolas" pitchFamily="49" charset="0"/>
              </a:rPr>
              <a:t> q</a:t>
            </a:r>
          </a:p>
          <a:p>
            <a:pPr lvl="2">
              <a:buNone/>
            </a:pPr>
            <a:r>
              <a:rPr lang="es-ES" sz="1600" dirty="0" smtClean="0">
                <a:latin typeface="Consolas" pitchFamily="49" charset="0"/>
              </a:rPr>
              <a:t>   	BC f' [] = </a:t>
            </a:r>
            <a:r>
              <a:rPr lang="es-ES" sz="1600" dirty="0" err="1" smtClean="0">
                <a:latin typeface="Consolas" pitchFamily="49" charset="0"/>
              </a:rPr>
              <a:t>flush</a:t>
            </a:r>
            <a:r>
              <a:rPr lang="es-ES" sz="1600" dirty="0" smtClean="0">
                <a:latin typeface="Consolas" pitchFamily="49" charset="0"/>
              </a:rPr>
              <a:t> q'</a:t>
            </a:r>
            <a:endParaRPr lang="es-ES" sz="1600" dirty="0">
              <a:latin typeface="Consolas" pitchFamily="49" charset="0"/>
            </a:endParaRPr>
          </a:p>
        </p:txBody>
      </p:sp>
      <p:sp>
        <p:nvSpPr>
          <p:cNvPr id="6" name="5 Rectángulo redondeado"/>
          <p:cNvSpPr/>
          <p:nvPr/>
        </p:nvSpPr>
        <p:spPr>
          <a:xfrm>
            <a:off x="1285852" y="2500306"/>
            <a:ext cx="5715040" cy="1128714"/>
          </a:xfrm>
          <a:prstGeom prst="roundRect">
            <a:avLst/>
          </a:prstGeom>
          <a:solidFill>
            <a:schemeClr val="bg1"/>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2">
              <a:buNone/>
            </a:pPr>
            <a:r>
              <a:rPr lang="es-ES" dirty="0" err="1">
                <a:solidFill>
                  <a:schemeClr val="tx1"/>
                </a:solidFill>
                <a:latin typeface="Consolas" pitchFamily="49" charset="0"/>
              </a:rPr>
              <a:t>class</a:t>
            </a:r>
            <a:r>
              <a:rPr lang="es-ES" dirty="0">
                <a:solidFill>
                  <a:schemeClr val="tx1"/>
                </a:solidFill>
                <a:latin typeface="Consolas" pitchFamily="49" charset="0"/>
              </a:rPr>
              <a:t> </a:t>
            </a:r>
            <a:r>
              <a:rPr lang="es-ES" dirty="0" err="1">
                <a:solidFill>
                  <a:schemeClr val="tx1"/>
                </a:solidFill>
                <a:latin typeface="Consolas" pitchFamily="49" charset="0"/>
              </a:rPr>
              <a:t>Eq</a:t>
            </a:r>
            <a:r>
              <a:rPr lang="es-ES" dirty="0">
                <a:solidFill>
                  <a:schemeClr val="tx1"/>
                </a:solidFill>
                <a:latin typeface="Consolas" pitchFamily="49" charset="0"/>
              </a:rPr>
              <a:t> a </a:t>
            </a:r>
            <a:r>
              <a:rPr lang="es-ES" dirty="0" err="1">
                <a:solidFill>
                  <a:schemeClr val="tx1"/>
                </a:solidFill>
                <a:latin typeface="Consolas" pitchFamily="49" charset="0"/>
              </a:rPr>
              <a:t>where</a:t>
            </a:r>
            <a:r>
              <a:rPr lang="es-ES" dirty="0">
                <a:solidFill>
                  <a:schemeClr val="tx1"/>
                </a:solidFill>
                <a:latin typeface="Consolas" pitchFamily="49" charset="0"/>
              </a:rPr>
              <a:t> </a:t>
            </a:r>
            <a:endParaRPr lang="es-ES" b="1" dirty="0">
              <a:solidFill>
                <a:schemeClr val="tx1"/>
              </a:solidFill>
              <a:latin typeface="Consolas" pitchFamily="49" charset="0"/>
            </a:endParaRPr>
          </a:p>
          <a:p>
            <a:pPr lvl="2">
              <a:buNone/>
            </a:pPr>
            <a:r>
              <a:rPr lang="es-ES" dirty="0">
                <a:solidFill>
                  <a:schemeClr val="tx1"/>
                </a:solidFill>
                <a:latin typeface="Consolas" pitchFamily="49" charset="0"/>
              </a:rPr>
              <a:t>(==)  :: (</a:t>
            </a:r>
            <a:r>
              <a:rPr lang="es-ES" dirty="0" err="1">
                <a:solidFill>
                  <a:schemeClr val="tx1"/>
                </a:solidFill>
                <a:latin typeface="Consolas" pitchFamily="49" charset="0"/>
              </a:rPr>
              <a:t>Eq</a:t>
            </a:r>
            <a:r>
              <a:rPr lang="es-ES" dirty="0">
                <a:solidFill>
                  <a:schemeClr val="tx1"/>
                </a:solidFill>
                <a:latin typeface="Consolas" pitchFamily="49" charset="0"/>
              </a:rPr>
              <a:t> a) =&gt; a </a:t>
            </a:r>
            <a:r>
              <a:rPr lang="es-ES" dirty="0">
                <a:solidFill>
                  <a:schemeClr val="tx1"/>
                </a:solidFill>
                <a:latin typeface="Consolas" pitchFamily="49" charset="0"/>
                <a:sym typeface="Wingdings" pitchFamily="2" charset="2"/>
              </a:rPr>
              <a:t></a:t>
            </a:r>
            <a:r>
              <a:rPr lang="es-ES" dirty="0">
                <a:solidFill>
                  <a:schemeClr val="tx1"/>
                </a:solidFill>
                <a:latin typeface="Consolas" pitchFamily="49" charset="0"/>
              </a:rPr>
              <a:t> a </a:t>
            </a:r>
            <a:r>
              <a:rPr lang="es-ES" dirty="0">
                <a:solidFill>
                  <a:schemeClr val="tx1"/>
                </a:solidFill>
                <a:latin typeface="Consolas" pitchFamily="49" charset="0"/>
                <a:sym typeface="Wingdings" pitchFamily="2" charset="2"/>
              </a:rPr>
              <a:t></a:t>
            </a:r>
            <a:r>
              <a:rPr lang="es-ES" dirty="0">
                <a:solidFill>
                  <a:schemeClr val="tx1"/>
                </a:solidFill>
                <a:latin typeface="Consolas" pitchFamily="49" charset="0"/>
              </a:rPr>
              <a:t> </a:t>
            </a:r>
            <a:r>
              <a:rPr lang="es-ES" dirty="0" err="1">
                <a:solidFill>
                  <a:schemeClr val="tx1"/>
                </a:solidFill>
                <a:latin typeface="Consolas" pitchFamily="49" charset="0"/>
              </a:rPr>
              <a:t>Bool</a:t>
            </a:r>
            <a:endParaRPr lang="es-ES" b="1" dirty="0">
              <a:solidFill>
                <a:schemeClr val="tx1"/>
              </a:solidFill>
              <a:latin typeface="Consolas" pitchFamily="49" charset="0"/>
            </a:endParaRPr>
          </a:p>
        </p:txBody>
      </p:sp>
      <p:sp>
        <p:nvSpPr>
          <p:cNvPr id="5" name="4 Marcador de número de diapositiva"/>
          <p:cNvSpPr>
            <a:spLocks noGrp="1"/>
          </p:cNvSpPr>
          <p:nvPr>
            <p:ph type="sldNum" sz="quarter" idx="12"/>
          </p:nvPr>
        </p:nvSpPr>
        <p:spPr/>
        <p:txBody>
          <a:bodyPr/>
          <a:lstStyle/>
          <a:p>
            <a:fld id="{3CC40022-EF54-43DD-9331-C36F1B9BDB78}" type="slidenum">
              <a:rPr lang="es-ES" smtClean="0"/>
              <a:pPr/>
              <a:t>15</a:t>
            </a:fld>
            <a:endParaRPr lang="es-E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TTAADD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contenido"/>
          <p:cNvSpPr>
            <a:spLocks noGrp="1"/>
          </p:cNvSpPr>
          <p:nvPr>
            <p:ph sz="quarter" idx="1"/>
          </p:nvPr>
        </p:nvSpPr>
        <p:spPr>
          <a:xfrm>
            <a:off x="571472" y="1447800"/>
            <a:ext cx="8115328" cy="4572000"/>
          </a:xfrm>
        </p:spPr>
        <p:txBody>
          <a:bodyPr>
            <a:normAutofit lnSpcReduction="10000"/>
          </a:bodyPr>
          <a:lstStyle/>
          <a:p>
            <a:r>
              <a:rPr lang="es-ES" dirty="0" smtClean="0"/>
              <a:t>HERENCIA. </a:t>
            </a:r>
          </a:p>
          <a:p>
            <a:pPr lvl="1">
              <a:buNone/>
            </a:pPr>
            <a:r>
              <a:rPr lang="es-ES" dirty="0" smtClean="0"/>
              <a:t>Inclusiones de clase:</a:t>
            </a:r>
          </a:p>
          <a:p>
            <a:pPr lvl="2"/>
            <a:r>
              <a:rPr lang="es-ES" dirty="0" smtClean="0"/>
              <a:t> Permite reducir el tamaño de los contextos.</a:t>
            </a:r>
          </a:p>
          <a:p>
            <a:pPr lvl="4"/>
            <a:r>
              <a:rPr lang="es-ES" dirty="0" smtClean="0"/>
              <a:t>(</a:t>
            </a:r>
            <a:r>
              <a:rPr lang="es-ES" dirty="0" err="1" smtClean="0"/>
              <a:t>Eq</a:t>
            </a:r>
            <a:r>
              <a:rPr lang="es-ES" dirty="0" smtClean="0"/>
              <a:t> a, Ord a) &lt;-&gt; (Ord a)</a:t>
            </a:r>
          </a:p>
          <a:p>
            <a:pPr lvl="2"/>
            <a:r>
              <a:rPr lang="es-ES" dirty="0" smtClean="0"/>
              <a:t>Los métodos de las subclases pueden asumir la existencia de los métodos de la superclase.</a:t>
            </a:r>
          </a:p>
          <a:p>
            <a:pPr lvl="4"/>
            <a:r>
              <a:rPr lang="es-ES" dirty="0" smtClean="0"/>
              <a:t> x &lt; y               =  x &lt;= y  &amp;&amp;  x /= y</a:t>
            </a:r>
          </a:p>
          <a:p>
            <a:pPr>
              <a:buNone/>
            </a:pPr>
            <a:r>
              <a:rPr lang="es-ES" sz="2800" b="1" dirty="0" smtClean="0"/>
              <a:t>	</a:t>
            </a:r>
            <a:r>
              <a:rPr lang="es-ES" sz="2400" dirty="0" smtClean="0"/>
              <a:t>Ejemplo:  definición de Ord.</a:t>
            </a:r>
          </a:p>
          <a:p>
            <a:pPr>
              <a:buNone/>
            </a:pPr>
            <a:r>
              <a:rPr lang="es-ES" sz="2400" dirty="0" smtClean="0"/>
              <a:t>    Ord define las funciones (&lt;), (&lt;=), (&gt;=), (&gt;), </a:t>
            </a:r>
            <a:r>
              <a:rPr lang="es-ES" sz="2400" dirty="0" err="1" smtClean="0"/>
              <a:t>max</a:t>
            </a:r>
            <a:r>
              <a:rPr lang="es-ES" sz="2400" dirty="0" smtClean="0"/>
              <a:t> y min, además de (==)</a:t>
            </a:r>
          </a:p>
          <a:p>
            <a:pPr>
              <a:buNone/>
            </a:pPr>
            <a:r>
              <a:rPr lang="es-ES" sz="1600" b="1" dirty="0" smtClean="0">
                <a:latin typeface="Consolas" pitchFamily="49" charset="0"/>
              </a:rPr>
              <a:t>		</a:t>
            </a:r>
            <a:r>
              <a:rPr lang="en-US" sz="1600" dirty="0" smtClean="0">
                <a:latin typeface="Consolas" pitchFamily="49" charset="0"/>
              </a:rPr>
              <a:t>class  (</a:t>
            </a:r>
            <a:r>
              <a:rPr lang="en-US" sz="1600" dirty="0" err="1" smtClean="0">
                <a:latin typeface="Consolas" pitchFamily="49" charset="0"/>
              </a:rPr>
              <a:t>Eq</a:t>
            </a:r>
            <a:r>
              <a:rPr lang="en-US" sz="1600" dirty="0" smtClean="0">
                <a:latin typeface="Consolas" pitchFamily="49" charset="0"/>
              </a:rPr>
              <a:t> a) =&gt; </a:t>
            </a:r>
            <a:r>
              <a:rPr lang="en-US" sz="1600" dirty="0" err="1" smtClean="0">
                <a:latin typeface="Consolas" pitchFamily="49" charset="0"/>
              </a:rPr>
              <a:t>Ord</a:t>
            </a:r>
            <a:r>
              <a:rPr lang="en-US" sz="1600" dirty="0" smtClean="0">
                <a:latin typeface="Consolas" pitchFamily="49" charset="0"/>
              </a:rPr>
              <a:t> a  where </a:t>
            </a:r>
            <a:br>
              <a:rPr lang="en-US" sz="1600" dirty="0" smtClean="0">
                <a:latin typeface="Consolas" pitchFamily="49" charset="0"/>
              </a:rPr>
            </a:br>
            <a:r>
              <a:rPr lang="en-US" sz="1600" dirty="0" smtClean="0">
                <a:latin typeface="Consolas" pitchFamily="49" charset="0"/>
              </a:rPr>
              <a:t>		  (&lt;), (&lt;=), (&gt;=), (&gt;)  :: a -&gt; a -&gt; </a:t>
            </a:r>
            <a:r>
              <a:rPr lang="en-US" sz="1600" dirty="0" err="1" smtClean="0">
                <a:latin typeface="Consolas" pitchFamily="49" charset="0"/>
              </a:rPr>
              <a:t>Bool</a:t>
            </a:r>
            <a:r>
              <a:rPr lang="en-US" sz="1600" dirty="0" smtClean="0">
                <a:latin typeface="Consolas" pitchFamily="49" charset="0"/>
              </a:rPr>
              <a:t> </a:t>
            </a:r>
            <a:br>
              <a:rPr lang="en-US" sz="1600" dirty="0" smtClean="0">
                <a:latin typeface="Consolas" pitchFamily="49" charset="0"/>
              </a:rPr>
            </a:br>
            <a:r>
              <a:rPr lang="en-US" sz="1600" dirty="0" smtClean="0">
                <a:latin typeface="Consolas" pitchFamily="49" charset="0"/>
              </a:rPr>
              <a:t>  		  max, min              :: a -&gt; a -&gt; a</a:t>
            </a:r>
            <a:endParaRPr lang="es-ES" sz="1600" b="1" dirty="0" smtClean="0">
              <a:latin typeface="Consolas" pitchFamily="49" charset="0"/>
            </a:endParaRPr>
          </a:p>
          <a:p>
            <a:pPr lvl="2">
              <a:buNone/>
            </a:pPr>
            <a:endParaRPr lang="es-ES" sz="1800" b="1" dirty="0" smtClean="0">
              <a:latin typeface="Consolas" pitchFamily="49" charset="0"/>
            </a:endParaRPr>
          </a:p>
          <a:p>
            <a:pPr lvl="2">
              <a:buNone/>
            </a:pPr>
            <a:endParaRPr lang="es-ES" sz="2800" b="1" dirty="0" smtClean="0"/>
          </a:p>
          <a:p>
            <a:pPr lvl="2"/>
            <a:endParaRPr lang="es-ES" dirty="0"/>
          </a:p>
        </p:txBody>
      </p:sp>
      <p:sp>
        <p:nvSpPr>
          <p:cNvPr id="4" name="3 Marcador de número de diapositiva"/>
          <p:cNvSpPr>
            <a:spLocks noGrp="1"/>
          </p:cNvSpPr>
          <p:nvPr>
            <p:ph type="sldNum" sz="quarter" idx="12"/>
          </p:nvPr>
        </p:nvSpPr>
        <p:spPr/>
        <p:txBody>
          <a:bodyPr/>
          <a:lstStyle/>
          <a:p>
            <a:fld id="{3CC40022-EF54-43DD-9331-C36F1B9BDB78}" type="slidenum">
              <a:rPr lang="es-ES" smtClean="0"/>
              <a:pPr/>
              <a:t>16</a:t>
            </a:fld>
            <a:endParaRPr lang="es-E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TTAADD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contenido"/>
          <p:cNvSpPr>
            <a:spLocks noGrp="1"/>
          </p:cNvSpPr>
          <p:nvPr>
            <p:ph sz="quarter" idx="1"/>
          </p:nvPr>
        </p:nvSpPr>
        <p:spPr>
          <a:xfrm>
            <a:off x="571472" y="1447800"/>
            <a:ext cx="8115328" cy="4572000"/>
          </a:xfrm>
        </p:spPr>
        <p:txBody>
          <a:bodyPr>
            <a:normAutofit/>
          </a:bodyPr>
          <a:lstStyle/>
          <a:p>
            <a:r>
              <a:rPr lang="es-ES" dirty="0" smtClean="0"/>
              <a:t>HERENCIA. </a:t>
            </a:r>
          </a:p>
          <a:p>
            <a:pPr lvl="1">
              <a:buNone/>
            </a:pPr>
            <a:r>
              <a:rPr lang="es-ES" sz="1600" b="1" dirty="0" smtClean="0">
                <a:latin typeface="Consolas" pitchFamily="49" charset="0"/>
              </a:rPr>
              <a:t>                               </a:t>
            </a:r>
          </a:p>
          <a:p>
            <a:pPr lvl="2">
              <a:buNone/>
            </a:pPr>
            <a:r>
              <a:rPr lang="es-ES" sz="1800" b="1" dirty="0" smtClean="0">
                <a:latin typeface="Consolas" pitchFamily="49" charset="0"/>
              </a:rPr>
              <a:t>                      </a:t>
            </a:r>
            <a:r>
              <a:rPr lang="es-ES" sz="2400" dirty="0" smtClean="0"/>
              <a:t>La herencia en </a:t>
            </a:r>
            <a:r>
              <a:rPr lang="es-ES" sz="2400" dirty="0" err="1" smtClean="0"/>
              <a:t>Haskell</a:t>
            </a:r>
            <a:r>
              <a:rPr lang="es-ES" sz="2400" dirty="0" smtClean="0"/>
              <a:t> es múltiple.</a:t>
            </a:r>
          </a:p>
          <a:p>
            <a:pPr lvl="2">
              <a:buNone/>
            </a:pPr>
            <a:r>
              <a:rPr lang="es-ES" sz="2400" dirty="0" smtClean="0"/>
              <a:t>				         Una clase puede heredar de más de una</a:t>
            </a:r>
          </a:p>
          <a:p>
            <a:pPr lvl="2">
              <a:buNone/>
            </a:pPr>
            <a:r>
              <a:rPr lang="es-ES" sz="2400" dirty="0" smtClean="0"/>
              <a:t>				         superclase.</a:t>
            </a:r>
          </a:p>
          <a:p>
            <a:pPr lvl="2">
              <a:buNone/>
            </a:pPr>
            <a:r>
              <a:rPr lang="es-ES" sz="2400" dirty="0" smtClean="0"/>
              <a:t>				         Seguridad: Los conflictos de nombre son </a:t>
            </a:r>
          </a:p>
          <a:p>
            <a:pPr lvl="2">
              <a:buNone/>
            </a:pPr>
            <a:r>
              <a:rPr lang="es-ES" sz="2800" b="1" dirty="0" smtClean="0"/>
              <a:t>			                   </a:t>
            </a:r>
            <a:r>
              <a:rPr lang="es-ES" sz="2400" dirty="0" smtClean="0"/>
              <a:t>evitados con la restricción de que una 	                                   operación sólo puede ser miembro de una                                </a:t>
            </a:r>
            <a:endParaRPr lang="es-ES" sz="2800" b="1" dirty="0" smtClean="0"/>
          </a:p>
          <a:p>
            <a:pPr lvl="8"/>
            <a:r>
              <a:rPr lang="es-ES" dirty="0" smtClean="0"/>
              <a:t>                </a:t>
            </a:r>
            <a:r>
              <a:rPr lang="es-ES" sz="2400" dirty="0" smtClean="0"/>
              <a:t> única clase en un mismo ámbito.</a:t>
            </a:r>
            <a:endParaRPr lang="es-ES" sz="2400" dirty="0"/>
          </a:p>
        </p:txBody>
      </p:sp>
      <p:pic>
        <p:nvPicPr>
          <p:cNvPr id="4" name="Picture 4" descr="classes"/>
          <p:cNvPicPr>
            <a:picLocks noChangeAspect="1" noChangeArrowheads="1"/>
          </p:cNvPicPr>
          <p:nvPr/>
        </p:nvPicPr>
        <p:blipFill>
          <a:blip r:embed="rId3" cstate="print"/>
          <a:srcRect/>
          <a:stretch>
            <a:fillRect/>
          </a:stretch>
        </p:blipFill>
        <p:spPr bwMode="auto">
          <a:xfrm>
            <a:off x="500034" y="1785926"/>
            <a:ext cx="3298812" cy="4071941"/>
          </a:xfrm>
          <a:prstGeom prst="rect">
            <a:avLst/>
          </a:prstGeom>
          <a:noFill/>
        </p:spPr>
      </p:pic>
      <p:sp>
        <p:nvSpPr>
          <p:cNvPr id="5" name="4 Marcador de número de diapositiva"/>
          <p:cNvSpPr>
            <a:spLocks noGrp="1"/>
          </p:cNvSpPr>
          <p:nvPr>
            <p:ph type="sldNum" sz="quarter" idx="12"/>
          </p:nvPr>
        </p:nvSpPr>
        <p:spPr/>
        <p:txBody>
          <a:bodyPr/>
          <a:lstStyle/>
          <a:p>
            <a:fld id="{3CC40022-EF54-43DD-9331-C36F1B9BDB78}" type="slidenum">
              <a:rPr lang="es-ES" smtClean="0"/>
              <a:pPr/>
              <a:t>17</a:t>
            </a:fld>
            <a:endParaRPr lang="es-E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TTAADD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contenido"/>
          <p:cNvSpPr>
            <a:spLocks noGrp="1"/>
          </p:cNvSpPr>
          <p:nvPr>
            <p:ph sz="quarter" idx="1"/>
          </p:nvPr>
        </p:nvSpPr>
        <p:spPr>
          <a:xfrm>
            <a:off x="571472" y="1447800"/>
            <a:ext cx="8115328" cy="4572000"/>
          </a:xfrm>
          <a:ln>
            <a:noFill/>
          </a:ln>
        </p:spPr>
        <p:txBody>
          <a:bodyPr>
            <a:normAutofit/>
          </a:bodyPr>
          <a:lstStyle/>
          <a:p>
            <a:r>
              <a:rPr lang="es-ES" dirty="0" smtClean="0"/>
              <a:t>INTERFACES SOBRECARGADO</a:t>
            </a:r>
          </a:p>
          <a:p>
            <a:pPr>
              <a:buNone/>
            </a:pPr>
            <a:r>
              <a:rPr lang="es-ES" sz="1400" dirty="0" smtClean="0"/>
              <a:t>                                                                                                  module </a:t>
            </a:r>
            <a:r>
              <a:rPr lang="es-ES" sz="1400" dirty="0" err="1" smtClean="0"/>
              <a:t>HeapA</a:t>
            </a:r>
            <a:r>
              <a:rPr lang="es-ES" sz="1400" dirty="0" smtClean="0"/>
              <a:t> (</a:t>
            </a:r>
            <a:r>
              <a:rPr lang="es-ES" sz="1400" dirty="0" err="1" smtClean="0"/>
              <a:t>HeapA</a:t>
            </a:r>
            <a:r>
              <a:rPr lang="es-ES" sz="1400" dirty="0" smtClean="0"/>
              <a:t>) </a:t>
            </a:r>
            <a:r>
              <a:rPr lang="es-ES" sz="1400" dirty="0" err="1" smtClean="0"/>
              <a:t>where</a:t>
            </a:r>
            <a:endParaRPr lang="es-ES" sz="1400" dirty="0" smtClean="0"/>
          </a:p>
          <a:p>
            <a:pPr>
              <a:buNone/>
            </a:pPr>
            <a:r>
              <a:rPr lang="es-ES" sz="1400" dirty="0" smtClean="0"/>
              <a:t>                                                                                                    </a:t>
            </a:r>
            <a:r>
              <a:rPr lang="es-ES" sz="1400" dirty="0" err="1" smtClean="0"/>
              <a:t>import</a:t>
            </a:r>
            <a:r>
              <a:rPr lang="es-ES" sz="1400" dirty="0" smtClean="0"/>
              <a:t> </a:t>
            </a:r>
            <a:r>
              <a:rPr lang="es-ES" sz="1400" dirty="0" err="1" smtClean="0"/>
              <a:t>Heap</a:t>
            </a:r>
            <a:r>
              <a:rPr lang="es-ES" sz="1400" dirty="0" smtClean="0"/>
              <a:t>		</a:t>
            </a:r>
          </a:p>
          <a:p>
            <a:pPr>
              <a:buNone/>
            </a:pPr>
            <a:r>
              <a:rPr lang="es-ES" sz="1400" dirty="0" smtClean="0"/>
              <a:t>module </a:t>
            </a:r>
            <a:r>
              <a:rPr lang="es-ES" sz="1400" dirty="0" err="1" smtClean="0"/>
              <a:t>Heap</a:t>
            </a:r>
            <a:r>
              <a:rPr lang="es-ES" sz="1400" dirty="0" smtClean="0"/>
              <a:t> (</a:t>
            </a:r>
            <a:r>
              <a:rPr lang="es-ES" sz="1400" dirty="0" err="1" smtClean="0"/>
              <a:t>Heap</a:t>
            </a:r>
            <a:r>
              <a:rPr lang="es-ES" sz="1400" dirty="0" smtClean="0"/>
              <a:t>(…)) </a:t>
            </a:r>
            <a:r>
              <a:rPr lang="es-ES" sz="1400" dirty="0" err="1" smtClean="0"/>
              <a:t>where</a:t>
            </a:r>
            <a:r>
              <a:rPr lang="es-ES" sz="1400" dirty="0" smtClean="0"/>
              <a:t>                                                ….</a:t>
            </a:r>
          </a:p>
          <a:p>
            <a:pPr>
              <a:buNone/>
            </a:pPr>
            <a:r>
              <a:rPr lang="es-ES" sz="1400" dirty="0" err="1" smtClean="0"/>
              <a:t>Class</a:t>
            </a:r>
            <a:r>
              <a:rPr lang="es-ES" sz="1400" dirty="0" smtClean="0"/>
              <a:t> </a:t>
            </a:r>
            <a:r>
              <a:rPr lang="es-ES" sz="1400" dirty="0" err="1" smtClean="0"/>
              <a:t>Heap</a:t>
            </a:r>
            <a:r>
              <a:rPr lang="es-ES" sz="1400" dirty="0" smtClean="0"/>
              <a:t> h </a:t>
            </a:r>
            <a:r>
              <a:rPr lang="es-ES" sz="1400" dirty="0" err="1" smtClean="0"/>
              <a:t>where</a:t>
            </a:r>
            <a:r>
              <a:rPr lang="es-ES" sz="1400" dirty="0" smtClean="0"/>
              <a:t>                                                                     </a:t>
            </a:r>
            <a:r>
              <a:rPr lang="es-ES" sz="1400" dirty="0" err="1" smtClean="0"/>
              <a:t>instance</a:t>
            </a:r>
            <a:r>
              <a:rPr lang="es-ES" sz="1400" dirty="0" smtClean="0"/>
              <a:t> </a:t>
            </a:r>
            <a:r>
              <a:rPr lang="es-ES" sz="1400" dirty="0" err="1" smtClean="0"/>
              <a:t>Heap</a:t>
            </a:r>
            <a:r>
              <a:rPr lang="es-ES" sz="1400" dirty="0" smtClean="0"/>
              <a:t> </a:t>
            </a:r>
            <a:r>
              <a:rPr lang="es-ES" sz="1400" dirty="0" err="1" smtClean="0"/>
              <a:t>HeapA</a:t>
            </a:r>
            <a:r>
              <a:rPr lang="es-ES" sz="1400" dirty="0" smtClean="0"/>
              <a:t> </a:t>
            </a:r>
            <a:r>
              <a:rPr lang="es-ES" sz="1400" dirty="0" err="1" smtClean="0"/>
              <a:t>where</a:t>
            </a:r>
            <a:endParaRPr lang="en-US" dirty="0" smtClean="0"/>
          </a:p>
          <a:p>
            <a:pPr lvl="1">
              <a:buNone/>
            </a:pPr>
            <a:r>
              <a:rPr lang="en-US" sz="1400" dirty="0" err="1" smtClean="0"/>
              <a:t>heapVacio</a:t>
            </a:r>
            <a:r>
              <a:rPr lang="en-US" sz="1400" dirty="0" smtClean="0"/>
              <a:t> ::  h  a			        …..			</a:t>
            </a:r>
          </a:p>
          <a:p>
            <a:pPr lvl="1">
              <a:buNone/>
            </a:pPr>
            <a:r>
              <a:rPr lang="en-US" sz="1400" dirty="0" err="1" smtClean="0"/>
              <a:t>raizH</a:t>
            </a:r>
            <a:r>
              <a:rPr lang="en-US" sz="1400" dirty="0" smtClean="0"/>
              <a:t> :: h a -&gt; a</a:t>
            </a:r>
          </a:p>
          <a:p>
            <a:pPr lvl="1">
              <a:buNone/>
            </a:pPr>
            <a:r>
              <a:rPr lang="en-US" sz="1400" dirty="0" err="1" smtClean="0"/>
              <a:t>esVacio</a:t>
            </a:r>
            <a:r>
              <a:rPr lang="en-US" sz="1400" dirty="0" smtClean="0"/>
              <a:t> :: h a -&gt; </a:t>
            </a:r>
            <a:r>
              <a:rPr lang="en-US" sz="1400" dirty="0" err="1" smtClean="0"/>
              <a:t>Bool</a:t>
            </a:r>
            <a:endParaRPr lang="en-US" sz="1400" dirty="0" smtClean="0"/>
          </a:p>
          <a:p>
            <a:pPr lvl="1">
              <a:buNone/>
            </a:pPr>
            <a:r>
              <a:rPr lang="en-US" sz="1400" dirty="0" err="1" smtClean="0"/>
              <a:t>esHeap</a:t>
            </a:r>
            <a:r>
              <a:rPr lang="en-US" sz="1400" dirty="0" smtClean="0"/>
              <a:t> :: </a:t>
            </a:r>
            <a:r>
              <a:rPr lang="en-US" sz="1400" dirty="0" err="1" smtClean="0"/>
              <a:t>Ord</a:t>
            </a:r>
            <a:r>
              <a:rPr lang="en-US" sz="1400" dirty="0" smtClean="0"/>
              <a:t> a =&gt; h -&gt; </a:t>
            </a:r>
            <a:r>
              <a:rPr lang="en-US" sz="1400" dirty="0" err="1" smtClean="0"/>
              <a:t>Bool</a:t>
            </a:r>
            <a:r>
              <a:rPr lang="en-US" sz="1400" dirty="0" smtClean="0"/>
              <a:t>                                           </a:t>
            </a:r>
            <a:r>
              <a:rPr lang="es-ES" sz="1400" dirty="0" smtClean="0"/>
              <a:t>module </a:t>
            </a:r>
            <a:r>
              <a:rPr lang="es-ES" sz="1400" dirty="0" err="1" smtClean="0"/>
              <a:t>HeapB</a:t>
            </a:r>
            <a:r>
              <a:rPr lang="es-ES" sz="1400" dirty="0" smtClean="0"/>
              <a:t> (</a:t>
            </a:r>
            <a:r>
              <a:rPr lang="es-ES" sz="1400" dirty="0" err="1" smtClean="0"/>
              <a:t>HeapB</a:t>
            </a:r>
            <a:r>
              <a:rPr lang="es-ES" sz="1400" dirty="0" smtClean="0"/>
              <a:t>) </a:t>
            </a:r>
            <a:r>
              <a:rPr lang="es-ES" sz="1400" dirty="0" err="1" smtClean="0"/>
              <a:t>where</a:t>
            </a:r>
            <a:endParaRPr lang="en-US" sz="1400" dirty="0" smtClean="0"/>
          </a:p>
          <a:p>
            <a:pPr lvl="1">
              <a:buNone/>
            </a:pPr>
            <a:r>
              <a:rPr lang="en-US" sz="1400" dirty="0" err="1" smtClean="0"/>
              <a:t>insertarH</a:t>
            </a:r>
            <a:r>
              <a:rPr lang="en-US" sz="1400" dirty="0" smtClean="0"/>
              <a:t> :: </a:t>
            </a:r>
            <a:r>
              <a:rPr lang="en-US" sz="1400" dirty="0" err="1" smtClean="0"/>
              <a:t>Ord</a:t>
            </a:r>
            <a:r>
              <a:rPr lang="en-US" sz="1400" dirty="0" smtClean="0"/>
              <a:t> a =&gt; a -&gt; h a -&gt; h a                                </a:t>
            </a:r>
            <a:r>
              <a:rPr lang="es-ES" sz="1400" dirty="0" err="1" smtClean="0"/>
              <a:t>import</a:t>
            </a:r>
            <a:r>
              <a:rPr lang="es-ES" sz="1400" dirty="0" smtClean="0"/>
              <a:t> </a:t>
            </a:r>
            <a:r>
              <a:rPr lang="es-ES" sz="1400" dirty="0" err="1" smtClean="0"/>
              <a:t>Heap</a:t>
            </a:r>
            <a:endParaRPr lang="en-US" sz="1400" dirty="0" smtClean="0"/>
          </a:p>
          <a:p>
            <a:pPr lvl="1">
              <a:buNone/>
            </a:pPr>
            <a:r>
              <a:rPr lang="en-US" sz="1400" dirty="0" err="1" smtClean="0"/>
              <a:t>eliminarH</a:t>
            </a:r>
            <a:r>
              <a:rPr lang="en-US" sz="1400" dirty="0" smtClean="0"/>
              <a:t> :: h a -&gt; h a                                                       …..</a:t>
            </a:r>
          </a:p>
          <a:p>
            <a:pPr lvl="1">
              <a:buNone/>
            </a:pPr>
            <a:r>
              <a:rPr lang="es-ES" sz="1400" dirty="0" smtClean="0"/>
              <a:t>                                                                                            </a:t>
            </a:r>
            <a:r>
              <a:rPr lang="es-ES" sz="1400" dirty="0" err="1" smtClean="0"/>
              <a:t>instance</a:t>
            </a:r>
            <a:r>
              <a:rPr lang="es-ES" sz="1400" dirty="0" smtClean="0"/>
              <a:t> </a:t>
            </a:r>
            <a:r>
              <a:rPr lang="es-ES" sz="1400" dirty="0" err="1" smtClean="0"/>
              <a:t>Heap</a:t>
            </a:r>
            <a:r>
              <a:rPr lang="es-ES" sz="1400" dirty="0" smtClean="0"/>
              <a:t> </a:t>
            </a:r>
            <a:r>
              <a:rPr lang="es-ES" sz="1400" dirty="0" err="1" smtClean="0"/>
              <a:t>HeapB</a:t>
            </a:r>
            <a:r>
              <a:rPr lang="es-ES" sz="1400" dirty="0" smtClean="0"/>
              <a:t> </a:t>
            </a:r>
            <a:r>
              <a:rPr lang="es-ES" sz="1400" dirty="0" err="1" smtClean="0"/>
              <a:t>where</a:t>
            </a:r>
            <a:endParaRPr lang="es-ES" sz="1400" dirty="0" smtClean="0"/>
          </a:p>
        </p:txBody>
      </p:sp>
      <p:cxnSp>
        <p:nvCxnSpPr>
          <p:cNvPr id="7" name="6 Conector recto de flecha"/>
          <p:cNvCxnSpPr/>
          <p:nvPr/>
        </p:nvCxnSpPr>
        <p:spPr>
          <a:xfrm flipV="1">
            <a:off x="2928926" y="2786058"/>
            <a:ext cx="1357322" cy="642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7 Rectángulo"/>
          <p:cNvSpPr/>
          <p:nvPr/>
        </p:nvSpPr>
        <p:spPr>
          <a:xfrm>
            <a:off x="4357686" y="2000240"/>
            <a:ext cx="4000528" cy="135732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8 Rectángulo"/>
          <p:cNvSpPr/>
          <p:nvPr/>
        </p:nvSpPr>
        <p:spPr>
          <a:xfrm>
            <a:off x="4357686" y="3714752"/>
            <a:ext cx="4000528" cy="135732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10" name="9 Conector recto de flecha"/>
          <p:cNvCxnSpPr/>
          <p:nvPr/>
        </p:nvCxnSpPr>
        <p:spPr>
          <a:xfrm>
            <a:off x="2928926" y="3643314"/>
            <a:ext cx="1276360" cy="5619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10 Marcador de número de diapositiva"/>
          <p:cNvSpPr>
            <a:spLocks noGrp="1"/>
          </p:cNvSpPr>
          <p:nvPr>
            <p:ph type="sldNum" sz="quarter" idx="12"/>
          </p:nvPr>
        </p:nvSpPr>
        <p:spPr/>
        <p:txBody>
          <a:bodyPr/>
          <a:lstStyle/>
          <a:p>
            <a:fld id="{3CC40022-EF54-43DD-9331-C36F1B9BDB78}" type="slidenum">
              <a:rPr lang="es-ES" smtClean="0"/>
              <a:pPr/>
              <a:t>18</a:t>
            </a:fld>
            <a:endParaRPr lang="es-E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TTAADD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contenido"/>
          <p:cNvSpPr>
            <a:spLocks noGrp="1"/>
          </p:cNvSpPr>
          <p:nvPr>
            <p:ph sz="quarter" idx="1"/>
          </p:nvPr>
        </p:nvSpPr>
        <p:spPr>
          <a:xfrm>
            <a:off x="571472" y="1447800"/>
            <a:ext cx="8115328" cy="4572000"/>
          </a:xfrm>
          <a:ln>
            <a:noFill/>
          </a:ln>
        </p:spPr>
        <p:txBody>
          <a:bodyPr>
            <a:normAutofit/>
          </a:bodyPr>
          <a:lstStyle/>
          <a:p>
            <a:r>
              <a:rPr lang="es-ES" dirty="0" smtClean="0"/>
              <a:t>INTERFACES SOBRECARGADO</a:t>
            </a:r>
          </a:p>
          <a:p>
            <a:pPr>
              <a:buNone/>
            </a:pPr>
            <a:r>
              <a:rPr lang="es-ES" dirty="0" smtClean="0"/>
              <a:t>	Resolveremos las ambigüedades con dos mecanismos:</a:t>
            </a:r>
          </a:p>
          <a:p>
            <a:pPr marL="514350" indent="-514350">
              <a:buFont typeface="+mj-lt"/>
              <a:buAutoNum type="arabicPeriod"/>
            </a:pPr>
            <a:r>
              <a:rPr lang="es-ES" dirty="0" smtClean="0"/>
              <a:t>Con una declaración de tipo.</a:t>
            </a:r>
          </a:p>
          <a:p>
            <a:pPr marL="788670" lvl="1" indent="-514350">
              <a:buNone/>
            </a:pPr>
            <a:r>
              <a:rPr lang="es-ES" sz="2000" dirty="0" smtClean="0"/>
              <a:t>  	   </a:t>
            </a:r>
            <a:r>
              <a:rPr lang="es-ES" sz="2000" dirty="0" err="1" smtClean="0">
                <a:latin typeface="Consolas" pitchFamily="49" charset="0"/>
              </a:rPr>
              <a:t>usoHeap</a:t>
            </a:r>
            <a:r>
              <a:rPr lang="es-ES" sz="2000" dirty="0" smtClean="0">
                <a:latin typeface="Consolas" pitchFamily="49" charset="0"/>
              </a:rPr>
              <a:t> :: </a:t>
            </a:r>
            <a:r>
              <a:rPr lang="es-ES" sz="2000" dirty="0" err="1" smtClean="0">
                <a:latin typeface="Consolas" pitchFamily="49" charset="0"/>
              </a:rPr>
              <a:t>HeapA</a:t>
            </a:r>
            <a:r>
              <a:rPr lang="es-ES" sz="2000" dirty="0" smtClean="0">
                <a:latin typeface="Consolas" pitchFamily="49" charset="0"/>
              </a:rPr>
              <a:t> a -&gt; [a]</a:t>
            </a:r>
          </a:p>
          <a:p>
            <a:pPr marL="788670" lvl="1" indent="-514350">
              <a:buNone/>
            </a:pPr>
            <a:r>
              <a:rPr lang="es-ES" dirty="0" smtClean="0">
                <a:latin typeface="Consolas" pitchFamily="49" charset="0"/>
              </a:rPr>
              <a:t>	 </a:t>
            </a:r>
            <a:r>
              <a:rPr lang="es-ES" sz="2000" dirty="0" err="1" smtClean="0">
                <a:latin typeface="Consolas" pitchFamily="49" charset="0"/>
              </a:rPr>
              <a:t>usoHeap</a:t>
            </a:r>
            <a:r>
              <a:rPr lang="es-ES" sz="2000" dirty="0" smtClean="0">
                <a:latin typeface="Consolas" pitchFamily="49" charset="0"/>
              </a:rPr>
              <a:t> :: </a:t>
            </a:r>
            <a:r>
              <a:rPr lang="es-ES" sz="2000" dirty="0" err="1" smtClean="0">
                <a:latin typeface="Consolas" pitchFamily="49" charset="0"/>
              </a:rPr>
              <a:t>HeapB</a:t>
            </a:r>
            <a:r>
              <a:rPr lang="es-ES" sz="2000" dirty="0" smtClean="0">
                <a:latin typeface="Consolas" pitchFamily="49" charset="0"/>
              </a:rPr>
              <a:t> a -&gt; [a]     </a:t>
            </a:r>
            <a:endParaRPr lang="es-ES" sz="2000" dirty="0" smtClean="0"/>
          </a:p>
          <a:p>
            <a:pPr marL="514350" indent="-514350">
              <a:buFont typeface="+mj-lt"/>
              <a:buAutoNum type="arabicPeriod"/>
            </a:pPr>
            <a:r>
              <a:rPr lang="es-ES" dirty="0" smtClean="0"/>
              <a:t>Con cualificaciones de tipo.</a:t>
            </a:r>
          </a:p>
          <a:p>
            <a:pPr lvl="1">
              <a:buNone/>
            </a:pPr>
            <a:r>
              <a:rPr lang="es-ES" sz="2200" dirty="0" smtClean="0"/>
              <a:t> 		</a:t>
            </a:r>
            <a:r>
              <a:rPr lang="es-ES" sz="2000" dirty="0" err="1" smtClean="0">
                <a:latin typeface="Consolas" pitchFamily="49" charset="0"/>
              </a:rPr>
              <a:t>let</a:t>
            </a:r>
            <a:r>
              <a:rPr lang="es-ES" sz="2000" dirty="0" smtClean="0">
                <a:latin typeface="Consolas" pitchFamily="49" charset="0"/>
              </a:rPr>
              <a:t> </a:t>
            </a:r>
            <a:r>
              <a:rPr lang="es-ES" sz="2000" dirty="0" err="1" smtClean="0">
                <a:latin typeface="Consolas" pitchFamily="49" charset="0"/>
              </a:rPr>
              <a:t>hA</a:t>
            </a:r>
            <a:r>
              <a:rPr lang="es-ES" sz="2000" dirty="0" smtClean="0">
                <a:latin typeface="Consolas" pitchFamily="49" charset="0"/>
              </a:rPr>
              <a:t> = </a:t>
            </a:r>
            <a:r>
              <a:rPr lang="es-ES" sz="2000" dirty="0" err="1" smtClean="0">
                <a:latin typeface="Consolas" pitchFamily="49" charset="0"/>
              </a:rPr>
              <a:t>insertarH</a:t>
            </a:r>
            <a:r>
              <a:rPr lang="es-ES" sz="2000" dirty="0" smtClean="0">
                <a:latin typeface="Consolas" pitchFamily="49" charset="0"/>
              </a:rPr>
              <a:t> 4 (</a:t>
            </a:r>
            <a:r>
              <a:rPr lang="es-ES" sz="2000" dirty="0" err="1" smtClean="0">
                <a:latin typeface="Consolas" pitchFamily="49" charset="0"/>
              </a:rPr>
              <a:t>heapVacio</a:t>
            </a:r>
            <a:r>
              <a:rPr lang="es-ES" sz="2000" dirty="0" smtClean="0">
                <a:latin typeface="Consolas" pitchFamily="49" charset="0"/>
              </a:rPr>
              <a:t> :: </a:t>
            </a:r>
            <a:r>
              <a:rPr lang="es-ES" sz="2000" dirty="0" err="1" smtClean="0">
                <a:latin typeface="Consolas" pitchFamily="49" charset="0"/>
              </a:rPr>
              <a:t>HeapA</a:t>
            </a:r>
            <a:r>
              <a:rPr lang="es-ES" sz="2000" dirty="0" smtClean="0">
                <a:latin typeface="Consolas" pitchFamily="49" charset="0"/>
              </a:rPr>
              <a:t> </a:t>
            </a:r>
            <a:r>
              <a:rPr lang="es-ES" sz="2000" dirty="0" err="1" smtClean="0">
                <a:latin typeface="Consolas" pitchFamily="49" charset="0"/>
              </a:rPr>
              <a:t>int</a:t>
            </a:r>
            <a:r>
              <a:rPr lang="es-ES" sz="2000" dirty="0" smtClean="0">
                <a:latin typeface="Consolas" pitchFamily="49" charset="0"/>
              </a:rPr>
              <a:t>)</a:t>
            </a:r>
          </a:p>
          <a:p>
            <a:pPr>
              <a:buNone/>
            </a:pPr>
            <a:endParaRPr lang="es-ES" sz="1600" dirty="0" smtClean="0">
              <a:latin typeface="Consolas" pitchFamily="49" charset="0"/>
            </a:endParaRPr>
          </a:p>
          <a:p>
            <a:pPr>
              <a:buNone/>
            </a:pPr>
            <a:r>
              <a:rPr lang="es-ES" sz="1400" dirty="0" smtClean="0"/>
              <a:t>                      </a:t>
            </a:r>
          </a:p>
          <a:p>
            <a:pPr>
              <a:buNone/>
            </a:pPr>
            <a:r>
              <a:rPr lang="es-ES" sz="1600" dirty="0" smtClean="0"/>
              <a:t>         </a:t>
            </a:r>
          </a:p>
          <a:p>
            <a:pPr>
              <a:buNone/>
            </a:pPr>
            <a:endParaRPr lang="es-ES" sz="1400" dirty="0" smtClean="0"/>
          </a:p>
          <a:p>
            <a:pPr>
              <a:buNone/>
            </a:pPr>
            <a:r>
              <a:rPr lang="es-ES" sz="1400" dirty="0" smtClean="0"/>
              <a:t>                                                                        </a:t>
            </a:r>
          </a:p>
        </p:txBody>
      </p:sp>
      <p:sp>
        <p:nvSpPr>
          <p:cNvPr id="4" name="3 Marcador de número de diapositiva"/>
          <p:cNvSpPr>
            <a:spLocks noGrp="1"/>
          </p:cNvSpPr>
          <p:nvPr>
            <p:ph type="sldNum" sz="quarter" idx="12"/>
          </p:nvPr>
        </p:nvSpPr>
        <p:spPr/>
        <p:txBody>
          <a:bodyPr/>
          <a:lstStyle/>
          <a:p>
            <a:fld id="{3CC40022-EF54-43DD-9331-C36F1B9BDB78}" type="slidenum">
              <a:rPr lang="es-ES" smtClean="0"/>
              <a:pPr/>
              <a:t>19</a:t>
            </a:fld>
            <a:endParaRPr lang="es-E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u="sng" dirty="0" smtClean="0">
                <a:solidFill>
                  <a:srgbClr val="002060"/>
                </a:solidFill>
                <a:latin typeface="Batang" pitchFamily="18" charset="-127"/>
                <a:ea typeface="Batang" pitchFamily="18" charset="-127"/>
              </a:rPr>
              <a:t>CONTENIDO</a:t>
            </a:r>
            <a:endParaRPr lang="es-ES" b="1" u="sng" dirty="0">
              <a:solidFill>
                <a:srgbClr val="002060"/>
              </a:solidFill>
              <a:latin typeface="Batang" pitchFamily="18" charset="-127"/>
              <a:ea typeface="Batang" pitchFamily="18" charset="-127"/>
            </a:endParaRPr>
          </a:p>
        </p:txBody>
      </p:sp>
      <p:sp>
        <p:nvSpPr>
          <p:cNvPr id="3" name="2 Marcador de contenido"/>
          <p:cNvSpPr>
            <a:spLocks noGrp="1"/>
          </p:cNvSpPr>
          <p:nvPr>
            <p:ph sz="quarter" idx="1"/>
          </p:nvPr>
        </p:nvSpPr>
        <p:spPr/>
        <p:txBody>
          <a:bodyPr>
            <a:noAutofit/>
          </a:bodyPr>
          <a:lstStyle/>
          <a:p>
            <a:endParaRPr lang="es-ES" sz="3200" smtClean="0"/>
          </a:p>
          <a:p>
            <a:r>
              <a:rPr lang="es-ES" sz="3200" smtClean="0"/>
              <a:t>TTAADD </a:t>
            </a:r>
            <a:r>
              <a:rPr lang="es-ES" sz="3200" dirty="0" smtClean="0"/>
              <a:t>en </a:t>
            </a:r>
            <a:r>
              <a:rPr lang="es-ES" sz="3200" dirty="0" err="1" smtClean="0"/>
              <a:t>Haskell</a:t>
            </a:r>
            <a:r>
              <a:rPr lang="es-ES" sz="3200" dirty="0" smtClean="0"/>
              <a:t>.</a:t>
            </a:r>
          </a:p>
          <a:p>
            <a:r>
              <a:rPr lang="es-ES" sz="3200" dirty="0" smtClean="0"/>
              <a:t>Comparativa con la POO.</a:t>
            </a:r>
          </a:p>
          <a:p>
            <a:r>
              <a:rPr lang="es-ES" sz="3200" dirty="0" smtClean="0"/>
              <a:t>Implementación de montículos en </a:t>
            </a:r>
            <a:r>
              <a:rPr lang="es-ES" sz="3200" dirty="0" err="1" smtClean="0"/>
              <a:t>Haskell</a:t>
            </a:r>
            <a:r>
              <a:rPr lang="es-ES" sz="3200" dirty="0" smtClean="0"/>
              <a:t>.</a:t>
            </a:r>
          </a:p>
          <a:p>
            <a:r>
              <a:rPr lang="es-ES" sz="3200" dirty="0" smtClean="0"/>
              <a:t>Implementación de colas en </a:t>
            </a:r>
            <a:r>
              <a:rPr lang="es-ES" sz="3200" dirty="0" err="1" smtClean="0"/>
              <a:t>Haskell</a:t>
            </a:r>
            <a:r>
              <a:rPr lang="es-ES" sz="3200" dirty="0" smtClean="0"/>
              <a:t>. </a:t>
            </a:r>
          </a:p>
          <a:p>
            <a:pPr lvl="1"/>
            <a:r>
              <a:rPr lang="es-ES" sz="3200" dirty="0" smtClean="0"/>
              <a:t>Cola </a:t>
            </a:r>
            <a:r>
              <a:rPr lang="es-ES" sz="3200" dirty="0" err="1" smtClean="0"/>
              <a:t>Simple.Cola</a:t>
            </a:r>
            <a:r>
              <a:rPr lang="es-ES" sz="3200" dirty="0" smtClean="0"/>
              <a:t> Burton.</a:t>
            </a:r>
          </a:p>
          <a:p>
            <a:pPr lvl="1"/>
            <a:r>
              <a:rPr lang="es-ES" sz="3200" dirty="0" smtClean="0"/>
              <a:t>Estudio comparativo.</a:t>
            </a:r>
          </a:p>
        </p:txBody>
      </p:sp>
      <p:sp>
        <p:nvSpPr>
          <p:cNvPr id="4" name="3 Marcador de número de diapositiva"/>
          <p:cNvSpPr>
            <a:spLocks noGrp="1"/>
          </p:cNvSpPr>
          <p:nvPr>
            <p:ph type="sldNum" sz="quarter" idx="12"/>
          </p:nvPr>
        </p:nvSpPr>
        <p:spPr/>
        <p:txBody>
          <a:bodyPr/>
          <a:lstStyle/>
          <a:p>
            <a:fld id="{3CC40022-EF54-43DD-9331-C36F1B9BDB78}" type="slidenum">
              <a:rPr lang="es-ES" smtClean="0"/>
              <a:pPr/>
              <a:t>2</a:t>
            </a:fld>
            <a:endParaRPr lang="es-E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TTAADD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contenido"/>
          <p:cNvSpPr>
            <a:spLocks noGrp="1"/>
          </p:cNvSpPr>
          <p:nvPr>
            <p:ph sz="quarter" idx="1"/>
          </p:nvPr>
        </p:nvSpPr>
        <p:spPr>
          <a:xfrm>
            <a:off x="571472" y="1447800"/>
            <a:ext cx="8115328" cy="4572000"/>
          </a:xfrm>
          <a:ln>
            <a:noFill/>
          </a:ln>
        </p:spPr>
        <p:txBody>
          <a:bodyPr>
            <a:normAutofit/>
          </a:bodyPr>
          <a:lstStyle/>
          <a:p>
            <a:r>
              <a:rPr lang="es-ES" dirty="0" smtClean="0"/>
              <a:t>INTERFACES SOBRECARGADO</a:t>
            </a:r>
          </a:p>
          <a:p>
            <a:pPr>
              <a:buNone/>
            </a:pPr>
            <a:r>
              <a:rPr lang="es-ES" dirty="0" smtClean="0"/>
              <a:t>	Resolveremos las ambigüedades con dos mecanismos:</a:t>
            </a:r>
          </a:p>
          <a:p>
            <a:pPr marL="514350" indent="-514350">
              <a:buFont typeface="+mj-lt"/>
              <a:buAutoNum type="arabicPeriod"/>
            </a:pPr>
            <a:r>
              <a:rPr lang="es-ES" dirty="0" smtClean="0"/>
              <a:t>Con una declaración de tipo.</a:t>
            </a:r>
          </a:p>
          <a:p>
            <a:pPr marL="788670" lvl="1" indent="-514350">
              <a:buNone/>
            </a:pPr>
            <a:r>
              <a:rPr lang="es-ES" sz="2000" dirty="0" smtClean="0"/>
              <a:t>  	   </a:t>
            </a:r>
            <a:r>
              <a:rPr lang="es-ES" sz="2000" dirty="0" err="1" smtClean="0">
                <a:latin typeface="Consolas" pitchFamily="49" charset="0"/>
              </a:rPr>
              <a:t>usoHeap</a:t>
            </a:r>
            <a:r>
              <a:rPr lang="es-ES" sz="2000" dirty="0" smtClean="0">
                <a:latin typeface="Consolas" pitchFamily="49" charset="0"/>
              </a:rPr>
              <a:t> :: </a:t>
            </a:r>
            <a:r>
              <a:rPr lang="es-ES" sz="2000" dirty="0" err="1" smtClean="0">
                <a:latin typeface="Consolas" pitchFamily="49" charset="0"/>
              </a:rPr>
              <a:t>HeapA</a:t>
            </a:r>
            <a:r>
              <a:rPr lang="es-ES" sz="2000" dirty="0" smtClean="0">
                <a:latin typeface="Consolas" pitchFamily="49" charset="0"/>
              </a:rPr>
              <a:t> a -&gt; [a]</a:t>
            </a:r>
          </a:p>
          <a:p>
            <a:pPr marL="788670" lvl="1" indent="-514350">
              <a:buNone/>
            </a:pPr>
            <a:r>
              <a:rPr lang="es-ES" dirty="0" smtClean="0">
                <a:latin typeface="Consolas" pitchFamily="49" charset="0"/>
              </a:rPr>
              <a:t>	 </a:t>
            </a:r>
            <a:r>
              <a:rPr lang="es-ES" sz="2000" dirty="0" err="1" smtClean="0">
                <a:latin typeface="Consolas" pitchFamily="49" charset="0"/>
              </a:rPr>
              <a:t>usoHeap</a:t>
            </a:r>
            <a:r>
              <a:rPr lang="es-ES" sz="2000" dirty="0" smtClean="0">
                <a:latin typeface="Consolas" pitchFamily="49" charset="0"/>
              </a:rPr>
              <a:t> :: </a:t>
            </a:r>
            <a:r>
              <a:rPr lang="es-ES" sz="2000" dirty="0" err="1" smtClean="0">
                <a:latin typeface="Consolas" pitchFamily="49" charset="0"/>
              </a:rPr>
              <a:t>HeapB</a:t>
            </a:r>
            <a:r>
              <a:rPr lang="es-ES" sz="2000" dirty="0" smtClean="0">
                <a:latin typeface="Consolas" pitchFamily="49" charset="0"/>
              </a:rPr>
              <a:t> a -&gt; [a]     </a:t>
            </a:r>
            <a:endParaRPr lang="es-ES" sz="2000" dirty="0" smtClean="0"/>
          </a:p>
          <a:p>
            <a:pPr marL="514350" indent="-514350">
              <a:buFont typeface="+mj-lt"/>
              <a:buAutoNum type="arabicPeriod"/>
            </a:pPr>
            <a:r>
              <a:rPr lang="es-ES" dirty="0" smtClean="0"/>
              <a:t>Con cualificaciones de tipo.</a:t>
            </a:r>
          </a:p>
          <a:p>
            <a:pPr lvl="1">
              <a:buNone/>
            </a:pPr>
            <a:r>
              <a:rPr lang="es-ES" sz="2200" dirty="0" smtClean="0"/>
              <a:t> 		</a:t>
            </a:r>
            <a:r>
              <a:rPr lang="es-ES" sz="2000" dirty="0" err="1" smtClean="0">
                <a:latin typeface="Consolas" pitchFamily="49" charset="0"/>
              </a:rPr>
              <a:t>let</a:t>
            </a:r>
            <a:r>
              <a:rPr lang="es-ES" sz="2000" dirty="0" smtClean="0">
                <a:latin typeface="Consolas" pitchFamily="49" charset="0"/>
              </a:rPr>
              <a:t> </a:t>
            </a:r>
            <a:r>
              <a:rPr lang="es-ES" sz="2000" dirty="0" err="1" smtClean="0">
                <a:latin typeface="Consolas" pitchFamily="49" charset="0"/>
              </a:rPr>
              <a:t>hA</a:t>
            </a:r>
            <a:r>
              <a:rPr lang="es-ES" sz="2000" dirty="0" smtClean="0">
                <a:latin typeface="Consolas" pitchFamily="49" charset="0"/>
              </a:rPr>
              <a:t> = </a:t>
            </a:r>
            <a:r>
              <a:rPr lang="es-ES" sz="2000" dirty="0" err="1" smtClean="0">
                <a:latin typeface="Consolas" pitchFamily="49" charset="0"/>
              </a:rPr>
              <a:t>insertarH</a:t>
            </a:r>
            <a:r>
              <a:rPr lang="es-ES" sz="2000" dirty="0" smtClean="0">
                <a:latin typeface="Consolas" pitchFamily="49" charset="0"/>
              </a:rPr>
              <a:t> 4 (</a:t>
            </a:r>
            <a:r>
              <a:rPr lang="es-ES" sz="2000" dirty="0" err="1" smtClean="0">
                <a:latin typeface="Consolas" pitchFamily="49" charset="0"/>
              </a:rPr>
              <a:t>heapVacio</a:t>
            </a:r>
            <a:r>
              <a:rPr lang="es-ES" sz="2000" dirty="0" smtClean="0">
                <a:latin typeface="Consolas" pitchFamily="49" charset="0"/>
              </a:rPr>
              <a:t> :: </a:t>
            </a:r>
            <a:r>
              <a:rPr lang="es-ES" sz="2000" dirty="0" err="1" smtClean="0">
                <a:latin typeface="Consolas" pitchFamily="49" charset="0"/>
              </a:rPr>
              <a:t>HeapA</a:t>
            </a:r>
            <a:r>
              <a:rPr lang="es-ES" sz="2000" dirty="0" smtClean="0">
                <a:latin typeface="Consolas" pitchFamily="49" charset="0"/>
              </a:rPr>
              <a:t> </a:t>
            </a:r>
            <a:r>
              <a:rPr lang="es-ES" sz="2000" dirty="0" err="1" smtClean="0">
                <a:latin typeface="Consolas" pitchFamily="49" charset="0"/>
              </a:rPr>
              <a:t>int</a:t>
            </a:r>
            <a:r>
              <a:rPr lang="es-ES" sz="2000" dirty="0" smtClean="0">
                <a:latin typeface="Consolas" pitchFamily="49" charset="0"/>
              </a:rPr>
              <a:t>)</a:t>
            </a:r>
          </a:p>
          <a:p>
            <a:pPr>
              <a:buNone/>
            </a:pPr>
            <a:endParaRPr lang="es-ES" sz="1600" dirty="0" smtClean="0">
              <a:latin typeface="Consolas" pitchFamily="49" charset="0"/>
            </a:endParaRPr>
          </a:p>
          <a:p>
            <a:pPr>
              <a:buNone/>
            </a:pPr>
            <a:r>
              <a:rPr lang="es-ES" sz="1400" dirty="0" smtClean="0"/>
              <a:t>                      </a:t>
            </a:r>
          </a:p>
          <a:p>
            <a:pPr>
              <a:buNone/>
            </a:pPr>
            <a:r>
              <a:rPr lang="es-ES" sz="1600" dirty="0" smtClean="0"/>
              <a:t>         </a:t>
            </a:r>
          </a:p>
          <a:p>
            <a:pPr>
              <a:buNone/>
            </a:pPr>
            <a:endParaRPr lang="es-ES" sz="1400" dirty="0" smtClean="0"/>
          </a:p>
          <a:p>
            <a:pPr>
              <a:buNone/>
            </a:pPr>
            <a:r>
              <a:rPr lang="es-ES" sz="1400" dirty="0" smtClean="0"/>
              <a:t>                                                                        </a:t>
            </a:r>
          </a:p>
        </p:txBody>
      </p:sp>
      <p:sp>
        <p:nvSpPr>
          <p:cNvPr id="4" name="3 Marcador de número de diapositiva"/>
          <p:cNvSpPr>
            <a:spLocks noGrp="1"/>
          </p:cNvSpPr>
          <p:nvPr>
            <p:ph type="sldNum" sz="quarter" idx="12"/>
          </p:nvPr>
        </p:nvSpPr>
        <p:spPr/>
        <p:txBody>
          <a:bodyPr/>
          <a:lstStyle/>
          <a:p>
            <a:fld id="{3CC40022-EF54-43DD-9331-C36F1B9BDB78}" type="slidenum">
              <a:rPr lang="es-ES" smtClean="0"/>
              <a:pPr/>
              <a:t>20</a:t>
            </a:fld>
            <a:endParaRPr lang="es-ES"/>
          </a:p>
        </p:txBody>
      </p:sp>
      <p:sp>
        <p:nvSpPr>
          <p:cNvPr id="5" name="4 Recortar y redondear rectángulo de esquina sencilla"/>
          <p:cNvSpPr/>
          <p:nvPr/>
        </p:nvSpPr>
        <p:spPr>
          <a:xfrm>
            <a:off x="1071538" y="4857760"/>
            <a:ext cx="2071702" cy="571504"/>
          </a:xfrm>
          <a:prstGeom prst="snip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err="1" smtClean="0"/>
              <a:t>hA</a:t>
            </a:r>
            <a:r>
              <a:rPr lang="es-ES" dirty="0" smtClean="0"/>
              <a:t> :: </a:t>
            </a:r>
            <a:r>
              <a:rPr lang="es-ES" dirty="0" err="1" smtClean="0"/>
              <a:t>HeapA</a:t>
            </a:r>
            <a:r>
              <a:rPr lang="es-ES" dirty="0" smtClean="0"/>
              <a:t> </a:t>
            </a:r>
            <a:r>
              <a:rPr lang="es-ES" dirty="0" err="1" smtClean="0"/>
              <a:t>int</a:t>
            </a:r>
            <a:endParaRPr lang="es-ES" dirty="0"/>
          </a:p>
        </p:txBody>
      </p:sp>
      <p:cxnSp>
        <p:nvCxnSpPr>
          <p:cNvPr id="7" name="6 Conector recto de flecha"/>
          <p:cNvCxnSpPr/>
          <p:nvPr/>
        </p:nvCxnSpPr>
        <p:spPr>
          <a:xfrm rot="5400000" flipH="1" flipV="1">
            <a:off x="2072464" y="4714090"/>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b="1" dirty="0" smtClean="0">
                <a:solidFill>
                  <a:srgbClr val="002060"/>
                </a:solidFill>
                <a:latin typeface="Batang" pitchFamily="18" charset="-127"/>
                <a:ea typeface="Batang" pitchFamily="18" charset="-127"/>
              </a:rPr>
              <a:t>La POO y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contenido"/>
          <p:cNvSpPr>
            <a:spLocks noGrp="1"/>
          </p:cNvSpPr>
          <p:nvPr>
            <p:ph sz="quarter" idx="1"/>
          </p:nvPr>
        </p:nvSpPr>
        <p:spPr/>
        <p:txBody>
          <a:bodyPr>
            <a:normAutofit fontScale="92500" lnSpcReduction="20000"/>
          </a:bodyPr>
          <a:lstStyle/>
          <a:p>
            <a:r>
              <a:rPr lang="es-ES" dirty="0" err="1" smtClean="0"/>
              <a:t>Analógías</a:t>
            </a:r>
            <a:r>
              <a:rPr lang="es-ES" dirty="0" smtClean="0"/>
              <a:t>.</a:t>
            </a:r>
          </a:p>
          <a:p>
            <a:pPr>
              <a:buNone/>
            </a:pPr>
            <a:r>
              <a:rPr lang="es-ES" dirty="0" smtClean="0"/>
              <a:t>		</a:t>
            </a:r>
            <a:r>
              <a:rPr lang="es-ES" u="sng" dirty="0" smtClean="0"/>
              <a:t>POO                                      HASKELL</a:t>
            </a:r>
          </a:p>
          <a:p>
            <a:pPr>
              <a:buNone/>
            </a:pPr>
            <a:r>
              <a:rPr lang="es-ES" dirty="0" smtClean="0"/>
              <a:t>		CLASE       --------------- CLASE DE TIPOS</a:t>
            </a:r>
          </a:p>
          <a:p>
            <a:pPr>
              <a:buNone/>
            </a:pPr>
            <a:r>
              <a:rPr lang="es-ES" dirty="0" smtClean="0"/>
              <a:t>		OBJETO    ---------------  TIPO</a:t>
            </a:r>
          </a:p>
          <a:p>
            <a:pPr>
              <a:buNone/>
            </a:pPr>
            <a:r>
              <a:rPr lang="es-ES" dirty="0" smtClean="0"/>
              <a:t>Entonces:</a:t>
            </a:r>
          </a:p>
          <a:p>
            <a:pPr>
              <a:buNone/>
            </a:pPr>
            <a:r>
              <a:rPr lang="es-ES" dirty="0" smtClean="0"/>
              <a:t>     Las </a:t>
            </a:r>
            <a:r>
              <a:rPr lang="es-ES" i="1" dirty="0" smtClean="0"/>
              <a:t>clases</a:t>
            </a:r>
            <a:r>
              <a:rPr lang="es-ES" dirty="0" smtClean="0"/>
              <a:t> capturan conjuntos comunes de </a:t>
            </a:r>
            <a:r>
              <a:rPr lang="es-ES" i="1" dirty="0" smtClean="0"/>
              <a:t>operaciones</a:t>
            </a:r>
            <a:r>
              <a:rPr lang="es-ES" dirty="0" smtClean="0"/>
              <a:t>. Un </a:t>
            </a:r>
            <a:r>
              <a:rPr lang="es-ES" i="1" dirty="0" smtClean="0"/>
              <a:t>objeto</a:t>
            </a:r>
            <a:r>
              <a:rPr lang="es-ES" dirty="0" smtClean="0"/>
              <a:t> concreto puede ser una </a:t>
            </a:r>
            <a:r>
              <a:rPr lang="es-ES" i="1" dirty="0" smtClean="0"/>
              <a:t>instancia</a:t>
            </a:r>
            <a:r>
              <a:rPr lang="es-ES" dirty="0" smtClean="0"/>
              <a:t> de una clase, y habrá un </a:t>
            </a:r>
            <a:r>
              <a:rPr lang="es-ES" i="1" dirty="0" smtClean="0"/>
              <a:t>método</a:t>
            </a:r>
            <a:r>
              <a:rPr lang="es-ES" dirty="0" smtClean="0"/>
              <a:t> para cada operación.</a:t>
            </a:r>
          </a:p>
          <a:p>
            <a:pPr>
              <a:buNone/>
            </a:pPr>
            <a:r>
              <a:rPr lang="es-ES" dirty="0" smtClean="0"/>
              <a:t>    Las clases pueden aparecer jerarquizadas, dando lugar a las nociones de </a:t>
            </a:r>
            <a:r>
              <a:rPr lang="es-ES" i="1" dirty="0" smtClean="0"/>
              <a:t>superclase</a:t>
            </a:r>
            <a:r>
              <a:rPr lang="es-ES" dirty="0" smtClean="0"/>
              <a:t> y </a:t>
            </a:r>
            <a:r>
              <a:rPr lang="es-ES" i="1" dirty="0" smtClean="0"/>
              <a:t>subclase</a:t>
            </a:r>
            <a:r>
              <a:rPr lang="es-ES" dirty="0" smtClean="0"/>
              <a:t>, y permitiendo la </a:t>
            </a:r>
            <a:r>
              <a:rPr lang="es-ES" i="1" dirty="0" smtClean="0"/>
              <a:t>herencia</a:t>
            </a:r>
            <a:r>
              <a:rPr lang="es-ES" dirty="0" smtClean="0"/>
              <a:t> de operaciones/métodos. </a:t>
            </a:r>
          </a:p>
          <a:p>
            <a:pPr>
              <a:buNone/>
            </a:pPr>
            <a:r>
              <a:rPr lang="es-ES" dirty="0" smtClean="0"/>
              <a:t>    Un </a:t>
            </a:r>
            <a:r>
              <a:rPr lang="es-ES" i="1" dirty="0" smtClean="0"/>
              <a:t>método por defecto</a:t>
            </a:r>
            <a:r>
              <a:rPr lang="es-ES" dirty="0" smtClean="0"/>
              <a:t> puede estar asociado con una operación."</a:t>
            </a:r>
            <a:endParaRPr lang="es-ES" dirty="0"/>
          </a:p>
        </p:txBody>
      </p:sp>
      <p:sp>
        <p:nvSpPr>
          <p:cNvPr id="4" name="3 Marcador de número de diapositiva"/>
          <p:cNvSpPr>
            <a:spLocks noGrp="1"/>
          </p:cNvSpPr>
          <p:nvPr>
            <p:ph type="sldNum" sz="quarter" idx="12"/>
          </p:nvPr>
        </p:nvSpPr>
        <p:spPr/>
        <p:txBody>
          <a:bodyPr/>
          <a:lstStyle/>
          <a:p>
            <a:fld id="{3CC40022-EF54-43DD-9331-C36F1B9BDB78}" type="slidenum">
              <a:rPr lang="es-ES" smtClean="0"/>
              <a:pPr/>
              <a:t>21</a:t>
            </a:fld>
            <a:endParaRPr lang="es-E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b="1" dirty="0" smtClean="0">
                <a:solidFill>
                  <a:srgbClr val="002060"/>
                </a:solidFill>
                <a:latin typeface="Batang" pitchFamily="18" charset="-127"/>
                <a:ea typeface="Batang" pitchFamily="18" charset="-127"/>
              </a:rPr>
              <a:t>La POO y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contenido"/>
          <p:cNvSpPr>
            <a:spLocks noGrp="1"/>
          </p:cNvSpPr>
          <p:nvPr>
            <p:ph sz="quarter" idx="1"/>
          </p:nvPr>
        </p:nvSpPr>
        <p:spPr/>
        <p:txBody>
          <a:bodyPr>
            <a:normAutofit/>
          </a:bodyPr>
          <a:lstStyle/>
          <a:p>
            <a:r>
              <a:rPr lang="es-ES" dirty="0" smtClean="0"/>
              <a:t>Diferencias.</a:t>
            </a:r>
          </a:p>
          <a:p>
            <a:pPr lvl="1"/>
            <a:r>
              <a:rPr lang="es-ES" dirty="0" smtClean="0"/>
              <a:t>Los tipos no son objetos </a:t>
            </a:r>
            <a:r>
              <a:rPr lang="es-ES" dirty="0" smtClean="0">
                <a:sym typeface="Wingdings" pitchFamily="2" charset="2"/>
              </a:rPr>
              <a:t></a:t>
            </a:r>
            <a:r>
              <a:rPr lang="es-ES" dirty="0" smtClean="0"/>
              <a:t>no tiene sentido la noción de estado modificable interno de un objeto o tipo.</a:t>
            </a:r>
          </a:p>
          <a:p>
            <a:pPr lvl="1"/>
            <a:r>
              <a:rPr lang="es-ES" dirty="0" smtClean="0"/>
              <a:t>Los métodos son completamente seguros con respecto a los tipos . Errores en tiempo de compilación.</a:t>
            </a:r>
          </a:p>
          <a:p>
            <a:pPr lvl="1"/>
            <a:r>
              <a:rPr lang="es-ES" dirty="0" smtClean="0"/>
              <a:t>El sistema de clases de </a:t>
            </a:r>
            <a:r>
              <a:rPr lang="es-ES" dirty="0" err="1" smtClean="0"/>
              <a:t>Haskell</a:t>
            </a:r>
            <a:r>
              <a:rPr lang="es-ES" dirty="0" smtClean="0"/>
              <a:t>  no contempla el control de acceso a los métodos (tales como accesos privados o públicos). Es el módulo el que filtra lo que se quiere ocultar.</a:t>
            </a:r>
          </a:p>
          <a:p>
            <a:pPr lvl="1"/>
            <a:r>
              <a:rPr lang="es-ES" dirty="0" smtClean="0"/>
              <a:t>El tipo de un objeto </a:t>
            </a:r>
            <a:r>
              <a:rPr lang="es-ES" dirty="0" err="1" smtClean="0"/>
              <a:t>Haskell</a:t>
            </a:r>
            <a:r>
              <a:rPr lang="es-ES" dirty="0" smtClean="0"/>
              <a:t> no puede ser promocionado implícitamente; no hay una clase base universal.</a:t>
            </a:r>
          </a:p>
          <a:p>
            <a:pPr lvl="1"/>
            <a:endParaRPr lang="es-ES" dirty="0" smtClean="0"/>
          </a:p>
          <a:p>
            <a:pPr>
              <a:buNone/>
            </a:pPr>
            <a:endParaRPr lang="es-ES" dirty="0" smtClean="0"/>
          </a:p>
        </p:txBody>
      </p:sp>
      <p:sp>
        <p:nvSpPr>
          <p:cNvPr id="4" name="3 Marcador de número de diapositiva"/>
          <p:cNvSpPr>
            <a:spLocks noGrp="1"/>
          </p:cNvSpPr>
          <p:nvPr>
            <p:ph type="sldNum" sz="quarter" idx="12"/>
          </p:nvPr>
        </p:nvSpPr>
        <p:spPr/>
        <p:txBody>
          <a:bodyPr/>
          <a:lstStyle/>
          <a:p>
            <a:fld id="{3CC40022-EF54-43DD-9331-C36F1B9BDB78}" type="slidenum">
              <a:rPr lang="es-ES" smtClean="0"/>
              <a:pPr/>
              <a:t>22</a:t>
            </a:fld>
            <a:endParaRPr lang="es-E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err="1" smtClean="0">
                <a:solidFill>
                  <a:srgbClr val="002060"/>
                </a:solidFill>
                <a:latin typeface="Batang" pitchFamily="18" charset="-127"/>
                <a:ea typeface="Batang" pitchFamily="18" charset="-127"/>
              </a:rPr>
              <a:t>Heaps</a:t>
            </a:r>
            <a:r>
              <a:rPr lang="es-ES" b="1" dirty="0" smtClean="0">
                <a:solidFill>
                  <a:srgbClr val="002060"/>
                </a:solidFill>
                <a:latin typeface="Batang" pitchFamily="18" charset="-127"/>
                <a:ea typeface="Batang" pitchFamily="18" charset="-127"/>
              </a:rPr>
              <a:t>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contenido"/>
          <p:cNvSpPr>
            <a:spLocks noGrp="1"/>
          </p:cNvSpPr>
          <p:nvPr>
            <p:ph sz="quarter" idx="1"/>
          </p:nvPr>
        </p:nvSpPr>
        <p:spPr/>
        <p:txBody>
          <a:bodyPr>
            <a:normAutofit/>
          </a:bodyPr>
          <a:lstStyle/>
          <a:p>
            <a:r>
              <a:rPr lang="es-ES" b="1" u="sng" dirty="0" smtClean="0"/>
              <a:t>Propiedad estructural</a:t>
            </a:r>
            <a:r>
              <a:rPr lang="es-ES" u="sng" dirty="0" smtClean="0"/>
              <a:t>:</a:t>
            </a:r>
          </a:p>
          <a:p>
            <a:pPr lvl="1">
              <a:buNone/>
            </a:pPr>
            <a:r>
              <a:rPr lang="es-ES" dirty="0" smtClean="0"/>
              <a:t>	Un </a:t>
            </a:r>
            <a:r>
              <a:rPr lang="es-ES" b="1" dirty="0" smtClean="0"/>
              <a:t>Árbol Binario es Completo si tiene todos sus</a:t>
            </a:r>
          </a:p>
          <a:p>
            <a:pPr>
              <a:buNone/>
            </a:pPr>
            <a:r>
              <a:rPr lang="es-ES" dirty="0" smtClean="0"/>
              <a:t>    niveles completos, a excepción quizás del último, en el cuál todas las hojas están situadas tan a la izquierda como sea posible.</a:t>
            </a:r>
          </a:p>
        </p:txBody>
      </p:sp>
      <p:sp>
        <p:nvSpPr>
          <p:cNvPr id="4" name="3 Marcador de número de diapositiva"/>
          <p:cNvSpPr>
            <a:spLocks noGrp="1"/>
          </p:cNvSpPr>
          <p:nvPr>
            <p:ph type="sldNum" sz="quarter" idx="12"/>
          </p:nvPr>
        </p:nvSpPr>
        <p:spPr/>
        <p:txBody>
          <a:bodyPr/>
          <a:lstStyle/>
          <a:p>
            <a:fld id="{3CC40022-EF54-43DD-9331-C36F1B9BDB78}" type="slidenum">
              <a:rPr lang="es-ES" smtClean="0"/>
              <a:pPr/>
              <a:t>23</a:t>
            </a:fld>
            <a:endParaRPr lang="es-E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err="1" smtClean="0">
                <a:solidFill>
                  <a:srgbClr val="002060"/>
                </a:solidFill>
                <a:latin typeface="Batang" pitchFamily="18" charset="-127"/>
                <a:ea typeface="Batang" pitchFamily="18" charset="-127"/>
              </a:rPr>
              <a:t>Heaps</a:t>
            </a:r>
            <a:r>
              <a:rPr lang="es-ES" b="1" dirty="0" smtClean="0">
                <a:solidFill>
                  <a:srgbClr val="002060"/>
                </a:solidFill>
                <a:latin typeface="Batang" pitchFamily="18" charset="-127"/>
                <a:ea typeface="Batang" pitchFamily="18" charset="-127"/>
              </a:rPr>
              <a:t>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24</a:t>
            </a:fld>
            <a:endParaRPr lang="es-ES"/>
          </a:p>
        </p:txBody>
      </p:sp>
      <p:sp>
        <p:nvSpPr>
          <p:cNvPr id="4" name="3 Marcador de contenido"/>
          <p:cNvSpPr>
            <a:spLocks noGrp="1"/>
          </p:cNvSpPr>
          <p:nvPr>
            <p:ph sz="quarter" idx="1"/>
          </p:nvPr>
        </p:nvSpPr>
        <p:spPr/>
        <p:txBody>
          <a:bodyPr>
            <a:normAutofit/>
          </a:bodyPr>
          <a:lstStyle/>
          <a:p>
            <a:r>
              <a:rPr lang="es-ES" b="1" u="sng" dirty="0" err="1" smtClean="0"/>
              <a:t>Arbol</a:t>
            </a:r>
            <a:r>
              <a:rPr lang="es-ES" b="1" u="sng" dirty="0" smtClean="0"/>
              <a:t> parcialmente ordenado:</a:t>
            </a:r>
          </a:p>
          <a:p>
            <a:pPr lvl="1"/>
            <a:r>
              <a:rPr lang="es-ES" sz="2600" dirty="0" smtClean="0"/>
              <a:t>El valor de cualquier nodo es mayor o igual que el de</a:t>
            </a:r>
          </a:p>
          <a:p>
            <a:pPr lvl="2">
              <a:buNone/>
            </a:pPr>
            <a:r>
              <a:rPr lang="es-ES" sz="2600" dirty="0" smtClean="0"/>
              <a:t>sus hijos. </a:t>
            </a:r>
          </a:p>
          <a:p>
            <a:pPr lvl="1"/>
            <a:r>
              <a:rPr lang="es-ES" sz="2600" dirty="0" smtClean="0"/>
              <a:t>El valor de cualquier nodo es menor o igual que el de sus hijos.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err="1" smtClean="0">
                <a:solidFill>
                  <a:srgbClr val="002060"/>
                </a:solidFill>
                <a:latin typeface="Batang" pitchFamily="18" charset="-127"/>
                <a:ea typeface="Batang" pitchFamily="18" charset="-127"/>
              </a:rPr>
              <a:t>Heaps</a:t>
            </a:r>
            <a:r>
              <a:rPr lang="es-ES" b="1" dirty="0" smtClean="0">
                <a:solidFill>
                  <a:srgbClr val="002060"/>
                </a:solidFill>
                <a:latin typeface="Batang" pitchFamily="18" charset="-127"/>
                <a:ea typeface="Batang" pitchFamily="18" charset="-127"/>
              </a:rPr>
              <a:t>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contenido"/>
          <p:cNvSpPr>
            <a:spLocks noGrp="1"/>
          </p:cNvSpPr>
          <p:nvPr>
            <p:ph sz="quarter" idx="1"/>
          </p:nvPr>
        </p:nvSpPr>
        <p:spPr/>
        <p:txBody>
          <a:bodyPr/>
          <a:lstStyle/>
          <a:p>
            <a:r>
              <a:rPr lang="es-ES" dirty="0" smtClean="0"/>
              <a:t>Un </a:t>
            </a:r>
            <a:r>
              <a:rPr lang="es-ES" dirty="0" err="1" smtClean="0"/>
              <a:t>heap</a:t>
            </a:r>
            <a:r>
              <a:rPr lang="es-ES" dirty="0" smtClean="0"/>
              <a:t> es un AB completo y parcialmente ordenado.</a:t>
            </a:r>
          </a:p>
          <a:p>
            <a:r>
              <a:rPr lang="es-ES" dirty="0" smtClean="0"/>
              <a:t>Propiedades:</a:t>
            </a:r>
          </a:p>
          <a:p>
            <a:pPr lvl="1"/>
            <a:r>
              <a:rPr lang="es-ES" dirty="0" smtClean="0"/>
              <a:t>Todas las ramas del árbol son secuencias ordenadas</a:t>
            </a:r>
          </a:p>
          <a:p>
            <a:pPr lvl="1"/>
            <a:r>
              <a:rPr lang="es-ES" dirty="0" smtClean="0"/>
              <a:t>La raíz del árbol es el nodo de valor mínimo (Min-</a:t>
            </a:r>
            <a:r>
              <a:rPr lang="es-ES" dirty="0" err="1" smtClean="0"/>
              <a:t>Heap</a:t>
            </a:r>
            <a:r>
              <a:rPr lang="es-ES" dirty="0" smtClean="0"/>
              <a:t>) ,o máximo (Max-</a:t>
            </a:r>
            <a:r>
              <a:rPr lang="es-ES" dirty="0" err="1" smtClean="0"/>
              <a:t>Heap</a:t>
            </a:r>
            <a:r>
              <a:rPr lang="es-ES" dirty="0" smtClean="0"/>
              <a:t>)</a:t>
            </a:r>
          </a:p>
          <a:p>
            <a:pPr lvl="1"/>
            <a:r>
              <a:rPr lang="es-ES" dirty="0" smtClean="0"/>
              <a:t>Todo subárbol de un </a:t>
            </a:r>
            <a:r>
              <a:rPr lang="es-ES" dirty="0" err="1" smtClean="0"/>
              <a:t>Heap</a:t>
            </a:r>
            <a:r>
              <a:rPr lang="es-ES" dirty="0" smtClean="0"/>
              <a:t> es también un </a:t>
            </a:r>
            <a:r>
              <a:rPr lang="es-ES" dirty="0" err="1" smtClean="0"/>
              <a:t>Heap</a:t>
            </a:r>
            <a:r>
              <a:rPr lang="es-ES" dirty="0" smtClean="0"/>
              <a:t>.</a:t>
            </a:r>
          </a:p>
          <a:p>
            <a:pPr lvl="1">
              <a:buNone/>
            </a:pPr>
            <a:endParaRPr/>
          </a:p>
          <a:p>
            <a:pPr lvl="1">
              <a:buNone/>
            </a:pPr>
            <a:endParaRPr lang="es-ES" sz="1700" dirty="0">
              <a:latin typeface="Consolas" pitchFamily="49" charset="0"/>
            </a:endParaRPr>
          </a:p>
        </p:txBody>
      </p:sp>
      <p:sp>
        <p:nvSpPr>
          <p:cNvPr id="4" name="3 Marcador de número de diapositiva"/>
          <p:cNvSpPr>
            <a:spLocks noGrp="1"/>
          </p:cNvSpPr>
          <p:nvPr>
            <p:ph type="sldNum" sz="quarter" idx="12"/>
          </p:nvPr>
        </p:nvSpPr>
        <p:spPr/>
        <p:txBody>
          <a:bodyPr/>
          <a:lstStyle/>
          <a:p>
            <a:fld id="{3CC40022-EF54-43DD-9331-C36F1B9BDB78}" type="slidenum">
              <a:rPr lang="es-ES" smtClean="0"/>
              <a:pPr/>
              <a:t>25</a:t>
            </a:fld>
            <a:endParaRPr lang="es-E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err="1" smtClean="0">
                <a:solidFill>
                  <a:srgbClr val="002060"/>
                </a:solidFill>
                <a:latin typeface="Batang" pitchFamily="18" charset="-127"/>
                <a:ea typeface="Batang" pitchFamily="18" charset="-127"/>
              </a:rPr>
              <a:t>Heaps</a:t>
            </a:r>
            <a:r>
              <a:rPr lang="es-ES" b="1" dirty="0" smtClean="0">
                <a:solidFill>
                  <a:srgbClr val="002060"/>
                </a:solidFill>
                <a:latin typeface="Batang" pitchFamily="18" charset="-127"/>
                <a:ea typeface="Batang" pitchFamily="18" charset="-127"/>
              </a:rPr>
              <a:t>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contenido"/>
          <p:cNvSpPr>
            <a:spLocks noGrp="1"/>
          </p:cNvSpPr>
          <p:nvPr>
            <p:ph sz="quarter" idx="1"/>
          </p:nvPr>
        </p:nvSpPr>
        <p:spPr>
          <a:xfrm>
            <a:off x="928662" y="1500174"/>
            <a:ext cx="7772400" cy="4572000"/>
          </a:xfrm>
        </p:spPr>
        <p:txBody>
          <a:bodyPr>
            <a:normAutofit/>
          </a:bodyPr>
          <a:lstStyle/>
          <a:p>
            <a:r>
              <a:rPr lang="es-ES" b="1" dirty="0" smtClean="0"/>
              <a:t>Comparativa con otras estructuras</a:t>
            </a:r>
          </a:p>
          <a:p>
            <a:endParaRPr lang="es-ES" b="1" dirty="0" smtClean="0"/>
          </a:p>
          <a:p>
            <a:pPr>
              <a:buNone/>
            </a:pPr>
            <a:endParaRPr/>
          </a:p>
          <a:p>
            <a:pPr>
              <a:buNone/>
            </a:pPr>
            <a:endParaRPr lang="es-ES" b="1" dirty="0" smtClean="0"/>
          </a:p>
          <a:p>
            <a:pPr>
              <a:buNone/>
            </a:pPr>
            <a:endParaRPr/>
          </a:p>
        </p:txBody>
      </p:sp>
      <p:sp>
        <p:nvSpPr>
          <p:cNvPr id="4" name="3 Marcador de número de diapositiva"/>
          <p:cNvSpPr>
            <a:spLocks noGrp="1"/>
          </p:cNvSpPr>
          <p:nvPr>
            <p:ph type="sldNum" sz="quarter" idx="12"/>
          </p:nvPr>
        </p:nvSpPr>
        <p:spPr/>
        <p:txBody>
          <a:bodyPr/>
          <a:lstStyle/>
          <a:p>
            <a:fld id="{3CC40022-EF54-43DD-9331-C36F1B9BDB78}" type="slidenum">
              <a:rPr lang="es-ES" smtClean="0"/>
              <a:pPr/>
              <a:t>26</a:t>
            </a:fld>
            <a:endParaRPr lang="es-ES"/>
          </a:p>
        </p:txBody>
      </p:sp>
      <p:pic>
        <p:nvPicPr>
          <p:cNvPr id="9" name="Picture 4"/>
          <p:cNvPicPr>
            <a:picLocks noChangeAspect="1" noChangeArrowheads="1"/>
          </p:cNvPicPr>
          <p:nvPr/>
        </p:nvPicPr>
        <p:blipFill>
          <a:blip r:embed="rId3" cstate="print"/>
          <a:srcRect/>
          <a:stretch>
            <a:fillRect/>
          </a:stretch>
        </p:blipFill>
        <p:spPr bwMode="auto">
          <a:xfrm>
            <a:off x="2105025" y="2857500"/>
            <a:ext cx="5419725" cy="1857375"/>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err="1" smtClean="0">
                <a:solidFill>
                  <a:srgbClr val="002060"/>
                </a:solidFill>
                <a:latin typeface="Batang" pitchFamily="18" charset="-127"/>
                <a:ea typeface="Batang" pitchFamily="18" charset="-127"/>
              </a:rPr>
              <a:t>Heaps</a:t>
            </a:r>
            <a:r>
              <a:rPr lang="es-ES" b="1" dirty="0" smtClean="0">
                <a:solidFill>
                  <a:srgbClr val="002060"/>
                </a:solidFill>
                <a:latin typeface="Batang" pitchFamily="18" charset="-127"/>
                <a:ea typeface="Batang" pitchFamily="18" charset="-127"/>
              </a:rPr>
              <a:t>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contenido"/>
          <p:cNvSpPr>
            <a:spLocks noGrp="1"/>
          </p:cNvSpPr>
          <p:nvPr>
            <p:ph sz="quarter" idx="1"/>
          </p:nvPr>
        </p:nvSpPr>
        <p:spPr>
          <a:xfrm>
            <a:off x="928662" y="1500174"/>
            <a:ext cx="7772400" cy="4572000"/>
          </a:xfrm>
        </p:spPr>
        <p:txBody>
          <a:bodyPr>
            <a:normAutofit/>
          </a:bodyPr>
          <a:lstStyle/>
          <a:p>
            <a:r>
              <a:rPr lang="es-ES" b="1" dirty="0" smtClean="0"/>
              <a:t>Utilidades principales del </a:t>
            </a:r>
            <a:r>
              <a:rPr lang="es-ES" b="1" dirty="0" err="1" smtClean="0"/>
              <a:t>Heap</a:t>
            </a:r>
            <a:r>
              <a:rPr lang="es-ES" b="1" dirty="0" smtClean="0"/>
              <a:t>:</a:t>
            </a:r>
          </a:p>
          <a:p>
            <a:pPr lvl="1">
              <a:buNone/>
            </a:pPr>
            <a:endParaRPr lang="es-ES" b="1" dirty="0" smtClean="0"/>
          </a:p>
          <a:p>
            <a:pPr lvl="1"/>
            <a:r>
              <a:rPr lang="es-ES" b="1" dirty="0" smtClean="0"/>
              <a:t>Ordenación </a:t>
            </a:r>
            <a:r>
              <a:rPr lang="es-ES" b="1" dirty="0" err="1" smtClean="0"/>
              <a:t>HeapSort</a:t>
            </a:r>
            <a:r>
              <a:rPr lang="es-ES" b="1" dirty="0" smtClean="0"/>
              <a:t>.</a:t>
            </a:r>
          </a:p>
          <a:p>
            <a:pPr lvl="2"/>
            <a:r>
              <a:rPr lang="es-ES" dirty="0" err="1" smtClean="0"/>
              <a:t>HeapSort</a:t>
            </a:r>
            <a:r>
              <a:rPr lang="es-ES" dirty="0" smtClean="0"/>
              <a:t> es un algoritmo de ordenación de la misma eficiencia que el </a:t>
            </a:r>
            <a:r>
              <a:rPr lang="es-ES" dirty="0" err="1" smtClean="0"/>
              <a:t>QuickSort</a:t>
            </a:r>
            <a:r>
              <a:rPr lang="es-ES" dirty="0" smtClean="0"/>
              <a:t> ( n*log n).</a:t>
            </a:r>
          </a:p>
          <a:p>
            <a:pPr lvl="2"/>
            <a:endParaRPr lang="es-ES" b="1" dirty="0" smtClean="0"/>
          </a:p>
          <a:p>
            <a:pPr lvl="1"/>
            <a:r>
              <a:rPr lang="es-ES" b="1" dirty="0" smtClean="0"/>
              <a:t>Colas de prioridad</a:t>
            </a:r>
          </a:p>
          <a:p>
            <a:pPr lvl="2"/>
            <a:r>
              <a:rPr lang="es-ES" dirty="0" smtClean="0"/>
              <a:t>Extracción rápida.</a:t>
            </a:r>
          </a:p>
          <a:p>
            <a:pPr lvl="2"/>
            <a:r>
              <a:rPr lang="es-ES" dirty="0" smtClean="0"/>
              <a:t>Algoritmos de extracción e inserción de orden O (log n).</a:t>
            </a:r>
          </a:p>
        </p:txBody>
      </p:sp>
      <p:sp>
        <p:nvSpPr>
          <p:cNvPr id="4" name="3 Marcador de número de diapositiva"/>
          <p:cNvSpPr>
            <a:spLocks noGrp="1"/>
          </p:cNvSpPr>
          <p:nvPr>
            <p:ph type="sldNum" sz="quarter" idx="12"/>
          </p:nvPr>
        </p:nvSpPr>
        <p:spPr/>
        <p:txBody>
          <a:bodyPr/>
          <a:lstStyle/>
          <a:p>
            <a:fld id="{3CC40022-EF54-43DD-9331-C36F1B9BDB78}" type="slidenum">
              <a:rPr lang="es-ES" smtClean="0"/>
              <a:pPr/>
              <a:t>27</a:t>
            </a:fld>
            <a:endParaRPr lang="es-E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err="1" smtClean="0">
                <a:solidFill>
                  <a:srgbClr val="002060"/>
                </a:solidFill>
                <a:latin typeface="Batang" pitchFamily="18" charset="-127"/>
                <a:ea typeface="Batang" pitchFamily="18" charset="-127"/>
              </a:rPr>
              <a:t>Heaps</a:t>
            </a:r>
            <a:r>
              <a:rPr lang="es-ES" b="1" dirty="0" smtClean="0">
                <a:solidFill>
                  <a:srgbClr val="002060"/>
                </a:solidFill>
                <a:latin typeface="Batang" pitchFamily="18" charset="-127"/>
                <a:ea typeface="Batang" pitchFamily="18" charset="-127"/>
              </a:rPr>
              <a:t>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contenido"/>
          <p:cNvSpPr>
            <a:spLocks noGrp="1"/>
          </p:cNvSpPr>
          <p:nvPr>
            <p:ph sz="quarter" idx="1"/>
          </p:nvPr>
        </p:nvSpPr>
        <p:spPr/>
        <p:txBody>
          <a:bodyPr>
            <a:normAutofit/>
          </a:bodyPr>
          <a:lstStyle/>
          <a:p>
            <a:r>
              <a:rPr lang="es-ES" b="1" dirty="0" smtClean="0"/>
              <a:t>Ordenación HeapSort</a:t>
            </a:r>
          </a:p>
          <a:p>
            <a:pPr lvl="1">
              <a:buNone/>
            </a:pPr>
            <a:endParaRPr lang="es-ES" b="1" dirty="0" smtClean="0"/>
          </a:p>
          <a:p>
            <a:pPr lvl="1"/>
            <a:r>
              <a:rPr lang="es-ES" dirty="0" smtClean="0"/>
              <a:t> A continuación veremos la implementación del algoritmo de ordenación HeapSort, de una manera eficiente e intuitiva.</a:t>
            </a:r>
          </a:p>
          <a:p>
            <a:pPr lvl="1">
              <a:buNone/>
            </a:pPr>
            <a:endParaRPr lang="es-ES" dirty="0" smtClean="0"/>
          </a:p>
          <a:p>
            <a:pPr lvl="1"/>
            <a:r>
              <a:rPr lang="es-ES" dirty="0" smtClean="0"/>
              <a:t>Para ello construiremos un módulo Heap, y nos ayudaremos de un tipo cola.</a:t>
            </a:r>
          </a:p>
          <a:p>
            <a:pPr marL="1051560" lvl="2" indent="-457200">
              <a:buNone/>
            </a:pPr>
            <a:endParaRPr/>
          </a:p>
          <a:p>
            <a:pPr lvl="1">
              <a:buNone/>
            </a:pPr>
            <a:endParaRPr lang="es-ES" dirty="0" smtClean="0"/>
          </a:p>
        </p:txBody>
      </p:sp>
      <p:sp>
        <p:nvSpPr>
          <p:cNvPr id="4" name="3 Marcador de número de diapositiva"/>
          <p:cNvSpPr>
            <a:spLocks noGrp="1"/>
          </p:cNvSpPr>
          <p:nvPr>
            <p:ph type="sldNum" sz="quarter" idx="12"/>
          </p:nvPr>
        </p:nvSpPr>
        <p:spPr/>
        <p:txBody>
          <a:bodyPr/>
          <a:lstStyle/>
          <a:p>
            <a:fld id="{3CC40022-EF54-43DD-9331-C36F1B9BDB78}" type="slidenum">
              <a:rPr lang="es-ES" smtClean="0"/>
              <a:pPr/>
              <a:t>28</a:t>
            </a:fld>
            <a:endParaRPr lang="es-E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err="1" smtClean="0">
                <a:solidFill>
                  <a:srgbClr val="002060"/>
                </a:solidFill>
                <a:latin typeface="Batang" pitchFamily="18" charset="-127"/>
                <a:ea typeface="Batang" pitchFamily="18" charset="-127"/>
              </a:rPr>
              <a:t>Heaps</a:t>
            </a:r>
            <a:r>
              <a:rPr lang="es-ES" b="1" dirty="0" smtClean="0">
                <a:solidFill>
                  <a:srgbClr val="002060"/>
                </a:solidFill>
                <a:latin typeface="Batang" pitchFamily="18" charset="-127"/>
                <a:ea typeface="Batang" pitchFamily="18" charset="-127"/>
              </a:rPr>
              <a:t>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29</a:t>
            </a:fld>
            <a:endParaRPr lang="es-ES"/>
          </a:p>
        </p:txBody>
      </p:sp>
      <p:sp>
        <p:nvSpPr>
          <p:cNvPr id="4" name="3 Marcador de contenido"/>
          <p:cNvSpPr>
            <a:spLocks noGrp="1"/>
          </p:cNvSpPr>
          <p:nvPr>
            <p:ph sz="quarter" idx="1"/>
          </p:nvPr>
        </p:nvSpPr>
        <p:spPr/>
        <p:txBody>
          <a:bodyPr/>
          <a:lstStyle/>
          <a:p>
            <a:r>
              <a:rPr lang="es-ES" dirty="0" smtClean="0"/>
              <a:t>Módulo </a:t>
            </a:r>
            <a:r>
              <a:rPr lang="es-ES" dirty="0" err="1" smtClean="0"/>
              <a:t>Heap</a:t>
            </a:r>
            <a:endParaRPr lang="es-ES" dirty="0" smtClean="0"/>
          </a:p>
          <a:p>
            <a:pPr lvl="1">
              <a:buNone/>
            </a:pPr>
            <a:r>
              <a:rPr lang="es-ES" dirty="0" smtClean="0"/>
              <a:t>Module </a:t>
            </a:r>
            <a:r>
              <a:rPr lang="es-ES" dirty="0" err="1" smtClean="0"/>
              <a:t>Heap</a:t>
            </a:r>
            <a:r>
              <a:rPr lang="es-ES" dirty="0" smtClean="0"/>
              <a:t>(</a:t>
            </a:r>
            <a:r>
              <a:rPr lang="es-ES" dirty="0" err="1" smtClean="0"/>
              <a:t>Heap,emptyHeap,heapEmpty,findHeap,insHeap,delHeap</a:t>
            </a:r>
            <a:r>
              <a:rPr lang="es-ES" dirty="0" smtClean="0"/>
              <a:t>)</a:t>
            </a:r>
          </a:p>
          <a:p>
            <a:pPr lvl="2">
              <a:buNone/>
            </a:pPr>
            <a:r>
              <a:rPr lang="es-ES" dirty="0" err="1" smtClean="0"/>
              <a:t>where</a:t>
            </a:r>
            <a:endParaRPr lang="es-ES" dirty="0" smtClean="0"/>
          </a:p>
          <a:p>
            <a:pPr lvl="2">
              <a:buNone/>
            </a:pPr>
            <a:r>
              <a:rPr lang="es-ES" dirty="0" err="1" smtClean="0"/>
              <a:t>emptyHeap</a:t>
            </a:r>
            <a:r>
              <a:rPr lang="es-ES" dirty="0" smtClean="0"/>
              <a:t> :: (Ord a) =&gt;</a:t>
            </a:r>
            <a:r>
              <a:rPr lang="es-ES" dirty="0" err="1" smtClean="0"/>
              <a:t>Heap</a:t>
            </a:r>
            <a:r>
              <a:rPr lang="es-ES" dirty="0" smtClean="0"/>
              <a:t> a</a:t>
            </a:r>
          </a:p>
          <a:p>
            <a:pPr lvl="2">
              <a:buNone/>
            </a:pPr>
            <a:r>
              <a:rPr lang="es-ES" dirty="0" err="1" smtClean="0"/>
              <a:t>HeapEmpty</a:t>
            </a:r>
            <a:r>
              <a:rPr lang="es-ES" dirty="0" smtClean="0"/>
              <a:t> :: (Ord a) =&gt;</a:t>
            </a:r>
            <a:r>
              <a:rPr lang="es-ES" dirty="0" err="1" smtClean="0"/>
              <a:t>Heap</a:t>
            </a:r>
            <a:r>
              <a:rPr lang="es-ES" dirty="0" smtClean="0"/>
              <a:t> a -&gt;</a:t>
            </a:r>
            <a:r>
              <a:rPr lang="es-ES" dirty="0" err="1" smtClean="0"/>
              <a:t>Bool</a:t>
            </a:r>
            <a:endParaRPr lang="es-ES" dirty="0" smtClean="0"/>
          </a:p>
          <a:p>
            <a:pPr lvl="2">
              <a:buNone/>
            </a:pPr>
            <a:r>
              <a:rPr lang="es-ES" dirty="0" err="1" smtClean="0"/>
              <a:t>findHeap</a:t>
            </a:r>
            <a:r>
              <a:rPr lang="es-ES" dirty="0" smtClean="0"/>
              <a:t> :: (Ord a) =&gt;</a:t>
            </a:r>
            <a:r>
              <a:rPr lang="es-ES" dirty="0" err="1" smtClean="0"/>
              <a:t>Heap</a:t>
            </a:r>
            <a:r>
              <a:rPr lang="es-ES" dirty="0" smtClean="0"/>
              <a:t> a -&gt; a</a:t>
            </a:r>
          </a:p>
          <a:p>
            <a:pPr lvl="2">
              <a:buNone/>
            </a:pPr>
            <a:r>
              <a:rPr lang="es-ES" dirty="0" err="1" smtClean="0"/>
              <a:t>insHeap</a:t>
            </a:r>
            <a:r>
              <a:rPr lang="es-ES" dirty="0" smtClean="0"/>
              <a:t> :: (Ord a) =&gt; a -&gt;</a:t>
            </a:r>
            <a:r>
              <a:rPr lang="es-ES" dirty="0" err="1" smtClean="0"/>
              <a:t>Heap</a:t>
            </a:r>
            <a:r>
              <a:rPr lang="es-ES" dirty="0" smtClean="0"/>
              <a:t> a -&gt;</a:t>
            </a:r>
            <a:r>
              <a:rPr lang="es-ES" dirty="0" err="1" smtClean="0"/>
              <a:t>Heap</a:t>
            </a:r>
            <a:r>
              <a:rPr lang="es-ES" dirty="0" smtClean="0"/>
              <a:t> a</a:t>
            </a:r>
          </a:p>
          <a:p>
            <a:pPr lvl="2">
              <a:buNone/>
            </a:pPr>
            <a:r>
              <a:rPr lang="es-ES" dirty="0" err="1" smtClean="0"/>
              <a:t>delHeap</a:t>
            </a:r>
            <a:r>
              <a:rPr lang="es-ES" dirty="0" smtClean="0"/>
              <a:t> :: (Ord a) =&gt;</a:t>
            </a:r>
            <a:r>
              <a:rPr lang="es-ES" dirty="0" err="1" smtClean="0"/>
              <a:t>Heap</a:t>
            </a:r>
            <a:r>
              <a:rPr lang="es-ES" dirty="0" smtClean="0"/>
              <a:t> a -&gt;</a:t>
            </a:r>
            <a:r>
              <a:rPr lang="es-ES" dirty="0" err="1" smtClean="0"/>
              <a:t>Heap</a:t>
            </a:r>
            <a:r>
              <a:rPr lang="es-ES" dirty="0" smtClean="0"/>
              <a:t> a</a:t>
            </a:r>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500042"/>
            <a:ext cx="7772400" cy="917596"/>
          </a:xfrm>
        </p:spPr>
        <p:txBody>
          <a:bodyPr>
            <a:normAutofit fontScale="90000"/>
          </a:bodyPr>
          <a:lstStyle/>
          <a:p>
            <a:pPr algn="ct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t>
            </a:r>
            <a:br>
              <a:rPr lang="es-ES" dirty="0" smtClean="0"/>
            </a:br>
            <a:r>
              <a:rPr lang="es-ES" dirty="0" smtClean="0"/>
              <a:t/>
            </a:r>
            <a:br>
              <a:rPr lang="es-ES" dirty="0" smtClean="0"/>
            </a:br>
            <a:r>
              <a:rPr lang="es-ES" dirty="0" smtClean="0"/>
              <a:t/>
            </a:r>
            <a:br>
              <a:rPr lang="es-ES" dirty="0" smtClean="0"/>
            </a:br>
            <a:r>
              <a:rPr lang="es-ES" dirty="0" smtClean="0">
                <a:latin typeface="Batang" pitchFamily="18" charset="-127"/>
                <a:ea typeface="Batang" pitchFamily="18" charset="-127"/>
              </a:rPr>
              <a:t/>
            </a:r>
            <a:br>
              <a:rPr lang="es-ES" dirty="0" smtClean="0">
                <a:latin typeface="Batang" pitchFamily="18" charset="-127"/>
                <a:ea typeface="Batang" pitchFamily="18" charset="-127"/>
              </a:rPr>
            </a:br>
            <a:r>
              <a:rPr lang="es-ES" b="1" dirty="0" smtClean="0">
                <a:solidFill>
                  <a:srgbClr val="002060"/>
                </a:solidFill>
                <a:latin typeface="Batang" pitchFamily="18" charset="-127"/>
                <a:ea typeface="Batang" pitchFamily="18" charset="-127"/>
              </a:rPr>
              <a:t>TTAADD en </a:t>
            </a:r>
            <a:r>
              <a:rPr lang="es-ES" b="1" dirty="0" err="1" smtClean="0">
                <a:solidFill>
                  <a:srgbClr val="002060"/>
                </a:solidFill>
                <a:latin typeface="Batang" pitchFamily="18" charset="-127"/>
                <a:ea typeface="Batang" pitchFamily="18" charset="-127"/>
              </a:rPr>
              <a:t>Haskell</a:t>
            </a:r>
            <a:endParaRPr lang="es-ES" b="1" dirty="0">
              <a:solidFill>
                <a:srgbClr val="002060"/>
              </a:solidFill>
              <a:latin typeface="Batang" pitchFamily="18" charset="-127"/>
              <a:ea typeface="Batang" pitchFamily="18" charset="-127"/>
            </a:endParaRPr>
          </a:p>
        </p:txBody>
      </p:sp>
      <p:sp>
        <p:nvSpPr>
          <p:cNvPr id="3" name="2 Marcador de contenido"/>
          <p:cNvSpPr>
            <a:spLocks noGrp="1"/>
          </p:cNvSpPr>
          <p:nvPr>
            <p:ph sz="quarter" idx="1"/>
          </p:nvPr>
        </p:nvSpPr>
        <p:spPr/>
        <p:txBody>
          <a:bodyPr>
            <a:normAutofit fontScale="92500" lnSpcReduction="20000"/>
          </a:bodyPr>
          <a:lstStyle/>
          <a:p>
            <a:endParaRPr lang="es-ES" b="1" dirty="0" smtClean="0"/>
          </a:p>
          <a:p>
            <a:r>
              <a:rPr lang="es-ES" b="1" dirty="0" smtClean="0"/>
              <a:t>DECLARACIÓN DE MODULOS</a:t>
            </a:r>
          </a:p>
          <a:p>
            <a:pPr>
              <a:buNone/>
            </a:pPr>
            <a:r>
              <a:rPr lang="es-ES" dirty="0" smtClean="0"/>
              <a:t>En </a:t>
            </a:r>
            <a:r>
              <a:rPr lang="es-ES" dirty="0" err="1" smtClean="0"/>
              <a:t>Haskell</a:t>
            </a:r>
            <a:r>
              <a:rPr lang="es-ES" dirty="0" smtClean="0"/>
              <a:t>, la única forma de crear TTAADD son los módulos.</a:t>
            </a:r>
          </a:p>
          <a:p>
            <a:pPr>
              <a:buNone/>
            </a:pPr>
            <a:r>
              <a:rPr lang="es-ES" dirty="0" smtClean="0">
                <a:latin typeface="Consolas" pitchFamily="49" charset="0"/>
              </a:rPr>
              <a:t>Module </a:t>
            </a:r>
            <a:r>
              <a:rPr lang="es-ES" dirty="0" err="1" smtClean="0">
                <a:latin typeface="Consolas" pitchFamily="49" charset="0"/>
              </a:rPr>
              <a:t>Tad</a:t>
            </a:r>
            <a:r>
              <a:rPr lang="es-ES" dirty="0" smtClean="0">
                <a:latin typeface="Consolas" pitchFamily="49" charset="0"/>
              </a:rPr>
              <a:t> (&lt;</a:t>
            </a:r>
            <a:r>
              <a:rPr lang="es-ES" dirty="0" err="1" smtClean="0">
                <a:latin typeface="Consolas" pitchFamily="49" charset="0"/>
              </a:rPr>
              <a:t>listaExportación</a:t>
            </a:r>
            <a:r>
              <a:rPr lang="es-ES" dirty="0" smtClean="0">
                <a:latin typeface="Consolas" pitchFamily="49" charset="0"/>
              </a:rPr>
              <a:t>&gt;) </a:t>
            </a:r>
            <a:r>
              <a:rPr lang="es-ES" dirty="0" err="1" smtClean="0">
                <a:latin typeface="Consolas" pitchFamily="49" charset="0"/>
              </a:rPr>
              <a:t>where</a:t>
            </a:r>
            <a:endParaRPr lang="es-ES" dirty="0" smtClean="0">
              <a:latin typeface="Consolas" pitchFamily="49" charset="0"/>
            </a:endParaRPr>
          </a:p>
          <a:p>
            <a:pPr>
              <a:buNone/>
            </a:pPr>
            <a:endParaRPr lang="es-ES" dirty="0" smtClean="0">
              <a:latin typeface="Consolas" pitchFamily="49" charset="0"/>
            </a:endParaRPr>
          </a:p>
          <a:p>
            <a:pPr>
              <a:buNone/>
            </a:pPr>
            <a:r>
              <a:rPr lang="es-ES" dirty="0" smtClean="0"/>
              <a:t>La lista de exportación especifica las entidades que se pueden usar desde otros módulos.</a:t>
            </a:r>
          </a:p>
          <a:p>
            <a:r>
              <a:rPr lang="es-ES" dirty="0" smtClean="0"/>
              <a:t>Exportación Implícita.</a:t>
            </a:r>
          </a:p>
          <a:p>
            <a:r>
              <a:rPr lang="es-ES" dirty="0" smtClean="0"/>
              <a:t>Exportación selectiva</a:t>
            </a:r>
          </a:p>
          <a:p>
            <a:pPr lvl="1"/>
            <a:r>
              <a:rPr lang="es-ES" dirty="0" smtClean="0"/>
              <a:t>Funciones</a:t>
            </a:r>
          </a:p>
          <a:p>
            <a:pPr lvl="1"/>
            <a:r>
              <a:rPr lang="es-ES" dirty="0" smtClean="0"/>
              <a:t>Operadores</a:t>
            </a:r>
          </a:p>
          <a:p>
            <a:pPr lvl="1"/>
            <a:r>
              <a:rPr lang="es-ES" dirty="0" smtClean="0"/>
              <a:t>Definiciones de tipos</a:t>
            </a:r>
          </a:p>
          <a:p>
            <a:pPr lvl="1"/>
            <a:r>
              <a:rPr lang="es-ES" dirty="0" smtClean="0"/>
              <a:t>Clases. Métodos.</a:t>
            </a:r>
          </a:p>
          <a:p>
            <a:pPr>
              <a:buNone/>
            </a:pPr>
            <a:endParaRPr lang="es-ES" dirty="0" smtClean="0">
              <a:latin typeface="Consolas" pitchFamily="49" charset="0"/>
            </a:endParaRPr>
          </a:p>
          <a:p>
            <a:pPr>
              <a:buNone/>
            </a:pPr>
            <a:endParaRPr lang="es-ES" dirty="0" smtClean="0"/>
          </a:p>
          <a:p>
            <a:pPr>
              <a:buNone/>
            </a:pPr>
            <a:endParaRPr lang="es-ES" dirty="0" smtClean="0">
              <a:latin typeface="Consolas" pitchFamily="49" charset="0"/>
            </a:endParaRPr>
          </a:p>
        </p:txBody>
      </p:sp>
      <p:sp>
        <p:nvSpPr>
          <p:cNvPr id="4" name="3 Marcador de número de diapositiva"/>
          <p:cNvSpPr>
            <a:spLocks noGrp="1"/>
          </p:cNvSpPr>
          <p:nvPr>
            <p:ph type="sldNum" sz="quarter" idx="12"/>
          </p:nvPr>
        </p:nvSpPr>
        <p:spPr/>
        <p:txBody>
          <a:bodyPr/>
          <a:lstStyle/>
          <a:p>
            <a:fld id="{3CC40022-EF54-43DD-9331-C36F1B9BDB78}" type="slidenum">
              <a:rPr lang="es-ES" smtClean="0"/>
              <a:pPr/>
              <a:t>3</a:t>
            </a:fld>
            <a:endParaRPr lang="es-E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err="1" smtClean="0">
                <a:solidFill>
                  <a:srgbClr val="002060"/>
                </a:solidFill>
                <a:latin typeface="Batang" pitchFamily="18" charset="-127"/>
                <a:ea typeface="Batang" pitchFamily="18" charset="-127"/>
              </a:rPr>
              <a:t>Heaps</a:t>
            </a:r>
            <a:r>
              <a:rPr lang="es-ES" b="1" dirty="0" smtClean="0">
                <a:solidFill>
                  <a:srgbClr val="002060"/>
                </a:solidFill>
                <a:latin typeface="Batang" pitchFamily="18" charset="-127"/>
                <a:ea typeface="Batang" pitchFamily="18" charset="-127"/>
              </a:rPr>
              <a:t>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30</a:t>
            </a:fld>
            <a:endParaRPr lang="es-ES"/>
          </a:p>
        </p:txBody>
      </p:sp>
      <p:sp>
        <p:nvSpPr>
          <p:cNvPr id="4" name="3 Marcador de contenido"/>
          <p:cNvSpPr>
            <a:spLocks noGrp="1"/>
          </p:cNvSpPr>
          <p:nvPr>
            <p:ph sz="quarter" idx="1"/>
          </p:nvPr>
        </p:nvSpPr>
        <p:spPr/>
        <p:txBody>
          <a:bodyPr>
            <a:normAutofit/>
          </a:bodyPr>
          <a:lstStyle/>
          <a:p>
            <a:r>
              <a:rPr lang="es-ES" dirty="0" smtClean="0"/>
              <a:t>Tipo abstracto de datos </a:t>
            </a:r>
            <a:r>
              <a:rPr lang="es-ES" dirty="0" err="1" smtClean="0"/>
              <a:t>Heap</a:t>
            </a:r>
            <a:r>
              <a:rPr lang="es-ES" dirty="0" smtClean="0"/>
              <a:t>.</a:t>
            </a:r>
          </a:p>
          <a:p>
            <a:pPr lvl="1">
              <a:buNone/>
            </a:pPr>
            <a:r>
              <a:rPr lang="es-ES" dirty="0" smtClean="0"/>
              <a:t>data (Ord a) =&gt;</a:t>
            </a:r>
            <a:r>
              <a:rPr lang="es-ES" dirty="0" err="1" smtClean="0"/>
              <a:t>Heap</a:t>
            </a:r>
            <a:r>
              <a:rPr lang="es-ES" dirty="0" smtClean="0"/>
              <a:t> a = </a:t>
            </a:r>
            <a:r>
              <a:rPr lang="es-ES" dirty="0" err="1" smtClean="0"/>
              <a:t>EmptyHP</a:t>
            </a:r>
            <a:endParaRPr lang="es-ES" dirty="0" smtClean="0"/>
          </a:p>
          <a:p>
            <a:pPr lvl="8">
              <a:buNone/>
            </a:pPr>
            <a:r>
              <a:rPr lang="es-ES" sz="2400" dirty="0" smtClean="0"/>
              <a:t>                  | HP a </a:t>
            </a:r>
            <a:r>
              <a:rPr lang="es-ES" sz="2400" dirty="0" err="1" smtClean="0"/>
              <a:t>Int</a:t>
            </a:r>
            <a:r>
              <a:rPr lang="es-ES" sz="2400" dirty="0" smtClean="0"/>
              <a:t> (</a:t>
            </a:r>
            <a:r>
              <a:rPr lang="es-ES" sz="2400" dirty="0" err="1" smtClean="0"/>
              <a:t>Heap</a:t>
            </a:r>
            <a:r>
              <a:rPr lang="es-ES" sz="2400" dirty="0" smtClean="0"/>
              <a:t> a) (</a:t>
            </a:r>
            <a:r>
              <a:rPr lang="es-ES" sz="2400" dirty="0" err="1" smtClean="0"/>
              <a:t>Heap</a:t>
            </a:r>
            <a:r>
              <a:rPr lang="es-ES" sz="2400" dirty="0" smtClean="0"/>
              <a:t> a)</a:t>
            </a:r>
          </a:p>
          <a:p>
            <a:pPr lvl="8">
              <a:buNone/>
            </a:pPr>
            <a:r>
              <a:rPr lang="es-ES" sz="2400" dirty="0" err="1" smtClean="0"/>
              <a:t>deriving</a:t>
            </a:r>
            <a:r>
              <a:rPr lang="es-ES" sz="2400" dirty="0" smtClean="0"/>
              <a:t> show</a:t>
            </a:r>
          </a:p>
          <a:p>
            <a:pPr lvl="8">
              <a:buNone/>
            </a:pPr>
            <a:endParaRPr lang="es-ES" sz="3000" dirty="0" smtClean="0"/>
          </a:p>
          <a:p>
            <a:r>
              <a:rPr lang="es-ES" dirty="0" smtClean="0"/>
              <a:t>Implementación</a:t>
            </a:r>
          </a:p>
          <a:p>
            <a:pPr lvl="1">
              <a:buNone/>
            </a:pPr>
            <a:r>
              <a:rPr lang="es-ES" dirty="0" err="1" smtClean="0"/>
              <a:t>emptyHeap</a:t>
            </a:r>
            <a:r>
              <a:rPr lang="es-ES" dirty="0" smtClean="0"/>
              <a:t> = </a:t>
            </a:r>
            <a:r>
              <a:rPr lang="es-ES" dirty="0" err="1" smtClean="0"/>
              <a:t>EmptyHP</a:t>
            </a:r>
            <a:endParaRPr lang="es-ES" dirty="0" smtClean="0"/>
          </a:p>
          <a:p>
            <a:pPr lvl="1">
              <a:buNone/>
            </a:pPr>
            <a:endParaRPr lang="es-ES" dirty="0" smtClean="0"/>
          </a:p>
          <a:p>
            <a:pPr lvl="1">
              <a:buNone/>
            </a:pPr>
            <a:r>
              <a:rPr lang="es-ES" dirty="0" err="1" smtClean="0"/>
              <a:t>heapEmptyEmptyHP</a:t>
            </a:r>
            <a:r>
              <a:rPr lang="es-ES" dirty="0" smtClean="0"/>
              <a:t> = True</a:t>
            </a:r>
          </a:p>
          <a:p>
            <a:pPr lvl="1">
              <a:buNone/>
            </a:pPr>
            <a:r>
              <a:rPr lang="es-ES" dirty="0" err="1" smtClean="0"/>
              <a:t>heapEmpty</a:t>
            </a:r>
            <a:r>
              <a:rPr lang="es-ES" dirty="0" smtClean="0"/>
              <a:t> _ = False</a:t>
            </a:r>
          </a:p>
          <a:p>
            <a:pPr>
              <a:buNone/>
            </a:pPr>
            <a:endParaRPr/>
          </a:p>
          <a:p>
            <a:pPr>
              <a:buNone/>
            </a:pPr>
            <a:endParaRPr lang="es-ES"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err="1" smtClean="0">
                <a:solidFill>
                  <a:srgbClr val="002060"/>
                </a:solidFill>
                <a:latin typeface="Batang" pitchFamily="18" charset="-127"/>
                <a:ea typeface="Batang" pitchFamily="18" charset="-127"/>
              </a:rPr>
              <a:t>Heaps</a:t>
            </a:r>
            <a:r>
              <a:rPr lang="es-ES" b="1" dirty="0" smtClean="0">
                <a:solidFill>
                  <a:srgbClr val="002060"/>
                </a:solidFill>
                <a:latin typeface="Batang" pitchFamily="18" charset="-127"/>
                <a:ea typeface="Batang" pitchFamily="18" charset="-127"/>
              </a:rPr>
              <a:t>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31</a:t>
            </a:fld>
            <a:endParaRPr lang="es-ES"/>
          </a:p>
        </p:txBody>
      </p:sp>
      <p:sp>
        <p:nvSpPr>
          <p:cNvPr id="4" name="3 Marcador de contenido"/>
          <p:cNvSpPr>
            <a:spLocks noGrp="1"/>
          </p:cNvSpPr>
          <p:nvPr>
            <p:ph sz="quarter" idx="1"/>
          </p:nvPr>
        </p:nvSpPr>
        <p:spPr/>
        <p:txBody>
          <a:bodyPr/>
          <a:lstStyle/>
          <a:p>
            <a:r>
              <a:rPr lang="es-ES" dirty="0" smtClean="0"/>
              <a:t>Implementación(II)</a:t>
            </a:r>
          </a:p>
          <a:p>
            <a:pPr lvl="1">
              <a:buNone/>
            </a:pPr>
            <a:r>
              <a:rPr lang="es-ES" dirty="0" err="1" smtClean="0"/>
              <a:t>findHeapEmptyHP</a:t>
            </a:r>
            <a:r>
              <a:rPr lang="es-ES" dirty="0" smtClean="0"/>
              <a:t> = error “</a:t>
            </a:r>
            <a:r>
              <a:rPr lang="es-ES" dirty="0" err="1" smtClean="0"/>
              <a:t>findHeap</a:t>
            </a:r>
            <a:r>
              <a:rPr lang="es-ES" dirty="0" smtClean="0"/>
              <a:t>: </a:t>
            </a:r>
            <a:r>
              <a:rPr lang="es-ES" dirty="0" err="1" smtClean="0"/>
              <a:t>emptyheap</a:t>
            </a:r>
            <a:r>
              <a:rPr lang="es-ES" dirty="0" smtClean="0"/>
              <a:t>”</a:t>
            </a:r>
          </a:p>
          <a:p>
            <a:pPr lvl="1">
              <a:buNone/>
            </a:pPr>
            <a:r>
              <a:rPr lang="es-ES" dirty="0" err="1" smtClean="0"/>
              <a:t>findHeap</a:t>
            </a:r>
            <a:r>
              <a:rPr lang="es-ES" dirty="0" smtClean="0"/>
              <a:t> (HP x _ a b) = x</a:t>
            </a:r>
          </a:p>
          <a:p>
            <a:pPr lvl="1">
              <a:buNone/>
            </a:pPr>
            <a:endParaRPr lang="es-ES" dirty="0" smtClean="0"/>
          </a:p>
          <a:p>
            <a:pPr lvl="1">
              <a:buNone/>
            </a:pPr>
            <a:r>
              <a:rPr lang="es-ES" dirty="0" err="1" smtClean="0"/>
              <a:t>insHeap</a:t>
            </a:r>
            <a:r>
              <a:rPr lang="es-ES" dirty="0" smtClean="0"/>
              <a:t> x h = </a:t>
            </a:r>
            <a:r>
              <a:rPr lang="es-ES" dirty="0" err="1" smtClean="0"/>
              <a:t>merge</a:t>
            </a:r>
            <a:r>
              <a:rPr lang="es-ES" dirty="0" smtClean="0"/>
              <a:t> (HP x 1 </a:t>
            </a:r>
            <a:r>
              <a:rPr lang="es-ES" dirty="0" err="1" smtClean="0"/>
              <a:t>EmptyHPEmptyHP</a:t>
            </a:r>
            <a:r>
              <a:rPr lang="es-ES" dirty="0" smtClean="0"/>
              <a:t>) h</a:t>
            </a:r>
          </a:p>
          <a:p>
            <a:pPr lvl="1">
              <a:buNone/>
            </a:pPr>
            <a:endParaRPr lang="es-ES" dirty="0" smtClean="0"/>
          </a:p>
          <a:p>
            <a:pPr lvl="1">
              <a:buNone/>
            </a:pPr>
            <a:r>
              <a:rPr lang="es-ES" dirty="0" err="1" smtClean="0"/>
              <a:t>delHeapEmptyHP</a:t>
            </a:r>
            <a:r>
              <a:rPr lang="es-ES" dirty="0" smtClean="0"/>
              <a:t> = error “</a:t>
            </a:r>
            <a:r>
              <a:rPr lang="es-ES" dirty="0" err="1" smtClean="0"/>
              <a:t>delHeap:emptyheap</a:t>
            </a:r>
            <a:r>
              <a:rPr lang="es-ES" dirty="0" smtClean="0"/>
              <a:t>”</a:t>
            </a:r>
          </a:p>
          <a:p>
            <a:pPr lvl="1">
              <a:buNone/>
            </a:pPr>
            <a:r>
              <a:rPr lang="es-ES" dirty="0" err="1" smtClean="0"/>
              <a:t>delHeap</a:t>
            </a:r>
            <a:r>
              <a:rPr lang="es-ES" dirty="0" smtClean="0"/>
              <a:t> (HP x _ a b) = </a:t>
            </a:r>
            <a:r>
              <a:rPr lang="es-ES" dirty="0" err="1" smtClean="0"/>
              <a:t>merge</a:t>
            </a:r>
            <a:r>
              <a:rPr lang="es-ES" dirty="0" smtClean="0"/>
              <a:t> a b</a:t>
            </a:r>
            <a:endParaRPr lang="es-E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err="1" smtClean="0">
                <a:solidFill>
                  <a:srgbClr val="002060"/>
                </a:solidFill>
                <a:latin typeface="Batang" pitchFamily="18" charset="-127"/>
                <a:ea typeface="Batang" pitchFamily="18" charset="-127"/>
              </a:rPr>
              <a:t>Heaps</a:t>
            </a:r>
            <a:r>
              <a:rPr lang="es-ES" b="1" dirty="0" smtClean="0">
                <a:solidFill>
                  <a:srgbClr val="002060"/>
                </a:solidFill>
                <a:latin typeface="Batang" pitchFamily="18" charset="-127"/>
                <a:ea typeface="Batang" pitchFamily="18" charset="-127"/>
              </a:rPr>
              <a:t>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32</a:t>
            </a:fld>
            <a:endParaRPr lang="es-ES"/>
          </a:p>
        </p:txBody>
      </p:sp>
      <p:sp>
        <p:nvSpPr>
          <p:cNvPr id="4" name="3 Marcador de contenido"/>
          <p:cNvSpPr>
            <a:spLocks noGrp="1"/>
          </p:cNvSpPr>
          <p:nvPr>
            <p:ph sz="quarter" idx="1"/>
          </p:nvPr>
        </p:nvSpPr>
        <p:spPr/>
        <p:txBody>
          <a:bodyPr>
            <a:normAutofit fontScale="85000" lnSpcReduction="20000"/>
          </a:bodyPr>
          <a:lstStyle/>
          <a:p>
            <a:r>
              <a:rPr lang="es-ES" dirty="0" smtClean="0"/>
              <a:t>Funciones auxiliares </a:t>
            </a:r>
          </a:p>
          <a:p>
            <a:pPr lvl="1">
              <a:buNone/>
            </a:pPr>
            <a:r>
              <a:rPr lang="es-ES" dirty="0" err="1" smtClean="0"/>
              <a:t>rank</a:t>
            </a:r>
            <a:r>
              <a:rPr lang="es-ES" dirty="0" smtClean="0"/>
              <a:t> :: </a:t>
            </a:r>
            <a:r>
              <a:rPr lang="es-ES" smtClean="0"/>
              <a:t>(Ord a) </a:t>
            </a:r>
            <a:r>
              <a:rPr lang="es-ES" dirty="0" smtClean="0"/>
              <a:t>=&gt;</a:t>
            </a:r>
            <a:r>
              <a:rPr lang="es-ES" dirty="0" err="1" smtClean="0"/>
              <a:t>Heap</a:t>
            </a:r>
            <a:r>
              <a:rPr lang="es-ES" dirty="0" smtClean="0"/>
              <a:t> a -&gt;</a:t>
            </a:r>
            <a:r>
              <a:rPr lang="es-ES" dirty="0" err="1" smtClean="0"/>
              <a:t>Int</a:t>
            </a:r>
            <a:endParaRPr lang="es-ES" dirty="0" smtClean="0"/>
          </a:p>
          <a:p>
            <a:pPr lvl="1">
              <a:buNone/>
            </a:pPr>
            <a:r>
              <a:rPr lang="es-ES" dirty="0" err="1" smtClean="0"/>
              <a:t>rankEmptyHP</a:t>
            </a:r>
            <a:r>
              <a:rPr lang="es-ES" dirty="0" smtClean="0"/>
              <a:t> = 0</a:t>
            </a:r>
          </a:p>
          <a:p>
            <a:pPr lvl="1">
              <a:buNone/>
            </a:pPr>
            <a:r>
              <a:rPr lang="es-ES" dirty="0" err="1" smtClean="0"/>
              <a:t>rank</a:t>
            </a:r>
            <a:r>
              <a:rPr lang="es-ES" dirty="0" smtClean="0"/>
              <a:t> (HP _ r _ _) = r</a:t>
            </a:r>
          </a:p>
          <a:p>
            <a:pPr lvl="1">
              <a:buNone/>
            </a:pPr>
            <a:endParaRPr lang="es-ES" dirty="0" smtClean="0"/>
          </a:p>
          <a:p>
            <a:pPr lvl="1">
              <a:buNone/>
            </a:pPr>
            <a:r>
              <a:rPr lang="es-ES" dirty="0" err="1" smtClean="0"/>
              <a:t>makeHP</a:t>
            </a:r>
            <a:r>
              <a:rPr lang="es-ES" dirty="0" smtClean="0"/>
              <a:t> :: (Ord a) =&gt; a -&gt;</a:t>
            </a:r>
            <a:r>
              <a:rPr lang="es-ES" dirty="0" err="1" smtClean="0"/>
              <a:t>Heap</a:t>
            </a:r>
            <a:r>
              <a:rPr lang="es-ES" dirty="0" smtClean="0"/>
              <a:t> a -&gt;</a:t>
            </a:r>
            <a:r>
              <a:rPr lang="es-ES" dirty="0" err="1" smtClean="0"/>
              <a:t>Heap</a:t>
            </a:r>
            <a:r>
              <a:rPr lang="es-ES" dirty="0" smtClean="0"/>
              <a:t> a -&gt;</a:t>
            </a:r>
            <a:r>
              <a:rPr lang="es-ES" dirty="0" err="1" smtClean="0"/>
              <a:t>Heap</a:t>
            </a:r>
            <a:r>
              <a:rPr lang="es-ES" dirty="0" smtClean="0"/>
              <a:t> a</a:t>
            </a:r>
          </a:p>
          <a:p>
            <a:pPr lvl="1">
              <a:buNone/>
            </a:pPr>
            <a:r>
              <a:rPr lang="es-ES" dirty="0" err="1" smtClean="0"/>
              <a:t>makeHP</a:t>
            </a:r>
            <a:r>
              <a:rPr lang="es-ES" dirty="0" smtClean="0"/>
              <a:t> x a b | </a:t>
            </a:r>
            <a:r>
              <a:rPr lang="es-ES" dirty="0" err="1" smtClean="0"/>
              <a:t>rank</a:t>
            </a:r>
            <a:r>
              <a:rPr lang="es-ES" dirty="0" smtClean="0"/>
              <a:t> a &gt;= </a:t>
            </a:r>
            <a:r>
              <a:rPr lang="es-ES" dirty="0" err="1" smtClean="0"/>
              <a:t>rank</a:t>
            </a:r>
            <a:r>
              <a:rPr lang="es-ES" dirty="0" smtClean="0"/>
              <a:t> b = HP x (</a:t>
            </a:r>
            <a:r>
              <a:rPr lang="es-ES" dirty="0" err="1" smtClean="0"/>
              <a:t>rank</a:t>
            </a:r>
            <a:r>
              <a:rPr lang="es-ES" dirty="0" smtClean="0"/>
              <a:t> b + 1) a b			             </a:t>
            </a:r>
            <a:r>
              <a:rPr lang="es-ES" sz="2400" dirty="0" smtClean="0"/>
              <a:t>| </a:t>
            </a:r>
            <a:r>
              <a:rPr lang="es-ES" sz="2400" dirty="0" err="1" smtClean="0"/>
              <a:t>otherwise</a:t>
            </a:r>
            <a:r>
              <a:rPr lang="es-ES" sz="2400" dirty="0" smtClean="0"/>
              <a:t> = HP x (</a:t>
            </a:r>
            <a:r>
              <a:rPr lang="es-ES" sz="2400" dirty="0" err="1" smtClean="0"/>
              <a:t>rank</a:t>
            </a:r>
            <a:r>
              <a:rPr lang="es-ES" sz="2400" dirty="0" smtClean="0"/>
              <a:t> a + 1) b a</a:t>
            </a:r>
          </a:p>
          <a:p>
            <a:pPr lvl="1">
              <a:buNone/>
            </a:pPr>
            <a:endParaRPr lang="es-ES" dirty="0" smtClean="0"/>
          </a:p>
          <a:p>
            <a:pPr lvl="1">
              <a:buNone/>
            </a:pPr>
            <a:r>
              <a:rPr lang="es-ES" dirty="0" err="1" smtClean="0"/>
              <a:t>merge</a:t>
            </a:r>
            <a:r>
              <a:rPr lang="es-ES" dirty="0" smtClean="0"/>
              <a:t> :: (Ord a) =&gt;</a:t>
            </a:r>
            <a:r>
              <a:rPr lang="es-ES" dirty="0" err="1" smtClean="0"/>
              <a:t>Heap</a:t>
            </a:r>
            <a:r>
              <a:rPr lang="es-ES" dirty="0" smtClean="0"/>
              <a:t> a -&gt;</a:t>
            </a:r>
            <a:r>
              <a:rPr lang="es-ES" dirty="0" err="1" smtClean="0"/>
              <a:t>Heap</a:t>
            </a:r>
            <a:r>
              <a:rPr lang="es-ES" dirty="0" smtClean="0"/>
              <a:t> a -&gt;</a:t>
            </a:r>
            <a:r>
              <a:rPr lang="es-ES" dirty="0" err="1" smtClean="0"/>
              <a:t>Heap</a:t>
            </a:r>
            <a:r>
              <a:rPr lang="es-ES" dirty="0" smtClean="0"/>
              <a:t> a</a:t>
            </a:r>
          </a:p>
          <a:p>
            <a:pPr lvl="1">
              <a:buNone/>
            </a:pPr>
            <a:r>
              <a:rPr lang="es-ES" dirty="0" err="1" smtClean="0"/>
              <a:t>merge</a:t>
            </a:r>
            <a:r>
              <a:rPr lang="es-ES" dirty="0" smtClean="0"/>
              <a:t> h </a:t>
            </a:r>
            <a:r>
              <a:rPr lang="es-ES" dirty="0" err="1" smtClean="0"/>
              <a:t>EmptyHP</a:t>
            </a:r>
            <a:r>
              <a:rPr lang="es-ES" dirty="0" smtClean="0"/>
              <a:t> = h</a:t>
            </a:r>
          </a:p>
          <a:p>
            <a:pPr lvl="1">
              <a:buNone/>
            </a:pPr>
            <a:r>
              <a:rPr lang="es-ES" dirty="0" err="1" smtClean="0"/>
              <a:t>mergeEmptyHP</a:t>
            </a:r>
            <a:r>
              <a:rPr lang="es-ES" dirty="0" smtClean="0"/>
              <a:t> h = h</a:t>
            </a:r>
          </a:p>
          <a:p>
            <a:pPr lvl="1">
              <a:buNone/>
            </a:pPr>
            <a:r>
              <a:rPr lang="es-ES" dirty="0" err="1" smtClean="0"/>
              <a:t>merge</a:t>
            </a:r>
            <a:r>
              <a:rPr lang="es-ES" dirty="0" smtClean="0"/>
              <a:t> h1@(HP x _ a1 b1) h2@(HP y _ a2 b2)</a:t>
            </a:r>
          </a:p>
          <a:p>
            <a:pPr lvl="1">
              <a:buNone/>
            </a:pPr>
            <a:r>
              <a:rPr lang="es-ES" dirty="0" smtClean="0"/>
              <a:t>			| x &lt;= y = </a:t>
            </a:r>
            <a:r>
              <a:rPr lang="es-ES" dirty="0" err="1" smtClean="0"/>
              <a:t>makeHP</a:t>
            </a:r>
            <a:r>
              <a:rPr lang="es-ES" dirty="0" smtClean="0"/>
              <a:t> x a1 (</a:t>
            </a:r>
            <a:r>
              <a:rPr lang="es-ES" dirty="0" err="1" smtClean="0"/>
              <a:t>merge</a:t>
            </a:r>
            <a:r>
              <a:rPr lang="es-ES" dirty="0" smtClean="0"/>
              <a:t> b1 h2)</a:t>
            </a:r>
          </a:p>
          <a:p>
            <a:pPr lvl="1">
              <a:buNone/>
            </a:pPr>
            <a:r>
              <a:rPr lang="es-ES" dirty="0" smtClean="0"/>
              <a:t>			|</a:t>
            </a:r>
            <a:r>
              <a:rPr lang="es-ES" dirty="0" err="1" smtClean="0"/>
              <a:t>otherwise</a:t>
            </a:r>
            <a:r>
              <a:rPr lang="es-ES" dirty="0" smtClean="0"/>
              <a:t> = </a:t>
            </a:r>
            <a:r>
              <a:rPr lang="es-ES" dirty="0" err="1" smtClean="0"/>
              <a:t>makeHP</a:t>
            </a:r>
            <a:r>
              <a:rPr lang="es-ES" dirty="0" smtClean="0"/>
              <a:t> y a2 (</a:t>
            </a:r>
            <a:r>
              <a:rPr lang="es-ES" dirty="0" err="1" smtClean="0"/>
              <a:t>merge</a:t>
            </a:r>
            <a:r>
              <a:rPr lang="es-ES" dirty="0" smtClean="0"/>
              <a:t> h1 b2)</a:t>
            </a:r>
          </a:p>
          <a:p>
            <a:pPr lvl="1">
              <a:buNone/>
            </a:pPr>
            <a:endParaRPr lang="es-ES" sz="3000" dirty="0" smtClean="0"/>
          </a:p>
          <a:p>
            <a:pPr lvl="1">
              <a:buNone/>
            </a:pPr>
            <a:endParaRPr lang="es-ES" sz="3000"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err="1" smtClean="0">
                <a:solidFill>
                  <a:srgbClr val="002060"/>
                </a:solidFill>
                <a:latin typeface="Batang" pitchFamily="18" charset="-127"/>
                <a:ea typeface="Batang" pitchFamily="18" charset="-127"/>
              </a:rPr>
              <a:t>Heaps</a:t>
            </a:r>
            <a:r>
              <a:rPr lang="es-ES" b="1" dirty="0" smtClean="0">
                <a:solidFill>
                  <a:srgbClr val="002060"/>
                </a:solidFill>
                <a:latin typeface="Batang" pitchFamily="18" charset="-127"/>
                <a:ea typeface="Batang" pitchFamily="18" charset="-127"/>
              </a:rPr>
              <a:t>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33</a:t>
            </a:fld>
            <a:endParaRPr lang="es-ES"/>
          </a:p>
        </p:txBody>
      </p:sp>
      <p:sp>
        <p:nvSpPr>
          <p:cNvPr id="4" name="3 Marcador de contenido"/>
          <p:cNvSpPr>
            <a:spLocks noGrp="1"/>
          </p:cNvSpPr>
          <p:nvPr>
            <p:ph sz="quarter" idx="1"/>
          </p:nvPr>
        </p:nvSpPr>
        <p:spPr/>
        <p:txBody>
          <a:bodyPr/>
          <a:lstStyle/>
          <a:p>
            <a:r>
              <a:rPr lang="es-ES" dirty="0" smtClean="0"/>
              <a:t>Implementación cola de prioridad</a:t>
            </a:r>
          </a:p>
          <a:p>
            <a:pPr lvl="1"/>
            <a:r>
              <a:rPr lang="es-ES" dirty="0" smtClean="0"/>
              <a:t>Es implementado como un </a:t>
            </a:r>
            <a:r>
              <a:rPr lang="es-ES" dirty="0" err="1" smtClean="0"/>
              <a:t>heap</a:t>
            </a:r>
            <a:r>
              <a:rPr lang="es-ES" dirty="0" smtClean="0"/>
              <a:t> simplemente renombrando funciones.</a:t>
            </a:r>
          </a:p>
          <a:p>
            <a:pPr lvl="1">
              <a:buNone/>
            </a:pPr>
            <a:r>
              <a:rPr lang="es-ES" dirty="0" err="1" smtClean="0"/>
              <a:t>NewtypePqueue</a:t>
            </a:r>
            <a:r>
              <a:rPr lang="es-ES" dirty="0" smtClean="0"/>
              <a:t> a = PQ (</a:t>
            </a:r>
            <a:r>
              <a:rPr lang="es-ES" dirty="0" err="1" smtClean="0"/>
              <a:t>Heap</a:t>
            </a:r>
            <a:r>
              <a:rPr lang="es-ES" dirty="0" smtClean="0"/>
              <a:t> a)</a:t>
            </a:r>
          </a:p>
          <a:p>
            <a:pPr lvl="8">
              <a:buNone/>
            </a:pPr>
            <a:r>
              <a:rPr lang="es-ES" sz="2400" dirty="0" err="1" smtClean="0"/>
              <a:t>deriving</a:t>
            </a:r>
            <a:r>
              <a:rPr lang="es-ES" sz="2400" dirty="0" smtClean="0"/>
              <a:t> Show</a:t>
            </a:r>
          </a:p>
          <a:p>
            <a:pPr>
              <a:buNone/>
            </a:pPr>
            <a:r>
              <a:rPr lang="es-ES" sz="2400" dirty="0" smtClean="0"/>
              <a:t>	</a:t>
            </a:r>
            <a:r>
              <a:rPr lang="es-ES" sz="2400" dirty="0" err="1" smtClean="0"/>
              <a:t>emptyPQ</a:t>
            </a:r>
            <a:r>
              <a:rPr lang="es-ES" sz="2400" dirty="0" smtClean="0"/>
              <a:t> = PQ </a:t>
            </a:r>
            <a:r>
              <a:rPr lang="es-ES" sz="2400" dirty="0" err="1" smtClean="0"/>
              <a:t>emptyHeap</a:t>
            </a:r>
            <a:endParaRPr lang="es-ES" sz="2400" dirty="0" smtClean="0"/>
          </a:p>
          <a:p>
            <a:pPr>
              <a:buNone/>
            </a:pPr>
            <a:r>
              <a:rPr lang="es-ES" sz="2400" dirty="0" smtClean="0"/>
              <a:t>	</a:t>
            </a:r>
            <a:r>
              <a:rPr lang="es-ES" sz="2400" dirty="0" err="1" smtClean="0"/>
              <a:t>pqEmpty</a:t>
            </a:r>
            <a:r>
              <a:rPr lang="es-ES" sz="2400" dirty="0" smtClean="0"/>
              <a:t> (PQ h) = </a:t>
            </a:r>
            <a:r>
              <a:rPr lang="es-ES" sz="2400" dirty="0" err="1" smtClean="0"/>
              <a:t>heapEmpty</a:t>
            </a:r>
            <a:r>
              <a:rPr lang="es-ES" sz="2400" dirty="0" smtClean="0"/>
              <a:t> h</a:t>
            </a:r>
          </a:p>
          <a:p>
            <a:pPr>
              <a:buNone/>
            </a:pPr>
            <a:r>
              <a:rPr lang="es-ES" sz="2400" dirty="0" smtClean="0"/>
              <a:t>	</a:t>
            </a:r>
            <a:r>
              <a:rPr lang="es-ES" sz="2400" dirty="0" err="1" smtClean="0"/>
              <a:t>enPQ</a:t>
            </a:r>
            <a:r>
              <a:rPr lang="es-ES" sz="2400" dirty="0" smtClean="0"/>
              <a:t> v (PQ h) = PQ (</a:t>
            </a:r>
            <a:r>
              <a:rPr lang="es-ES" sz="2400" dirty="0" err="1" smtClean="0"/>
              <a:t>insHeap</a:t>
            </a:r>
            <a:r>
              <a:rPr lang="es-ES" sz="2400" dirty="0" smtClean="0"/>
              <a:t> v h)</a:t>
            </a:r>
          </a:p>
          <a:p>
            <a:pPr>
              <a:buNone/>
            </a:pPr>
            <a:r>
              <a:rPr lang="es-ES" sz="2400" dirty="0" smtClean="0"/>
              <a:t>	</a:t>
            </a:r>
            <a:r>
              <a:rPr lang="es-ES" sz="2400" dirty="0" err="1" smtClean="0"/>
              <a:t>frontPQ</a:t>
            </a:r>
            <a:r>
              <a:rPr lang="es-ES" sz="2400" dirty="0" smtClean="0"/>
              <a:t> (PQ h) = </a:t>
            </a:r>
            <a:r>
              <a:rPr lang="es-ES" sz="2400" dirty="0" err="1" smtClean="0"/>
              <a:t>findHeap</a:t>
            </a:r>
            <a:r>
              <a:rPr lang="es-ES" sz="2400" dirty="0" smtClean="0"/>
              <a:t> h</a:t>
            </a:r>
          </a:p>
          <a:p>
            <a:pPr>
              <a:buNone/>
            </a:pPr>
            <a:r>
              <a:rPr lang="es-ES" sz="2400" dirty="0" smtClean="0"/>
              <a:t>	</a:t>
            </a:r>
            <a:r>
              <a:rPr lang="es-ES" sz="2400" dirty="0" err="1" smtClean="0"/>
              <a:t>dePQ</a:t>
            </a:r>
            <a:r>
              <a:rPr lang="es-ES" sz="2400" dirty="0" smtClean="0"/>
              <a:t> (PQ h) = PQ (</a:t>
            </a:r>
            <a:r>
              <a:rPr lang="es-ES" sz="2400" dirty="0" err="1" smtClean="0"/>
              <a:t>delHeap</a:t>
            </a:r>
            <a:r>
              <a:rPr lang="es-ES" sz="2400" dirty="0" smtClean="0"/>
              <a:t> h)</a:t>
            </a:r>
          </a:p>
          <a:p>
            <a:pPr>
              <a:buNone/>
            </a:pPr>
            <a:endParaRPr lang="es-ES" sz="2400" dirty="0" smtClean="0"/>
          </a:p>
          <a:p>
            <a:pPr lvl="3">
              <a:buNone/>
            </a:pPr>
            <a:endParaRPr lang="es-ES" sz="2600" dirty="0" smtClean="0"/>
          </a:p>
          <a:p>
            <a:pPr lvl="8"/>
            <a:endParaRPr lang="es-ES"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err="1" smtClean="0">
                <a:solidFill>
                  <a:srgbClr val="002060"/>
                </a:solidFill>
                <a:latin typeface="Batang" pitchFamily="18" charset="-127"/>
                <a:ea typeface="Batang" pitchFamily="18" charset="-127"/>
              </a:rPr>
              <a:t>Heaps</a:t>
            </a:r>
            <a:r>
              <a:rPr lang="es-ES" b="1" dirty="0" smtClean="0">
                <a:solidFill>
                  <a:srgbClr val="002060"/>
                </a:solidFill>
                <a:latin typeface="Batang" pitchFamily="18" charset="-127"/>
                <a:ea typeface="Batang" pitchFamily="18" charset="-127"/>
              </a:rPr>
              <a:t>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34</a:t>
            </a:fld>
            <a:endParaRPr lang="es-ES"/>
          </a:p>
        </p:txBody>
      </p:sp>
      <p:sp>
        <p:nvSpPr>
          <p:cNvPr id="4" name="3 Marcador de contenido"/>
          <p:cNvSpPr>
            <a:spLocks noGrp="1"/>
          </p:cNvSpPr>
          <p:nvPr>
            <p:ph sz="quarter" idx="1"/>
          </p:nvPr>
        </p:nvSpPr>
        <p:spPr/>
        <p:txBody>
          <a:bodyPr>
            <a:normAutofit/>
          </a:bodyPr>
          <a:lstStyle/>
          <a:p>
            <a:r>
              <a:rPr lang="es-ES" dirty="0" err="1" smtClean="0"/>
              <a:t>HeapSort</a:t>
            </a:r>
            <a:endParaRPr lang="es-ES" dirty="0" smtClean="0"/>
          </a:p>
          <a:p>
            <a:pPr>
              <a:buNone/>
            </a:pPr>
            <a:endParaRPr lang="es-ES" dirty="0" smtClean="0"/>
          </a:p>
          <a:p>
            <a:pPr>
              <a:buNone/>
            </a:pPr>
            <a:r>
              <a:rPr lang="es-ES" sz="2400" dirty="0" err="1" smtClean="0"/>
              <a:t>mkPQ</a:t>
            </a:r>
            <a:r>
              <a:rPr lang="es-ES" sz="2400" dirty="0" smtClean="0"/>
              <a:t> :: (Ord a) =&gt; [a] -&gt;</a:t>
            </a:r>
            <a:r>
              <a:rPr lang="es-ES" sz="2400" dirty="0" err="1" smtClean="0"/>
              <a:t>PQueue</a:t>
            </a:r>
            <a:r>
              <a:rPr lang="es-ES" sz="2400" dirty="0" smtClean="0"/>
              <a:t> a </a:t>
            </a:r>
          </a:p>
          <a:p>
            <a:pPr>
              <a:buNone/>
            </a:pPr>
            <a:r>
              <a:rPr lang="es-ES" sz="2400" dirty="0" err="1" smtClean="0"/>
              <a:t>mkPQxs</a:t>
            </a:r>
            <a:r>
              <a:rPr lang="es-ES" sz="2400" dirty="0" smtClean="0"/>
              <a:t> = </a:t>
            </a:r>
            <a:r>
              <a:rPr lang="es-ES" sz="2400" dirty="0" err="1" smtClean="0"/>
              <a:t>foldrenPQemptyPQxs</a:t>
            </a:r>
            <a:endParaRPr lang="es-ES" sz="2400" dirty="0" smtClean="0"/>
          </a:p>
          <a:p>
            <a:pPr>
              <a:buNone/>
            </a:pPr>
            <a:endParaRPr lang="es-ES" sz="2400" dirty="0" smtClean="0"/>
          </a:p>
          <a:p>
            <a:pPr>
              <a:buNone/>
            </a:pPr>
            <a:r>
              <a:rPr lang="es-ES" sz="2400" dirty="0" err="1" smtClean="0"/>
              <a:t>hsort</a:t>
            </a:r>
            <a:r>
              <a:rPr lang="es-ES" sz="2400" dirty="0" smtClean="0"/>
              <a:t> :: (Ord a) =&gt; [a] -&gt; [a]</a:t>
            </a:r>
          </a:p>
          <a:p>
            <a:pPr>
              <a:buNone/>
            </a:pPr>
            <a:r>
              <a:rPr lang="es-ES" sz="2400" dirty="0" err="1" smtClean="0"/>
              <a:t>hsortxs</a:t>
            </a:r>
            <a:r>
              <a:rPr lang="es-ES" sz="2400" dirty="0" smtClean="0"/>
              <a:t> = </a:t>
            </a:r>
            <a:r>
              <a:rPr lang="es-ES" sz="2400" dirty="0" err="1" smtClean="0"/>
              <a:t>hsort</a:t>
            </a:r>
            <a:r>
              <a:rPr lang="es-ES" sz="2400" dirty="0" smtClean="0"/>
              <a:t>' (</a:t>
            </a:r>
            <a:r>
              <a:rPr lang="es-ES" sz="2400" dirty="0" err="1" smtClean="0"/>
              <a:t>mkPQxs</a:t>
            </a:r>
            <a:r>
              <a:rPr lang="es-ES" sz="2400" dirty="0" smtClean="0"/>
              <a:t>)</a:t>
            </a:r>
          </a:p>
          <a:p>
            <a:pPr>
              <a:buNone/>
            </a:pPr>
            <a:r>
              <a:rPr lang="es-ES" sz="2400" dirty="0" err="1" smtClean="0"/>
              <a:t>wherehsort</a:t>
            </a:r>
            <a:r>
              <a:rPr lang="es-ES" sz="2400" dirty="0" smtClean="0"/>
              <a:t>' </a:t>
            </a:r>
            <a:r>
              <a:rPr lang="es-ES" sz="2400" dirty="0" err="1" smtClean="0"/>
              <a:t>pq</a:t>
            </a:r>
            <a:endParaRPr lang="es-ES" sz="2400" dirty="0" smtClean="0"/>
          </a:p>
          <a:p>
            <a:pPr>
              <a:buNone/>
            </a:pPr>
            <a:r>
              <a:rPr lang="es-ES" sz="2400" dirty="0" smtClean="0"/>
              <a:t>			| (</a:t>
            </a:r>
            <a:r>
              <a:rPr lang="es-ES" sz="2400" dirty="0" err="1" smtClean="0"/>
              <a:t>pqEmptypq</a:t>
            </a:r>
            <a:r>
              <a:rPr lang="es-ES" sz="2400" dirty="0" smtClean="0"/>
              <a:t>) = []</a:t>
            </a:r>
          </a:p>
          <a:p>
            <a:pPr>
              <a:buNone/>
            </a:pPr>
            <a:r>
              <a:rPr lang="es-ES" sz="2400" dirty="0" smtClean="0"/>
              <a:t>			| </a:t>
            </a:r>
            <a:r>
              <a:rPr lang="es-ES" sz="2400" dirty="0" err="1" smtClean="0"/>
              <a:t>otherwise</a:t>
            </a:r>
            <a:r>
              <a:rPr lang="es-ES" sz="2400" dirty="0" smtClean="0"/>
              <a:t> = (</a:t>
            </a:r>
            <a:r>
              <a:rPr lang="es-ES" sz="2400" dirty="0" err="1" smtClean="0"/>
              <a:t>frontPQpq</a:t>
            </a:r>
            <a:r>
              <a:rPr lang="es-ES" sz="2400" dirty="0" smtClean="0"/>
              <a:t>):(</a:t>
            </a:r>
            <a:r>
              <a:rPr lang="es-ES" sz="2400" dirty="0" err="1" smtClean="0"/>
              <a:t>hsort</a:t>
            </a:r>
            <a:r>
              <a:rPr lang="es-ES" sz="2400" dirty="0" smtClean="0"/>
              <a:t>' (</a:t>
            </a:r>
            <a:r>
              <a:rPr lang="es-ES" sz="2400" dirty="0" err="1" smtClean="0"/>
              <a:t>dePQpq</a:t>
            </a:r>
            <a:r>
              <a:rPr lang="es-ES" sz="2400" dirty="0" smtClean="0"/>
              <a:t>))</a:t>
            </a:r>
            <a:endParaRPr lang="es-ES" sz="24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err="1" smtClean="0">
                <a:solidFill>
                  <a:srgbClr val="002060"/>
                </a:solidFill>
                <a:latin typeface="Batang" pitchFamily="18" charset="-127"/>
                <a:ea typeface="Batang" pitchFamily="18" charset="-127"/>
              </a:rPr>
              <a:t>Heaps</a:t>
            </a:r>
            <a:r>
              <a:rPr lang="es-ES" b="1" dirty="0" smtClean="0">
                <a:solidFill>
                  <a:srgbClr val="002060"/>
                </a:solidFill>
                <a:latin typeface="Batang" pitchFamily="18" charset="-127"/>
                <a:ea typeface="Batang" pitchFamily="18" charset="-127"/>
              </a:rPr>
              <a:t>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35</a:t>
            </a:fld>
            <a:endParaRPr lang="es-ES"/>
          </a:p>
        </p:txBody>
      </p:sp>
      <p:sp>
        <p:nvSpPr>
          <p:cNvPr id="4" name="3 Marcador de contenido"/>
          <p:cNvSpPr>
            <a:spLocks noGrp="1"/>
          </p:cNvSpPr>
          <p:nvPr>
            <p:ph sz="quarter" idx="1"/>
          </p:nvPr>
        </p:nvSpPr>
        <p:spPr/>
        <p:txBody>
          <a:bodyPr>
            <a:normAutofit/>
          </a:bodyPr>
          <a:lstStyle/>
          <a:p>
            <a:endParaRPr lang="es-ES" sz="2600" dirty="0" smtClean="0"/>
          </a:p>
          <a:p>
            <a:endParaRPr lang="es-ES" dirty="0" smtClean="0"/>
          </a:p>
          <a:p>
            <a:endParaRPr lang="es-ES" sz="2600" dirty="0" smtClean="0"/>
          </a:p>
          <a:p>
            <a:r>
              <a:rPr lang="es-ES" dirty="0" smtClean="0"/>
              <a:t>Libro: </a:t>
            </a:r>
            <a:r>
              <a:rPr lang="es-ES" dirty="0" err="1" smtClean="0"/>
              <a:t>Algorithms</a:t>
            </a:r>
            <a:r>
              <a:rPr lang="es-ES" dirty="0" smtClean="0"/>
              <a:t> - A </a:t>
            </a:r>
            <a:r>
              <a:rPr lang="es-ES" dirty="0" err="1" smtClean="0"/>
              <a:t>FunctionalProgrammingApproach</a:t>
            </a:r>
            <a:r>
              <a:rPr lang="es-ES" dirty="0" smtClean="0"/>
              <a:t>. F </a:t>
            </a:r>
            <a:r>
              <a:rPr lang="es-ES" dirty="0" err="1" smtClean="0"/>
              <a:t>Rabhi</a:t>
            </a:r>
            <a:r>
              <a:rPr lang="es-ES" dirty="0" smtClean="0"/>
              <a:t> - G </a:t>
            </a:r>
            <a:r>
              <a:rPr lang="es-ES" dirty="0" err="1" smtClean="0"/>
              <a:t>Lapalme</a:t>
            </a:r>
            <a:r>
              <a:rPr lang="es-ES" dirty="0" smtClean="0"/>
              <a:t> (1999).</a:t>
            </a:r>
            <a:r>
              <a:rPr lang="es-ES" dirty="0" err="1" smtClean="0"/>
              <a:t>djvu</a:t>
            </a:r>
            <a:endParaRPr lang="es-ES" sz="2600"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b="1" dirty="0" smtClean="0">
                <a:solidFill>
                  <a:srgbClr val="002060"/>
                </a:solidFill>
                <a:latin typeface="Batang" pitchFamily="18" charset="-127"/>
                <a:ea typeface="Batang" pitchFamily="18" charset="-127"/>
              </a:rPr>
              <a:t>Colas en Haskell</a:t>
            </a:r>
            <a:endParaRPr lang="es-ES" dirty="0"/>
          </a:p>
        </p:txBody>
      </p:sp>
      <p:sp>
        <p:nvSpPr>
          <p:cNvPr id="3" name="2 Marcador de contenido"/>
          <p:cNvSpPr>
            <a:spLocks noGrp="1"/>
          </p:cNvSpPr>
          <p:nvPr>
            <p:ph sz="quarter" idx="1"/>
          </p:nvPr>
        </p:nvSpPr>
        <p:spPr/>
        <p:txBody>
          <a:bodyPr/>
          <a:lstStyle/>
          <a:p>
            <a:r>
              <a:rPr lang="es-ES" dirty="0" smtClean="0"/>
              <a:t>Estructuras FIFO muy comunes en el mundo real.</a:t>
            </a:r>
          </a:p>
          <a:p>
            <a:r>
              <a:rPr lang="es-ES" dirty="0" smtClean="0"/>
              <a:t>Tiene los siguientes costes computacionales:</a:t>
            </a:r>
          </a:p>
          <a:p>
            <a:r>
              <a:rPr lang="es-ES" dirty="0" smtClean="0"/>
              <a:t>La operación sacaDeCola : O(1)</a:t>
            </a:r>
          </a:p>
          <a:p>
            <a:r>
              <a:rPr lang="es-ES" dirty="0" smtClean="0"/>
              <a:t>La operación meteEnCola: O(n)</a:t>
            </a:r>
          </a:p>
          <a:p>
            <a:pPr>
              <a:buNone/>
            </a:pPr>
            <a:endParaRPr lang="es-ES" dirty="0" smtClean="0"/>
          </a:p>
          <a:p>
            <a:r>
              <a:rPr lang="es-ES" dirty="0" smtClean="0"/>
              <a:t>Mejora que propone Burton: </a:t>
            </a:r>
            <a:r>
              <a:rPr lang="es-ES" dirty="0" smtClean="0">
                <a:sym typeface="Wingdings" pitchFamily="2" charset="2"/>
              </a:rPr>
              <a:t>modificar la estructura interna del tipo Cola para que meteEnCola = O(1).</a:t>
            </a:r>
            <a:endParaRPr lang="es-ES" dirty="0" smtClean="0"/>
          </a:p>
          <a:p>
            <a:endParaRPr lang="es-ES" dirty="0"/>
          </a:p>
        </p:txBody>
      </p:sp>
      <p:sp>
        <p:nvSpPr>
          <p:cNvPr id="4" name="3 Marcador de número de diapositiva"/>
          <p:cNvSpPr>
            <a:spLocks noGrp="1"/>
          </p:cNvSpPr>
          <p:nvPr>
            <p:ph type="sldNum" sz="quarter" idx="12"/>
          </p:nvPr>
        </p:nvSpPr>
        <p:spPr/>
        <p:txBody>
          <a:bodyPr/>
          <a:lstStyle/>
          <a:p>
            <a:fld id="{3CC40022-EF54-43DD-9331-C36F1B9BDB78}" type="slidenum">
              <a:rPr lang="es-ES" smtClean="0"/>
              <a:pPr/>
              <a:t>36</a:t>
            </a:fld>
            <a:endParaRPr lang="es-E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37</a:t>
            </a:fld>
            <a:endParaRPr lang="es-ES"/>
          </a:p>
        </p:txBody>
      </p:sp>
      <p:graphicFrame>
        <p:nvGraphicFramePr>
          <p:cNvPr id="5" name="4 Marcador de contenido"/>
          <p:cNvGraphicFramePr>
            <a:graphicFrameLocks noGrp="1"/>
          </p:cNvGraphicFramePr>
          <p:nvPr>
            <p:ph sz="quarter" idx="1"/>
          </p:nvPr>
        </p:nvGraphicFramePr>
        <p:xfrm>
          <a:off x="2643174" y="1714488"/>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COLA</a:t>
                      </a:r>
                      <a:endParaRPr lang="es-ES" dirty="0"/>
                    </a:p>
                  </a:txBody>
                  <a:tcPr/>
                </a:tc>
              </a:tr>
            </a:tbl>
          </a:graphicData>
        </a:graphic>
      </p:graphicFrame>
      <p:graphicFrame>
        <p:nvGraphicFramePr>
          <p:cNvPr id="6" name="4 Marcador de contenido"/>
          <p:cNvGraphicFramePr>
            <a:graphicFrameLocks/>
          </p:cNvGraphicFramePr>
          <p:nvPr/>
        </p:nvGraphicFramePr>
        <p:xfrm>
          <a:off x="4071934" y="3143248"/>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BCOLA</a:t>
                      </a:r>
                      <a:endParaRPr lang="es-ES" dirty="0"/>
                    </a:p>
                  </a:txBody>
                  <a:tcPr/>
                </a:tc>
              </a:tr>
            </a:tbl>
          </a:graphicData>
        </a:graphic>
      </p:graphicFrame>
      <p:graphicFrame>
        <p:nvGraphicFramePr>
          <p:cNvPr id="7" name="4 Marcador de contenido"/>
          <p:cNvGraphicFramePr>
            <a:graphicFrameLocks/>
          </p:cNvGraphicFramePr>
          <p:nvPr/>
        </p:nvGraphicFramePr>
        <p:xfrm>
          <a:off x="1142976" y="3143248"/>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TCOLA</a:t>
                      </a:r>
                      <a:endParaRPr lang="es-ES" dirty="0"/>
                    </a:p>
                  </a:txBody>
                  <a:tcPr/>
                </a:tc>
              </a:tr>
            </a:tbl>
          </a:graphicData>
        </a:graphic>
      </p:graphicFrame>
      <p:graphicFrame>
        <p:nvGraphicFramePr>
          <p:cNvPr id="8" name="4 Marcador de contenido"/>
          <p:cNvGraphicFramePr>
            <a:graphicFrameLocks/>
          </p:cNvGraphicFramePr>
          <p:nvPr/>
        </p:nvGraphicFramePr>
        <p:xfrm>
          <a:off x="1142976" y="4572008"/>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TPRUEBA</a:t>
                      </a:r>
                      <a:endParaRPr lang="es-ES" dirty="0"/>
                    </a:p>
                  </a:txBody>
                  <a:tcPr/>
                </a:tc>
              </a:tr>
            </a:tbl>
          </a:graphicData>
        </a:graphic>
      </p:graphicFrame>
      <p:graphicFrame>
        <p:nvGraphicFramePr>
          <p:cNvPr id="10" name="4 Marcador de contenido"/>
          <p:cNvGraphicFramePr>
            <a:graphicFrameLocks/>
          </p:cNvGraphicFramePr>
          <p:nvPr/>
        </p:nvGraphicFramePr>
        <p:xfrm>
          <a:off x="4071934" y="4643446"/>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BPRUEBA</a:t>
                      </a:r>
                      <a:endParaRPr lang="es-ES" dirty="0"/>
                    </a:p>
                  </a:txBody>
                  <a:tcPr/>
                </a:tc>
              </a:tr>
            </a:tbl>
          </a:graphicData>
        </a:graphic>
      </p:graphicFrame>
      <p:cxnSp>
        <p:nvCxnSpPr>
          <p:cNvPr id="12" name="11 Conector recto de flecha"/>
          <p:cNvCxnSpPr/>
          <p:nvPr/>
        </p:nvCxnSpPr>
        <p:spPr>
          <a:xfrm rot="5400000" flipH="1" flipV="1">
            <a:off x="1928794" y="2428868"/>
            <a:ext cx="785818" cy="642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13 Conector recto de flecha"/>
          <p:cNvCxnSpPr/>
          <p:nvPr/>
        </p:nvCxnSpPr>
        <p:spPr>
          <a:xfrm rot="16200000" flipV="1">
            <a:off x="4071934" y="2357430"/>
            <a:ext cx="714380" cy="7143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18 Conector curvado"/>
          <p:cNvCxnSpPr/>
          <p:nvPr/>
        </p:nvCxnSpPr>
        <p:spPr>
          <a:xfrm rot="5400000" flipH="1" flipV="1">
            <a:off x="1964513" y="3536157"/>
            <a:ext cx="1928826" cy="71438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20 Conector curvado"/>
          <p:cNvCxnSpPr/>
          <p:nvPr/>
        </p:nvCxnSpPr>
        <p:spPr>
          <a:xfrm rot="16200000" flipV="1">
            <a:off x="2714612" y="3643314"/>
            <a:ext cx="2071702" cy="642942"/>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22 Conector recto de flecha"/>
          <p:cNvCxnSpPr/>
          <p:nvPr/>
        </p:nvCxnSpPr>
        <p:spPr>
          <a:xfrm rot="5400000" flipH="1" flipV="1">
            <a:off x="1714480" y="4429132"/>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24 Conector recto de flecha"/>
          <p:cNvCxnSpPr/>
          <p:nvPr/>
        </p:nvCxnSpPr>
        <p:spPr>
          <a:xfrm rot="5400000" flipH="1" flipV="1">
            <a:off x="4536281" y="4464851"/>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26" name="4 Marcador de contenido"/>
          <p:cNvGraphicFramePr>
            <a:graphicFrameLocks/>
          </p:cNvGraphicFramePr>
          <p:nvPr/>
        </p:nvGraphicFramePr>
        <p:xfrm>
          <a:off x="6286512" y="1785926"/>
          <a:ext cx="1857388" cy="1214446"/>
        </p:xfrm>
        <a:graphic>
          <a:graphicData uri="http://schemas.openxmlformats.org/drawingml/2006/table">
            <a:tbl>
              <a:tblPr firstRow="1" bandRow="1">
                <a:tableStyleId>{5C22544A-7EE6-4342-B048-85BDC9FD1C3A}</a:tableStyleId>
              </a:tblPr>
              <a:tblGrid>
                <a:gridCol w="1857388"/>
              </a:tblGrid>
              <a:tr h="1214446">
                <a:tc>
                  <a:txBody>
                    <a:bodyPr/>
                    <a:lstStyle/>
                    <a:p>
                      <a:pPr algn="ctr"/>
                      <a:r>
                        <a:rPr lang="es-ES" dirty="0" smtClean="0"/>
                        <a:t>CREARPRUEBA</a:t>
                      </a:r>
                      <a:endParaRPr lang="es-ES" dirty="0"/>
                    </a:p>
                  </a:txBody>
                  <a:tcPr/>
                </a:tc>
              </a:tr>
            </a:tbl>
          </a:graphicData>
        </a:graphic>
      </p:graphicFrame>
      <p:graphicFrame>
        <p:nvGraphicFramePr>
          <p:cNvPr id="16" name="4 Marcador de contenido"/>
          <p:cNvGraphicFramePr>
            <a:graphicFrameLocks/>
          </p:cNvGraphicFramePr>
          <p:nvPr/>
        </p:nvGraphicFramePr>
        <p:xfrm>
          <a:off x="6429388" y="4071942"/>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FICH.TXT</a:t>
                      </a:r>
                      <a:endParaRPr lang="es-ES" dirty="0"/>
                    </a:p>
                  </a:txBody>
                  <a:tcPr>
                    <a:solidFill>
                      <a:schemeClr val="bg1">
                        <a:lumMod val="65000"/>
                      </a:schemeClr>
                    </a:solidFill>
                  </a:tcPr>
                </a:tc>
              </a:tr>
            </a:tbl>
          </a:graphicData>
        </a:graphic>
      </p:graphicFrame>
      <p:cxnSp>
        <p:nvCxnSpPr>
          <p:cNvPr id="18" name="17 Conector recto de flecha"/>
          <p:cNvCxnSpPr/>
          <p:nvPr/>
        </p:nvCxnSpPr>
        <p:spPr>
          <a:xfrm rot="5400000">
            <a:off x="6607983" y="3536157"/>
            <a:ext cx="107157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21 Conector recto de flecha"/>
          <p:cNvCxnSpPr/>
          <p:nvPr/>
        </p:nvCxnSpPr>
        <p:spPr>
          <a:xfrm rot="10800000" flipV="1">
            <a:off x="5429256" y="5072074"/>
            <a:ext cx="1000132"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39 Conector curvado"/>
          <p:cNvCxnSpPr/>
          <p:nvPr/>
        </p:nvCxnSpPr>
        <p:spPr>
          <a:xfrm rot="10800000" flipV="1">
            <a:off x="4643438" y="5286388"/>
            <a:ext cx="2500330" cy="1214446"/>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42" name="41 Conector curvado"/>
          <p:cNvCxnSpPr/>
          <p:nvPr/>
        </p:nvCxnSpPr>
        <p:spPr>
          <a:xfrm rot="10800000">
            <a:off x="2571736" y="5572140"/>
            <a:ext cx="2071702" cy="928694"/>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38</a:t>
            </a:fld>
            <a:endParaRPr lang="es-ES"/>
          </a:p>
        </p:txBody>
      </p:sp>
      <p:graphicFrame>
        <p:nvGraphicFramePr>
          <p:cNvPr id="5" name="4 Marcador de contenido"/>
          <p:cNvGraphicFramePr>
            <a:graphicFrameLocks noGrp="1"/>
          </p:cNvGraphicFramePr>
          <p:nvPr>
            <p:ph sz="quarter" idx="1"/>
          </p:nvPr>
        </p:nvGraphicFramePr>
        <p:xfrm>
          <a:off x="2643174" y="1714488"/>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COLA</a:t>
                      </a:r>
                      <a:endParaRPr lang="es-ES" dirty="0"/>
                    </a:p>
                  </a:txBody>
                  <a:tcPr/>
                </a:tc>
              </a:tr>
            </a:tbl>
          </a:graphicData>
        </a:graphic>
      </p:graphicFrame>
      <p:graphicFrame>
        <p:nvGraphicFramePr>
          <p:cNvPr id="6" name="4 Marcador de contenido"/>
          <p:cNvGraphicFramePr>
            <a:graphicFrameLocks/>
          </p:cNvGraphicFramePr>
          <p:nvPr/>
        </p:nvGraphicFramePr>
        <p:xfrm>
          <a:off x="4071934" y="3143248"/>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BCOLA</a:t>
                      </a:r>
                      <a:endParaRPr lang="es-ES" dirty="0"/>
                    </a:p>
                  </a:txBody>
                  <a:tcPr>
                    <a:solidFill>
                      <a:srgbClr val="00B050"/>
                    </a:solidFill>
                  </a:tcPr>
                </a:tc>
              </a:tr>
            </a:tbl>
          </a:graphicData>
        </a:graphic>
      </p:graphicFrame>
      <p:graphicFrame>
        <p:nvGraphicFramePr>
          <p:cNvPr id="7" name="4 Marcador de contenido"/>
          <p:cNvGraphicFramePr>
            <a:graphicFrameLocks/>
          </p:cNvGraphicFramePr>
          <p:nvPr/>
        </p:nvGraphicFramePr>
        <p:xfrm>
          <a:off x="1142976" y="3143248"/>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TCOLA</a:t>
                      </a:r>
                      <a:endParaRPr lang="es-ES" dirty="0"/>
                    </a:p>
                  </a:txBody>
                  <a:tcPr/>
                </a:tc>
              </a:tr>
            </a:tbl>
          </a:graphicData>
        </a:graphic>
      </p:graphicFrame>
      <p:graphicFrame>
        <p:nvGraphicFramePr>
          <p:cNvPr id="8" name="4 Marcador de contenido"/>
          <p:cNvGraphicFramePr>
            <a:graphicFrameLocks/>
          </p:cNvGraphicFramePr>
          <p:nvPr/>
        </p:nvGraphicFramePr>
        <p:xfrm>
          <a:off x="1142976" y="4572008"/>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TPRUEBA</a:t>
                      </a:r>
                      <a:endParaRPr lang="es-ES" dirty="0"/>
                    </a:p>
                  </a:txBody>
                  <a:tcPr/>
                </a:tc>
              </a:tr>
            </a:tbl>
          </a:graphicData>
        </a:graphic>
      </p:graphicFrame>
      <p:graphicFrame>
        <p:nvGraphicFramePr>
          <p:cNvPr id="10" name="4 Marcador de contenido"/>
          <p:cNvGraphicFramePr>
            <a:graphicFrameLocks/>
          </p:cNvGraphicFramePr>
          <p:nvPr/>
        </p:nvGraphicFramePr>
        <p:xfrm>
          <a:off x="4071934" y="4643446"/>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BPRUEBA</a:t>
                      </a:r>
                      <a:endParaRPr lang="es-ES" dirty="0"/>
                    </a:p>
                  </a:txBody>
                  <a:tcPr/>
                </a:tc>
              </a:tr>
            </a:tbl>
          </a:graphicData>
        </a:graphic>
      </p:graphicFrame>
      <p:cxnSp>
        <p:nvCxnSpPr>
          <p:cNvPr id="12" name="11 Conector recto de flecha"/>
          <p:cNvCxnSpPr/>
          <p:nvPr/>
        </p:nvCxnSpPr>
        <p:spPr>
          <a:xfrm rot="5400000" flipH="1" flipV="1">
            <a:off x="1928794" y="2428868"/>
            <a:ext cx="785818" cy="642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13 Conector recto de flecha"/>
          <p:cNvCxnSpPr/>
          <p:nvPr/>
        </p:nvCxnSpPr>
        <p:spPr>
          <a:xfrm rot="16200000" flipV="1">
            <a:off x="4071934" y="2357430"/>
            <a:ext cx="714380" cy="7143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18 Conector curvado"/>
          <p:cNvCxnSpPr/>
          <p:nvPr/>
        </p:nvCxnSpPr>
        <p:spPr>
          <a:xfrm rot="5400000" flipH="1" flipV="1">
            <a:off x="1964513" y="3536157"/>
            <a:ext cx="1928826" cy="71438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20 Conector curvado"/>
          <p:cNvCxnSpPr/>
          <p:nvPr/>
        </p:nvCxnSpPr>
        <p:spPr>
          <a:xfrm rot="16200000" flipV="1">
            <a:off x="2714612" y="3643314"/>
            <a:ext cx="2071702" cy="642942"/>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22 Conector recto de flecha"/>
          <p:cNvCxnSpPr/>
          <p:nvPr/>
        </p:nvCxnSpPr>
        <p:spPr>
          <a:xfrm rot="5400000" flipH="1" flipV="1">
            <a:off x="1714480" y="4429132"/>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24 Conector recto de flecha"/>
          <p:cNvCxnSpPr/>
          <p:nvPr/>
        </p:nvCxnSpPr>
        <p:spPr>
          <a:xfrm rot="5400000" flipH="1" flipV="1">
            <a:off x="4536281" y="4464851"/>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26" name="4 Marcador de contenido"/>
          <p:cNvGraphicFramePr>
            <a:graphicFrameLocks/>
          </p:cNvGraphicFramePr>
          <p:nvPr/>
        </p:nvGraphicFramePr>
        <p:xfrm>
          <a:off x="6286512" y="1785926"/>
          <a:ext cx="1857388" cy="1214446"/>
        </p:xfrm>
        <a:graphic>
          <a:graphicData uri="http://schemas.openxmlformats.org/drawingml/2006/table">
            <a:tbl>
              <a:tblPr firstRow="1" bandRow="1">
                <a:tableStyleId>{5C22544A-7EE6-4342-B048-85BDC9FD1C3A}</a:tableStyleId>
              </a:tblPr>
              <a:tblGrid>
                <a:gridCol w="1857388"/>
              </a:tblGrid>
              <a:tr h="1214446">
                <a:tc>
                  <a:txBody>
                    <a:bodyPr/>
                    <a:lstStyle/>
                    <a:p>
                      <a:pPr algn="ctr"/>
                      <a:r>
                        <a:rPr lang="es-ES" dirty="0" smtClean="0"/>
                        <a:t>CREARPRUEBA</a:t>
                      </a:r>
                      <a:endParaRPr lang="es-ES" dirty="0"/>
                    </a:p>
                  </a:txBody>
                  <a:tcPr/>
                </a:tc>
              </a:tr>
            </a:tbl>
          </a:graphicData>
        </a:graphic>
      </p:graphicFrame>
      <p:graphicFrame>
        <p:nvGraphicFramePr>
          <p:cNvPr id="16" name="4 Marcador de contenido"/>
          <p:cNvGraphicFramePr>
            <a:graphicFrameLocks/>
          </p:cNvGraphicFramePr>
          <p:nvPr/>
        </p:nvGraphicFramePr>
        <p:xfrm>
          <a:off x="6429388" y="4071942"/>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FICH.TXT</a:t>
                      </a:r>
                      <a:endParaRPr lang="es-ES" dirty="0"/>
                    </a:p>
                  </a:txBody>
                  <a:tcPr>
                    <a:solidFill>
                      <a:schemeClr val="bg1">
                        <a:lumMod val="65000"/>
                      </a:schemeClr>
                    </a:solidFill>
                  </a:tcPr>
                </a:tc>
              </a:tr>
            </a:tbl>
          </a:graphicData>
        </a:graphic>
      </p:graphicFrame>
      <p:cxnSp>
        <p:nvCxnSpPr>
          <p:cNvPr id="18" name="17 Conector recto de flecha"/>
          <p:cNvCxnSpPr/>
          <p:nvPr/>
        </p:nvCxnSpPr>
        <p:spPr>
          <a:xfrm rot="5400000">
            <a:off x="6607983" y="3536157"/>
            <a:ext cx="107157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21 Conector recto de flecha"/>
          <p:cNvCxnSpPr/>
          <p:nvPr/>
        </p:nvCxnSpPr>
        <p:spPr>
          <a:xfrm rot="10800000" flipV="1">
            <a:off x="5429256" y="5072074"/>
            <a:ext cx="1000132"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39 Conector curvado"/>
          <p:cNvCxnSpPr/>
          <p:nvPr/>
        </p:nvCxnSpPr>
        <p:spPr>
          <a:xfrm rot="10800000" flipV="1">
            <a:off x="4643438" y="5286388"/>
            <a:ext cx="2500330" cy="1214446"/>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42" name="41 Conector curvado"/>
          <p:cNvCxnSpPr/>
          <p:nvPr/>
        </p:nvCxnSpPr>
        <p:spPr>
          <a:xfrm rot="10800000">
            <a:off x="2571736" y="5572140"/>
            <a:ext cx="2071702" cy="928694"/>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Haskell</a:t>
            </a:r>
            <a:endParaRPr lang="es-ES" dirty="0"/>
          </a:p>
        </p:txBody>
      </p:sp>
      <p:sp>
        <p:nvSpPr>
          <p:cNvPr id="3" name="2 Marcador de contenido"/>
          <p:cNvSpPr>
            <a:spLocks noGrp="1"/>
          </p:cNvSpPr>
          <p:nvPr>
            <p:ph sz="quarter" idx="1"/>
          </p:nvPr>
        </p:nvSpPr>
        <p:spPr>
          <a:xfrm>
            <a:off x="1071538" y="1357298"/>
            <a:ext cx="7772400" cy="4572000"/>
          </a:xfrm>
        </p:spPr>
        <p:txBody>
          <a:bodyPr/>
          <a:lstStyle/>
          <a:p>
            <a:r>
              <a:rPr lang="es-ES" dirty="0" smtClean="0"/>
              <a:t>Estructura de Burton</a:t>
            </a:r>
          </a:p>
          <a:p>
            <a:pPr lvl="1"/>
            <a:r>
              <a:rPr lang="es-ES" dirty="0" smtClean="0"/>
              <a:t>Tendremos dos listas: </a:t>
            </a:r>
          </a:p>
          <a:p>
            <a:pPr lvl="2">
              <a:buFont typeface="Wingdings" pitchFamily="2" charset="2"/>
              <a:buChar char="v"/>
            </a:pPr>
            <a:r>
              <a:rPr lang="es-ES" dirty="0" smtClean="0"/>
              <a:t> LS : nos servirá para sacar elementos. (Lista ordenada)</a:t>
            </a:r>
          </a:p>
          <a:p>
            <a:pPr lvl="2">
              <a:buFont typeface="Wingdings" pitchFamily="2" charset="2"/>
              <a:buChar char="v"/>
            </a:pPr>
            <a:r>
              <a:rPr lang="es-ES" dirty="0" smtClean="0"/>
              <a:t> LM : nos servirá para meter elementos.(Lista invertida)</a:t>
            </a:r>
          </a:p>
          <a:p>
            <a:pPr lvl="2">
              <a:buNone/>
            </a:pPr>
            <a:endParaRPr lang="es-ES" dirty="0" smtClean="0"/>
          </a:p>
          <a:p>
            <a:pPr lvl="2">
              <a:buNone/>
            </a:pPr>
            <a:endParaRPr lang="es-ES" dirty="0"/>
          </a:p>
        </p:txBody>
      </p:sp>
      <p:sp>
        <p:nvSpPr>
          <p:cNvPr id="5" name="4 Rectángulo"/>
          <p:cNvSpPr/>
          <p:nvPr/>
        </p:nvSpPr>
        <p:spPr>
          <a:xfrm>
            <a:off x="2786050" y="3571876"/>
            <a:ext cx="2571768"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dirty="0" smtClean="0"/>
              <a:t>E1     E2    E3    E4    E5   E6</a:t>
            </a:r>
            <a:endParaRPr lang="es-ES" dirty="0"/>
          </a:p>
        </p:txBody>
      </p:sp>
      <p:sp>
        <p:nvSpPr>
          <p:cNvPr id="7" name="6 Arco"/>
          <p:cNvSpPr/>
          <p:nvPr/>
        </p:nvSpPr>
        <p:spPr>
          <a:xfrm rot="20946224">
            <a:off x="5399617" y="3576615"/>
            <a:ext cx="928694" cy="1286654"/>
          </a:xfrm>
          <a:prstGeom prst="arc">
            <a:avLst>
              <a:gd name="adj1" fmla="val 15491630"/>
              <a:gd name="adj2" fmla="val 812325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8" name="7 Cheurón"/>
          <p:cNvSpPr/>
          <p:nvPr/>
        </p:nvSpPr>
        <p:spPr>
          <a:xfrm flipH="1">
            <a:off x="5429256" y="4357694"/>
            <a:ext cx="214314" cy="55607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cxnSp>
        <p:nvCxnSpPr>
          <p:cNvPr id="10" name="9 Conector recto"/>
          <p:cNvCxnSpPr/>
          <p:nvPr/>
        </p:nvCxnSpPr>
        <p:spPr>
          <a:xfrm rot="5400000">
            <a:off x="3036083" y="3750471"/>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10 Conector recto"/>
          <p:cNvCxnSpPr/>
          <p:nvPr/>
        </p:nvCxnSpPr>
        <p:spPr>
          <a:xfrm rot="5400000">
            <a:off x="3464711" y="3750471"/>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11 Conector recto"/>
          <p:cNvCxnSpPr/>
          <p:nvPr/>
        </p:nvCxnSpPr>
        <p:spPr>
          <a:xfrm rot="5400000">
            <a:off x="3893339" y="3750471"/>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rot="5400000">
            <a:off x="4321967" y="3750471"/>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13 Conector recto"/>
          <p:cNvCxnSpPr/>
          <p:nvPr/>
        </p:nvCxnSpPr>
        <p:spPr>
          <a:xfrm rot="5400000">
            <a:off x="4750595" y="3750471"/>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14 Rectángulo"/>
          <p:cNvSpPr/>
          <p:nvPr/>
        </p:nvSpPr>
        <p:spPr>
          <a:xfrm>
            <a:off x="3643306" y="4357694"/>
            <a:ext cx="1285884"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dirty="0" smtClean="0"/>
              <a:t>E9     E8   E7</a:t>
            </a:r>
            <a:endParaRPr lang="es-ES" dirty="0"/>
          </a:p>
        </p:txBody>
      </p:sp>
      <p:cxnSp>
        <p:nvCxnSpPr>
          <p:cNvPr id="17" name="16 Conector recto"/>
          <p:cNvCxnSpPr/>
          <p:nvPr/>
        </p:nvCxnSpPr>
        <p:spPr>
          <a:xfrm rot="5400000">
            <a:off x="3893339" y="4536289"/>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17 Conector recto"/>
          <p:cNvCxnSpPr/>
          <p:nvPr/>
        </p:nvCxnSpPr>
        <p:spPr>
          <a:xfrm rot="5400000">
            <a:off x="4321967" y="4536289"/>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20 CuadroTexto"/>
          <p:cNvSpPr txBox="1"/>
          <p:nvPr/>
        </p:nvSpPr>
        <p:spPr>
          <a:xfrm>
            <a:off x="2000232" y="3500438"/>
            <a:ext cx="500066" cy="369332"/>
          </a:xfrm>
          <a:prstGeom prst="rect">
            <a:avLst/>
          </a:prstGeom>
          <a:noFill/>
        </p:spPr>
        <p:txBody>
          <a:bodyPr wrap="square" rtlCol="0">
            <a:spAutoFit/>
          </a:bodyPr>
          <a:lstStyle/>
          <a:p>
            <a:r>
              <a:rPr lang="es-ES" dirty="0" smtClean="0"/>
              <a:t>LS</a:t>
            </a:r>
            <a:endParaRPr lang="es-ES" dirty="0"/>
          </a:p>
        </p:txBody>
      </p:sp>
      <p:sp>
        <p:nvSpPr>
          <p:cNvPr id="22" name="21 CuadroTexto"/>
          <p:cNvSpPr txBox="1"/>
          <p:nvPr/>
        </p:nvSpPr>
        <p:spPr>
          <a:xfrm>
            <a:off x="2928926" y="4357694"/>
            <a:ext cx="500066" cy="369332"/>
          </a:xfrm>
          <a:prstGeom prst="rect">
            <a:avLst/>
          </a:prstGeom>
          <a:noFill/>
        </p:spPr>
        <p:txBody>
          <a:bodyPr wrap="square" rtlCol="0">
            <a:spAutoFit/>
          </a:bodyPr>
          <a:lstStyle/>
          <a:p>
            <a:r>
              <a:rPr lang="es-ES" dirty="0" smtClean="0"/>
              <a:t>LM</a:t>
            </a:r>
            <a:endParaRPr lang="es-ES" dirty="0"/>
          </a:p>
        </p:txBody>
      </p:sp>
      <p:sp>
        <p:nvSpPr>
          <p:cNvPr id="23" name="22 Marcador de número de diapositiva"/>
          <p:cNvSpPr>
            <a:spLocks noGrp="1"/>
          </p:cNvSpPr>
          <p:nvPr>
            <p:ph type="sldNum" sz="quarter" idx="12"/>
          </p:nvPr>
        </p:nvSpPr>
        <p:spPr/>
        <p:txBody>
          <a:bodyPr/>
          <a:lstStyle/>
          <a:p>
            <a:fld id="{3CC40022-EF54-43DD-9331-C36F1B9BDB78}" type="slidenum">
              <a:rPr lang="es-ES" smtClean="0"/>
              <a:pPr/>
              <a:t>39</a:t>
            </a:fld>
            <a:endParaRPr lang="es-E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TTAADD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contenido"/>
          <p:cNvSpPr>
            <a:spLocks noGrp="1"/>
          </p:cNvSpPr>
          <p:nvPr>
            <p:ph sz="quarter" idx="1"/>
          </p:nvPr>
        </p:nvSpPr>
        <p:spPr/>
        <p:txBody>
          <a:bodyPr/>
          <a:lstStyle/>
          <a:p>
            <a:r>
              <a:rPr lang="es-ES" dirty="0" smtClean="0"/>
              <a:t>Tres formas de declarar el tipo:</a:t>
            </a:r>
          </a:p>
          <a:p>
            <a:pPr lvl="1"/>
            <a:r>
              <a:rPr lang="es-ES" dirty="0" err="1" smtClean="0">
                <a:latin typeface="Consolas" pitchFamily="49" charset="0"/>
              </a:rPr>
              <a:t>Type</a:t>
            </a:r>
            <a:r>
              <a:rPr lang="es-ES" dirty="0" smtClean="0"/>
              <a:t>. </a:t>
            </a:r>
          </a:p>
          <a:p>
            <a:pPr lvl="2"/>
            <a:r>
              <a:rPr lang="es-ES" dirty="0" smtClean="0"/>
              <a:t>Declaramos un sinónimo de tipo. </a:t>
            </a:r>
          </a:p>
          <a:p>
            <a:pPr lvl="2">
              <a:buNone/>
            </a:pPr>
            <a:r>
              <a:rPr lang="es-ES" dirty="0" smtClean="0"/>
              <a:t>	</a:t>
            </a:r>
            <a:r>
              <a:rPr lang="es-ES" dirty="0" err="1" smtClean="0"/>
              <a:t>type</a:t>
            </a:r>
            <a:r>
              <a:rPr lang="es-ES" dirty="0" smtClean="0"/>
              <a:t> </a:t>
            </a:r>
            <a:r>
              <a:rPr lang="es-ES" dirty="0" err="1" smtClean="0"/>
              <a:t>String</a:t>
            </a:r>
            <a:r>
              <a:rPr lang="es-ES" dirty="0" smtClean="0"/>
              <a:t>             = [</a:t>
            </a:r>
            <a:r>
              <a:rPr lang="es-ES" dirty="0" err="1" smtClean="0"/>
              <a:t>Char</a:t>
            </a:r>
            <a:r>
              <a:rPr lang="es-ES" dirty="0" smtClean="0"/>
              <a:t>]</a:t>
            </a:r>
          </a:p>
          <a:p>
            <a:pPr lvl="2">
              <a:buNone/>
            </a:pPr>
            <a:r>
              <a:rPr lang="es-ES" dirty="0" smtClean="0"/>
              <a:t>	</a:t>
            </a:r>
            <a:r>
              <a:rPr lang="es-ES" dirty="0" err="1" smtClean="0"/>
              <a:t>type</a:t>
            </a:r>
            <a:r>
              <a:rPr lang="es-ES" dirty="0" smtClean="0"/>
              <a:t> Cola  [a]          = [a]</a:t>
            </a:r>
          </a:p>
          <a:p>
            <a:pPr lvl="1"/>
            <a:r>
              <a:rPr lang="es-ES" dirty="0" err="1" smtClean="0">
                <a:latin typeface="Consolas" pitchFamily="49" charset="0"/>
              </a:rPr>
              <a:t>newType</a:t>
            </a:r>
            <a:endParaRPr lang="es-ES" dirty="0" smtClean="0">
              <a:latin typeface="Consolas" pitchFamily="49" charset="0"/>
            </a:endParaRPr>
          </a:p>
          <a:p>
            <a:pPr lvl="2" algn="just"/>
            <a:r>
              <a:rPr lang="es-ES" dirty="0" smtClean="0"/>
              <a:t>Definimos un tipo cuya representación es idéntica a otro tipo existente pero que tiene identidad propia para el sistema de tipos.</a:t>
            </a:r>
          </a:p>
          <a:p>
            <a:pPr lvl="5" algn="just">
              <a:buNone/>
            </a:pPr>
            <a:r>
              <a:rPr lang="es-ES" dirty="0" smtClean="0"/>
              <a:t>	</a:t>
            </a:r>
            <a:r>
              <a:rPr lang="es-ES" sz="1400" dirty="0" err="1" smtClean="0">
                <a:latin typeface="Consolas" pitchFamily="49" charset="0"/>
              </a:rPr>
              <a:t>newtype</a:t>
            </a:r>
            <a:r>
              <a:rPr lang="es-ES" sz="1400" dirty="0" smtClean="0">
                <a:latin typeface="Consolas" pitchFamily="49" charset="0"/>
              </a:rPr>
              <a:t>  Cola [a]= </a:t>
            </a:r>
            <a:r>
              <a:rPr lang="es-ES" sz="1400" dirty="0" err="1" smtClean="0">
                <a:latin typeface="Consolas" pitchFamily="49" charset="0"/>
              </a:rPr>
              <a:t>MakeCola</a:t>
            </a:r>
            <a:r>
              <a:rPr lang="es-ES" sz="1400" dirty="0" smtClean="0">
                <a:latin typeface="Consolas" pitchFamily="49" charset="0"/>
              </a:rPr>
              <a:t>  [a] </a:t>
            </a:r>
          </a:p>
          <a:p>
            <a:pPr lvl="2" algn="just">
              <a:buNone/>
            </a:pPr>
            <a:r>
              <a:rPr lang="es-ES" sz="1600" dirty="0" smtClean="0">
                <a:latin typeface="Consolas" pitchFamily="49" charset="0"/>
              </a:rPr>
              <a:t>	</a:t>
            </a:r>
          </a:p>
          <a:p>
            <a:pPr lvl="2" algn="just">
              <a:buNone/>
            </a:pPr>
            <a:r>
              <a:rPr lang="es-ES" dirty="0" smtClean="0">
                <a:sym typeface="Wingdings" pitchFamily="2" charset="2"/>
              </a:rPr>
              <a:t> todas las instancias que se hagan de la clase Cola dan lugar automáticamente a instancias de </a:t>
            </a:r>
            <a:r>
              <a:rPr lang="es-ES" dirty="0" err="1" smtClean="0">
                <a:sym typeface="Wingdings" pitchFamily="2" charset="2"/>
              </a:rPr>
              <a:t>array</a:t>
            </a:r>
            <a:r>
              <a:rPr lang="es-ES" dirty="0" smtClean="0">
                <a:sym typeface="Wingdings" pitchFamily="2" charset="2"/>
              </a:rPr>
              <a:t>.</a:t>
            </a:r>
            <a:endParaRPr lang="es-ES" dirty="0" smtClean="0">
              <a:latin typeface="Consolas" pitchFamily="49" charset="0"/>
            </a:endParaRPr>
          </a:p>
          <a:p>
            <a:pPr lvl="1">
              <a:buNone/>
            </a:pPr>
            <a:endParaRPr lang="es-ES" dirty="0" smtClean="0">
              <a:latin typeface="Consolas" pitchFamily="49" charset="0"/>
            </a:endParaRPr>
          </a:p>
          <a:p>
            <a:pPr lvl="2"/>
            <a:endParaRPr lang="es-ES" dirty="0"/>
          </a:p>
        </p:txBody>
      </p:sp>
      <p:sp>
        <p:nvSpPr>
          <p:cNvPr id="4" name="3 Marcador de número de diapositiva"/>
          <p:cNvSpPr>
            <a:spLocks noGrp="1"/>
          </p:cNvSpPr>
          <p:nvPr>
            <p:ph type="sldNum" sz="quarter" idx="12"/>
          </p:nvPr>
        </p:nvSpPr>
        <p:spPr/>
        <p:txBody>
          <a:bodyPr/>
          <a:lstStyle/>
          <a:p>
            <a:fld id="{3CC40022-EF54-43DD-9331-C36F1B9BDB78}" type="slidenum">
              <a:rPr lang="es-ES" smtClean="0"/>
              <a:pPr/>
              <a:t>4</a:t>
            </a:fld>
            <a:endParaRPr lang="es-E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Haskell</a:t>
            </a:r>
            <a:endParaRPr lang="es-ES" dirty="0"/>
          </a:p>
        </p:txBody>
      </p:sp>
      <p:sp>
        <p:nvSpPr>
          <p:cNvPr id="3" name="2 Marcador de contenido"/>
          <p:cNvSpPr>
            <a:spLocks noGrp="1"/>
          </p:cNvSpPr>
          <p:nvPr>
            <p:ph sz="quarter" idx="1"/>
          </p:nvPr>
        </p:nvSpPr>
        <p:spPr/>
        <p:txBody>
          <a:bodyPr/>
          <a:lstStyle/>
          <a:p>
            <a:r>
              <a:rPr lang="es-ES" dirty="0" smtClean="0"/>
              <a:t> Operación meter cola:</a:t>
            </a:r>
          </a:p>
          <a:p>
            <a:pPr lvl="2">
              <a:buNone/>
            </a:pPr>
            <a:r>
              <a:rPr lang="pt-BR" dirty="0" smtClean="0"/>
              <a:t>		</a:t>
            </a:r>
          </a:p>
          <a:p>
            <a:pPr lvl="2">
              <a:buNone/>
            </a:pPr>
            <a:r>
              <a:rPr lang="pt-BR" dirty="0" smtClean="0"/>
              <a:t>meteEnCola (BC f r) x = </a:t>
            </a:r>
            <a:r>
              <a:rPr lang="pt-BR" dirty="0" err="1" smtClean="0"/>
              <a:t>check</a:t>
            </a:r>
            <a:r>
              <a:rPr lang="pt-BR" dirty="0" smtClean="0"/>
              <a:t> f (x:r)</a:t>
            </a:r>
            <a:endParaRPr lang="es-ES" dirty="0"/>
          </a:p>
        </p:txBody>
      </p:sp>
      <p:sp>
        <p:nvSpPr>
          <p:cNvPr id="5" name="4 Rectángulo"/>
          <p:cNvSpPr/>
          <p:nvPr/>
        </p:nvSpPr>
        <p:spPr>
          <a:xfrm>
            <a:off x="3143240" y="3500438"/>
            <a:ext cx="2571768"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dirty="0" smtClean="0"/>
              <a:t>E1     E2    E3    E4    E5   E6</a:t>
            </a:r>
            <a:endParaRPr lang="es-ES" dirty="0"/>
          </a:p>
        </p:txBody>
      </p:sp>
      <p:sp>
        <p:nvSpPr>
          <p:cNvPr id="7" name="6 Arco"/>
          <p:cNvSpPr/>
          <p:nvPr/>
        </p:nvSpPr>
        <p:spPr>
          <a:xfrm rot="20946224">
            <a:off x="5613930" y="3648053"/>
            <a:ext cx="928694" cy="1286654"/>
          </a:xfrm>
          <a:prstGeom prst="arc">
            <a:avLst>
              <a:gd name="adj1" fmla="val 15491630"/>
              <a:gd name="adj2" fmla="val 812325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8" name="7 Cheurón"/>
          <p:cNvSpPr/>
          <p:nvPr/>
        </p:nvSpPr>
        <p:spPr>
          <a:xfrm flipH="1">
            <a:off x="5715008" y="4500570"/>
            <a:ext cx="214314" cy="55607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cxnSp>
        <p:nvCxnSpPr>
          <p:cNvPr id="10" name="9 Conector recto"/>
          <p:cNvCxnSpPr/>
          <p:nvPr/>
        </p:nvCxnSpPr>
        <p:spPr>
          <a:xfrm rot="5400000">
            <a:off x="3393273" y="3679033"/>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10 Conector recto"/>
          <p:cNvCxnSpPr/>
          <p:nvPr/>
        </p:nvCxnSpPr>
        <p:spPr>
          <a:xfrm rot="5400000">
            <a:off x="3821901" y="3679033"/>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11 Conector recto"/>
          <p:cNvCxnSpPr/>
          <p:nvPr/>
        </p:nvCxnSpPr>
        <p:spPr>
          <a:xfrm rot="5400000">
            <a:off x="4250529" y="3679033"/>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rot="5400000">
            <a:off x="4679157" y="3679033"/>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13 Conector recto"/>
          <p:cNvCxnSpPr/>
          <p:nvPr/>
        </p:nvCxnSpPr>
        <p:spPr>
          <a:xfrm rot="5400000">
            <a:off x="5107785" y="3679033"/>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14 Rectángulo"/>
          <p:cNvSpPr/>
          <p:nvPr/>
        </p:nvSpPr>
        <p:spPr>
          <a:xfrm>
            <a:off x="4286248" y="4572008"/>
            <a:ext cx="1285884"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dirty="0" smtClean="0"/>
              <a:t>E9     E8   E7</a:t>
            </a:r>
            <a:endParaRPr lang="es-ES" dirty="0"/>
          </a:p>
        </p:txBody>
      </p:sp>
      <p:cxnSp>
        <p:nvCxnSpPr>
          <p:cNvPr id="17" name="16 Conector recto"/>
          <p:cNvCxnSpPr/>
          <p:nvPr/>
        </p:nvCxnSpPr>
        <p:spPr>
          <a:xfrm rot="5400000">
            <a:off x="4536281" y="4750603"/>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17 Conector recto"/>
          <p:cNvCxnSpPr/>
          <p:nvPr/>
        </p:nvCxnSpPr>
        <p:spPr>
          <a:xfrm rot="5400000">
            <a:off x="4964909" y="4750603"/>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20 CuadroTexto"/>
          <p:cNvSpPr txBox="1"/>
          <p:nvPr/>
        </p:nvSpPr>
        <p:spPr>
          <a:xfrm>
            <a:off x="2285984" y="3500438"/>
            <a:ext cx="500066" cy="369332"/>
          </a:xfrm>
          <a:prstGeom prst="rect">
            <a:avLst/>
          </a:prstGeom>
          <a:noFill/>
        </p:spPr>
        <p:txBody>
          <a:bodyPr wrap="square" rtlCol="0">
            <a:spAutoFit/>
          </a:bodyPr>
          <a:lstStyle/>
          <a:p>
            <a:r>
              <a:rPr lang="es-ES" dirty="0" smtClean="0"/>
              <a:t>LS</a:t>
            </a:r>
            <a:endParaRPr lang="es-ES" dirty="0"/>
          </a:p>
        </p:txBody>
      </p:sp>
      <p:sp>
        <p:nvSpPr>
          <p:cNvPr id="22" name="21 CuadroTexto"/>
          <p:cNvSpPr txBox="1"/>
          <p:nvPr/>
        </p:nvSpPr>
        <p:spPr>
          <a:xfrm>
            <a:off x="3286116" y="4572008"/>
            <a:ext cx="500066" cy="369332"/>
          </a:xfrm>
          <a:prstGeom prst="rect">
            <a:avLst/>
          </a:prstGeom>
          <a:noFill/>
        </p:spPr>
        <p:txBody>
          <a:bodyPr wrap="square" rtlCol="0">
            <a:spAutoFit/>
          </a:bodyPr>
          <a:lstStyle/>
          <a:p>
            <a:r>
              <a:rPr lang="es-ES" dirty="0" smtClean="0"/>
              <a:t>LM</a:t>
            </a:r>
            <a:endParaRPr lang="es-ES" dirty="0"/>
          </a:p>
        </p:txBody>
      </p:sp>
      <p:sp>
        <p:nvSpPr>
          <p:cNvPr id="19" name="18 Marcador de número de diapositiva"/>
          <p:cNvSpPr>
            <a:spLocks noGrp="1"/>
          </p:cNvSpPr>
          <p:nvPr>
            <p:ph type="sldNum" sz="quarter" idx="12"/>
          </p:nvPr>
        </p:nvSpPr>
        <p:spPr/>
        <p:txBody>
          <a:bodyPr/>
          <a:lstStyle/>
          <a:p>
            <a:fld id="{3CC40022-EF54-43DD-9331-C36F1B9BDB78}" type="slidenum">
              <a:rPr lang="es-ES" smtClean="0"/>
              <a:pPr/>
              <a:t>40</a:t>
            </a:fld>
            <a:endParaRPr lang="es-E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Haskell</a:t>
            </a:r>
            <a:endParaRPr lang="es-ES" dirty="0"/>
          </a:p>
        </p:txBody>
      </p:sp>
      <p:sp>
        <p:nvSpPr>
          <p:cNvPr id="3" name="2 Marcador de contenido"/>
          <p:cNvSpPr>
            <a:spLocks noGrp="1"/>
          </p:cNvSpPr>
          <p:nvPr>
            <p:ph sz="quarter" idx="1"/>
          </p:nvPr>
        </p:nvSpPr>
        <p:spPr/>
        <p:txBody>
          <a:bodyPr/>
          <a:lstStyle/>
          <a:p>
            <a:r>
              <a:rPr lang="es-ES" dirty="0" smtClean="0"/>
              <a:t> Operación meter cola:</a:t>
            </a:r>
          </a:p>
          <a:p>
            <a:pPr lvl="2">
              <a:buNone/>
            </a:pPr>
            <a:r>
              <a:rPr lang="es-ES" dirty="0" smtClean="0"/>
              <a:t>    Insertamos al comienzo de LM el elemento.  </a:t>
            </a:r>
          </a:p>
          <a:p>
            <a:pPr lvl="2">
              <a:buNone/>
            </a:pPr>
            <a:r>
              <a:rPr lang="es-ES" dirty="0" smtClean="0"/>
              <a:t>    </a:t>
            </a:r>
            <a:r>
              <a:rPr lang="es-ES" b="1" dirty="0" smtClean="0"/>
              <a:t>No</a:t>
            </a:r>
            <a:r>
              <a:rPr lang="es-ES" dirty="0" smtClean="0"/>
              <a:t> es necesario recorrer ninguna lista.</a:t>
            </a:r>
            <a:endParaRPr lang="es-ES" dirty="0"/>
          </a:p>
        </p:txBody>
      </p:sp>
      <p:sp>
        <p:nvSpPr>
          <p:cNvPr id="5" name="4 Rectángulo"/>
          <p:cNvSpPr/>
          <p:nvPr/>
        </p:nvSpPr>
        <p:spPr>
          <a:xfrm>
            <a:off x="3143240" y="3500438"/>
            <a:ext cx="2571768"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dirty="0" smtClean="0"/>
              <a:t>E1     E2    E3    E4    E5   E6</a:t>
            </a:r>
            <a:endParaRPr lang="es-ES" dirty="0"/>
          </a:p>
        </p:txBody>
      </p:sp>
      <p:sp>
        <p:nvSpPr>
          <p:cNvPr id="7" name="6 Arco"/>
          <p:cNvSpPr/>
          <p:nvPr/>
        </p:nvSpPr>
        <p:spPr>
          <a:xfrm rot="20946224">
            <a:off x="5613930" y="3648053"/>
            <a:ext cx="928694" cy="1286654"/>
          </a:xfrm>
          <a:prstGeom prst="arc">
            <a:avLst>
              <a:gd name="adj1" fmla="val 15491630"/>
              <a:gd name="adj2" fmla="val 812325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8" name="7 Cheurón"/>
          <p:cNvSpPr/>
          <p:nvPr/>
        </p:nvSpPr>
        <p:spPr>
          <a:xfrm flipH="1">
            <a:off x="5715008" y="4500570"/>
            <a:ext cx="214314" cy="55607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cxnSp>
        <p:nvCxnSpPr>
          <p:cNvPr id="10" name="9 Conector recto"/>
          <p:cNvCxnSpPr/>
          <p:nvPr/>
        </p:nvCxnSpPr>
        <p:spPr>
          <a:xfrm rot="5400000">
            <a:off x="3393273" y="3679033"/>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10 Conector recto"/>
          <p:cNvCxnSpPr/>
          <p:nvPr/>
        </p:nvCxnSpPr>
        <p:spPr>
          <a:xfrm rot="5400000">
            <a:off x="3821901" y="3679033"/>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11 Conector recto"/>
          <p:cNvCxnSpPr/>
          <p:nvPr/>
        </p:nvCxnSpPr>
        <p:spPr>
          <a:xfrm rot="5400000">
            <a:off x="4250529" y="3679033"/>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rot="5400000">
            <a:off x="4679157" y="3679033"/>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13 Conector recto"/>
          <p:cNvCxnSpPr/>
          <p:nvPr/>
        </p:nvCxnSpPr>
        <p:spPr>
          <a:xfrm rot="5400000">
            <a:off x="5107785" y="3679033"/>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14 Rectángulo"/>
          <p:cNvSpPr/>
          <p:nvPr/>
        </p:nvSpPr>
        <p:spPr>
          <a:xfrm>
            <a:off x="3714744" y="4572008"/>
            <a:ext cx="1928826"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dirty="0" smtClean="0"/>
              <a:t> E10   E9     E8    E7</a:t>
            </a:r>
            <a:endParaRPr lang="es-ES" dirty="0"/>
          </a:p>
        </p:txBody>
      </p:sp>
      <p:cxnSp>
        <p:nvCxnSpPr>
          <p:cNvPr id="17" name="16 Conector recto"/>
          <p:cNvCxnSpPr/>
          <p:nvPr/>
        </p:nvCxnSpPr>
        <p:spPr>
          <a:xfrm rot="5400000">
            <a:off x="4464843" y="4750603"/>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17 Conector recto"/>
          <p:cNvCxnSpPr/>
          <p:nvPr/>
        </p:nvCxnSpPr>
        <p:spPr>
          <a:xfrm rot="5400000">
            <a:off x="4964909" y="4750603"/>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20 CuadroTexto"/>
          <p:cNvSpPr txBox="1"/>
          <p:nvPr/>
        </p:nvSpPr>
        <p:spPr>
          <a:xfrm>
            <a:off x="2285984" y="3500438"/>
            <a:ext cx="500066" cy="369332"/>
          </a:xfrm>
          <a:prstGeom prst="rect">
            <a:avLst/>
          </a:prstGeom>
          <a:noFill/>
        </p:spPr>
        <p:txBody>
          <a:bodyPr wrap="square" rtlCol="0">
            <a:spAutoFit/>
          </a:bodyPr>
          <a:lstStyle/>
          <a:p>
            <a:r>
              <a:rPr lang="es-ES" dirty="0" smtClean="0"/>
              <a:t>LS</a:t>
            </a:r>
            <a:endParaRPr lang="es-ES" dirty="0"/>
          </a:p>
        </p:txBody>
      </p:sp>
      <p:sp>
        <p:nvSpPr>
          <p:cNvPr id="22" name="21 CuadroTexto"/>
          <p:cNvSpPr txBox="1"/>
          <p:nvPr/>
        </p:nvSpPr>
        <p:spPr>
          <a:xfrm>
            <a:off x="2857488" y="4572008"/>
            <a:ext cx="500066" cy="369332"/>
          </a:xfrm>
          <a:prstGeom prst="rect">
            <a:avLst/>
          </a:prstGeom>
          <a:noFill/>
        </p:spPr>
        <p:txBody>
          <a:bodyPr wrap="square" rtlCol="0">
            <a:spAutoFit/>
          </a:bodyPr>
          <a:lstStyle/>
          <a:p>
            <a:r>
              <a:rPr lang="es-ES" dirty="0" smtClean="0"/>
              <a:t>LM</a:t>
            </a:r>
            <a:endParaRPr lang="es-ES" dirty="0"/>
          </a:p>
        </p:txBody>
      </p:sp>
      <p:cxnSp>
        <p:nvCxnSpPr>
          <p:cNvPr id="19" name="18 Conector recto"/>
          <p:cNvCxnSpPr/>
          <p:nvPr/>
        </p:nvCxnSpPr>
        <p:spPr>
          <a:xfrm rot="5400000">
            <a:off x="4036215" y="4750603"/>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19 Marcador de número de diapositiva"/>
          <p:cNvSpPr>
            <a:spLocks noGrp="1"/>
          </p:cNvSpPr>
          <p:nvPr>
            <p:ph type="sldNum" sz="quarter" idx="12"/>
          </p:nvPr>
        </p:nvSpPr>
        <p:spPr/>
        <p:txBody>
          <a:bodyPr/>
          <a:lstStyle/>
          <a:p>
            <a:fld id="{3CC40022-EF54-43DD-9331-C36F1B9BDB78}" type="slidenum">
              <a:rPr lang="es-ES" smtClean="0"/>
              <a:pPr/>
              <a:t>41</a:t>
            </a:fld>
            <a:endParaRPr lang="es-E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Haskell</a:t>
            </a:r>
            <a:endParaRPr lang="es-ES" dirty="0"/>
          </a:p>
        </p:txBody>
      </p:sp>
      <p:sp>
        <p:nvSpPr>
          <p:cNvPr id="3" name="2 Marcador de contenido"/>
          <p:cNvSpPr>
            <a:spLocks noGrp="1"/>
          </p:cNvSpPr>
          <p:nvPr>
            <p:ph sz="quarter" idx="1"/>
          </p:nvPr>
        </p:nvSpPr>
        <p:spPr/>
        <p:txBody>
          <a:bodyPr/>
          <a:lstStyle/>
          <a:p>
            <a:r>
              <a:rPr lang="es-ES" dirty="0" smtClean="0"/>
              <a:t> Operación sacar cola:</a:t>
            </a:r>
          </a:p>
          <a:p>
            <a:pPr>
              <a:buNone/>
            </a:pPr>
            <a:r>
              <a:rPr lang="es-ES" dirty="0" smtClean="0"/>
              <a:t>		</a:t>
            </a:r>
            <a:r>
              <a:rPr lang="pt-BR" dirty="0" smtClean="0"/>
              <a:t> </a:t>
            </a:r>
            <a:r>
              <a:rPr lang="pt-BR" sz="2000" dirty="0" err="1" smtClean="0"/>
              <a:t>sacaDeCola</a:t>
            </a:r>
            <a:r>
              <a:rPr lang="pt-BR" sz="2000" dirty="0" smtClean="0"/>
              <a:t> (BC [] _) = </a:t>
            </a:r>
            <a:r>
              <a:rPr lang="pt-BR" sz="2000" dirty="0" err="1" smtClean="0"/>
              <a:t>colaVacia</a:t>
            </a:r>
            <a:endParaRPr lang="pt-BR" sz="2000" dirty="0" smtClean="0"/>
          </a:p>
          <a:p>
            <a:pPr>
              <a:buNone/>
            </a:pPr>
            <a:r>
              <a:rPr lang="pt-BR" sz="2000" dirty="0" smtClean="0"/>
              <a:t> 	            </a:t>
            </a:r>
            <a:r>
              <a:rPr lang="pt-BR" sz="2000" dirty="0" err="1" smtClean="0"/>
              <a:t>sacaDeCola</a:t>
            </a:r>
            <a:r>
              <a:rPr lang="pt-BR" sz="2000" dirty="0" smtClean="0"/>
              <a:t> (BC (x:f) r) = </a:t>
            </a:r>
            <a:r>
              <a:rPr lang="pt-BR" sz="2000" dirty="0" err="1" smtClean="0"/>
              <a:t>check</a:t>
            </a:r>
            <a:r>
              <a:rPr lang="pt-BR" sz="2000" dirty="0" smtClean="0"/>
              <a:t> f r</a:t>
            </a:r>
          </a:p>
          <a:p>
            <a:pPr>
              <a:buNone/>
            </a:pPr>
            <a:endParaRPr lang="pt-BR" sz="2000" dirty="0" smtClean="0"/>
          </a:p>
          <a:p>
            <a:pPr>
              <a:buNone/>
            </a:pPr>
            <a:r>
              <a:rPr lang="es-ES" sz="2000" dirty="0" smtClean="0"/>
              <a:t>	</a:t>
            </a:r>
            <a:endParaRPr lang="es-ES" sz="2000" dirty="0"/>
          </a:p>
        </p:txBody>
      </p:sp>
      <p:sp>
        <p:nvSpPr>
          <p:cNvPr id="5" name="4 Rectángulo"/>
          <p:cNvSpPr/>
          <p:nvPr/>
        </p:nvSpPr>
        <p:spPr>
          <a:xfrm>
            <a:off x="2857488" y="3643314"/>
            <a:ext cx="2571768"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dirty="0" smtClean="0"/>
              <a:t>E1     E2    E3    E4    E5   E6</a:t>
            </a:r>
            <a:endParaRPr lang="es-ES" dirty="0"/>
          </a:p>
        </p:txBody>
      </p:sp>
      <p:sp>
        <p:nvSpPr>
          <p:cNvPr id="7" name="6 Arco"/>
          <p:cNvSpPr/>
          <p:nvPr/>
        </p:nvSpPr>
        <p:spPr>
          <a:xfrm rot="20946224">
            <a:off x="5328178" y="3790929"/>
            <a:ext cx="928694" cy="1286654"/>
          </a:xfrm>
          <a:prstGeom prst="arc">
            <a:avLst>
              <a:gd name="adj1" fmla="val 15491630"/>
              <a:gd name="adj2" fmla="val 812325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8" name="7 Cheurón"/>
          <p:cNvSpPr/>
          <p:nvPr/>
        </p:nvSpPr>
        <p:spPr>
          <a:xfrm flipH="1">
            <a:off x="5429256" y="4643446"/>
            <a:ext cx="214314" cy="55607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cxnSp>
        <p:nvCxnSpPr>
          <p:cNvPr id="10" name="9 Conector recto"/>
          <p:cNvCxnSpPr/>
          <p:nvPr/>
        </p:nvCxnSpPr>
        <p:spPr>
          <a:xfrm rot="5400000">
            <a:off x="3107521" y="3821909"/>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10 Conector recto"/>
          <p:cNvCxnSpPr/>
          <p:nvPr/>
        </p:nvCxnSpPr>
        <p:spPr>
          <a:xfrm rot="5400000">
            <a:off x="3536149" y="3821909"/>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11 Conector recto"/>
          <p:cNvCxnSpPr/>
          <p:nvPr/>
        </p:nvCxnSpPr>
        <p:spPr>
          <a:xfrm rot="5400000">
            <a:off x="3964777" y="3821909"/>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rot="5400000">
            <a:off x="4393405" y="3821909"/>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13 Conector recto"/>
          <p:cNvCxnSpPr/>
          <p:nvPr/>
        </p:nvCxnSpPr>
        <p:spPr>
          <a:xfrm rot="5400000">
            <a:off x="4822033" y="3821909"/>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14 Rectángulo"/>
          <p:cNvSpPr/>
          <p:nvPr/>
        </p:nvSpPr>
        <p:spPr>
          <a:xfrm>
            <a:off x="3428992" y="4714884"/>
            <a:ext cx="1928826"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dirty="0" smtClean="0"/>
              <a:t> E10   E9     E8    E7</a:t>
            </a:r>
            <a:endParaRPr lang="es-ES" dirty="0"/>
          </a:p>
        </p:txBody>
      </p:sp>
      <p:cxnSp>
        <p:nvCxnSpPr>
          <p:cNvPr id="17" name="16 Conector recto"/>
          <p:cNvCxnSpPr/>
          <p:nvPr/>
        </p:nvCxnSpPr>
        <p:spPr>
          <a:xfrm rot="5400000">
            <a:off x="4179091" y="4893479"/>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17 Conector recto"/>
          <p:cNvCxnSpPr/>
          <p:nvPr/>
        </p:nvCxnSpPr>
        <p:spPr>
          <a:xfrm rot="5400000">
            <a:off x="4679157" y="4893479"/>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20 CuadroTexto"/>
          <p:cNvSpPr txBox="1"/>
          <p:nvPr/>
        </p:nvSpPr>
        <p:spPr>
          <a:xfrm>
            <a:off x="2000232" y="3643314"/>
            <a:ext cx="500066" cy="369332"/>
          </a:xfrm>
          <a:prstGeom prst="rect">
            <a:avLst/>
          </a:prstGeom>
          <a:noFill/>
        </p:spPr>
        <p:txBody>
          <a:bodyPr wrap="square" rtlCol="0">
            <a:spAutoFit/>
          </a:bodyPr>
          <a:lstStyle/>
          <a:p>
            <a:r>
              <a:rPr lang="es-ES" dirty="0" smtClean="0"/>
              <a:t>LS</a:t>
            </a:r>
            <a:endParaRPr lang="es-ES" dirty="0"/>
          </a:p>
        </p:txBody>
      </p:sp>
      <p:sp>
        <p:nvSpPr>
          <p:cNvPr id="22" name="21 CuadroTexto"/>
          <p:cNvSpPr txBox="1"/>
          <p:nvPr/>
        </p:nvSpPr>
        <p:spPr>
          <a:xfrm>
            <a:off x="2643174" y="4714884"/>
            <a:ext cx="500066" cy="369332"/>
          </a:xfrm>
          <a:prstGeom prst="rect">
            <a:avLst/>
          </a:prstGeom>
          <a:noFill/>
        </p:spPr>
        <p:txBody>
          <a:bodyPr wrap="square" rtlCol="0">
            <a:spAutoFit/>
          </a:bodyPr>
          <a:lstStyle/>
          <a:p>
            <a:r>
              <a:rPr lang="es-ES" dirty="0" smtClean="0"/>
              <a:t>LM</a:t>
            </a:r>
            <a:endParaRPr lang="es-ES" dirty="0"/>
          </a:p>
        </p:txBody>
      </p:sp>
      <p:cxnSp>
        <p:nvCxnSpPr>
          <p:cNvPr id="19" name="18 Conector recto"/>
          <p:cNvCxnSpPr/>
          <p:nvPr/>
        </p:nvCxnSpPr>
        <p:spPr>
          <a:xfrm rot="5400000">
            <a:off x="3750463" y="4893479"/>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19 Marcador de número de diapositiva"/>
          <p:cNvSpPr>
            <a:spLocks noGrp="1"/>
          </p:cNvSpPr>
          <p:nvPr>
            <p:ph type="sldNum" sz="quarter" idx="12"/>
          </p:nvPr>
        </p:nvSpPr>
        <p:spPr/>
        <p:txBody>
          <a:bodyPr/>
          <a:lstStyle/>
          <a:p>
            <a:fld id="{3CC40022-EF54-43DD-9331-C36F1B9BDB78}" type="slidenum">
              <a:rPr lang="es-ES" smtClean="0"/>
              <a:pPr/>
              <a:t>42</a:t>
            </a:fld>
            <a:endParaRPr lang="es-E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Haskell</a:t>
            </a:r>
            <a:endParaRPr lang="es-ES" dirty="0"/>
          </a:p>
        </p:txBody>
      </p:sp>
      <p:sp>
        <p:nvSpPr>
          <p:cNvPr id="3" name="2 Marcador de contenido"/>
          <p:cNvSpPr>
            <a:spLocks noGrp="1"/>
          </p:cNvSpPr>
          <p:nvPr>
            <p:ph sz="quarter" idx="1"/>
          </p:nvPr>
        </p:nvSpPr>
        <p:spPr/>
        <p:txBody>
          <a:bodyPr/>
          <a:lstStyle/>
          <a:p>
            <a:r>
              <a:rPr lang="es-ES" dirty="0" smtClean="0"/>
              <a:t> Operación sacar cola:</a:t>
            </a:r>
          </a:p>
          <a:p>
            <a:pPr lvl="2">
              <a:buNone/>
            </a:pPr>
            <a:r>
              <a:rPr lang="es-ES" dirty="0" smtClean="0"/>
              <a:t>    	Cogemos el primer elemento de LS.  </a:t>
            </a:r>
          </a:p>
          <a:p>
            <a:pPr lvl="2">
              <a:buNone/>
            </a:pPr>
            <a:r>
              <a:rPr lang="es-ES" dirty="0" smtClean="0"/>
              <a:t>	  </a:t>
            </a:r>
            <a:r>
              <a:rPr lang="es-ES" b="1" dirty="0" smtClean="0"/>
              <a:t>No</a:t>
            </a:r>
            <a:r>
              <a:rPr lang="es-ES" dirty="0" smtClean="0"/>
              <a:t> es necesario recorrer ninguna lista.</a:t>
            </a:r>
            <a:endParaRPr lang="es-ES" dirty="0"/>
          </a:p>
        </p:txBody>
      </p:sp>
      <p:sp>
        <p:nvSpPr>
          <p:cNvPr id="5" name="4 Rectángulo"/>
          <p:cNvSpPr/>
          <p:nvPr/>
        </p:nvSpPr>
        <p:spPr>
          <a:xfrm>
            <a:off x="3214678" y="3571876"/>
            <a:ext cx="2214578"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dirty="0" smtClean="0"/>
              <a:t>  E2    E3    E4    E5   E6</a:t>
            </a:r>
            <a:endParaRPr lang="es-ES" dirty="0"/>
          </a:p>
        </p:txBody>
      </p:sp>
      <p:sp>
        <p:nvSpPr>
          <p:cNvPr id="7" name="6 Arco"/>
          <p:cNvSpPr/>
          <p:nvPr/>
        </p:nvSpPr>
        <p:spPr>
          <a:xfrm rot="20946224">
            <a:off x="5328178" y="3719491"/>
            <a:ext cx="928694" cy="1286654"/>
          </a:xfrm>
          <a:prstGeom prst="arc">
            <a:avLst>
              <a:gd name="adj1" fmla="val 15491630"/>
              <a:gd name="adj2" fmla="val 812325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8" name="7 Cheurón"/>
          <p:cNvSpPr/>
          <p:nvPr/>
        </p:nvSpPr>
        <p:spPr>
          <a:xfrm flipH="1">
            <a:off x="5429256" y="4572008"/>
            <a:ext cx="214314" cy="55607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cxnSp>
        <p:nvCxnSpPr>
          <p:cNvPr id="11" name="10 Conector recto"/>
          <p:cNvCxnSpPr/>
          <p:nvPr/>
        </p:nvCxnSpPr>
        <p:spPr>
          <a:xfrm rot="5400000">
            <a:off x="3536149" y="3750471"/>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11 Conector recto"/>
          <p:cNvCxnSpPr/>
          <p:nvPr/>
        </p:nvCxnSpPr>
        <p:spPr>
          <a:xfrm rot="5400000">
            <a:off x="3964777" y="3750471"/>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rot="5400000">
            <a:off x="4393405" y="3750471"/>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13 Conector recto"/>
          <p:cNvCxnSpPr/>
          <p:nvPr/>
        </p:nvCxnSpPr>
        <p:spPr>
          <a:xfrm rot="5400000">
            <a:off x="4822033" y="3750471"/>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14 Rectángulo"/>
          <p:cNvSpPr/>
          <p:nvPr/>
        </p:nvSpPr>
        <p:spPr>
          <a:xfrm>
            <a:off x="3428992" y="4643446"/>
            <a:ext cx="1928826"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dirty="0" smtClean="0"/>
              <a:t> E10   E9     E8    E7</a:t>
            </a:r>
            <a:endParaRPr lang="es-ES" dirty="0"/>
          </a:p>
        </p:txBody>
      </p:sp>
      <p:cxnSp>
        <p:nvCxnSpPr>
          <p:cNvPr id="17" name="16 Conector recto"/>
          <p:cNvCxnSpPr/>
          <p:nvPr/>
        </p:nvCxnSpPr>
        <p:spPr>
          <a:xfrm rot="5400000">
            <a:off x="4179091" y="4822041"/>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17 Conector recto"/>
          <p:cNvCxnSpPr/>
          <p:nvPr/>
        </p:nvCxnSpPr>
        <p:spPr>
          <a:xfrm rot="5400000">
            <a:off x="4679157" y="4822041"/>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20 CuadroTexto"/>
          <p:cNvSpPr txBox="1"/>
          <p:nvPr/>
        </p:nvSpPr>
        <p:spPr>
          <a:xfrm>
            <a:off x="2357422" y="3571876"/>
            <a:ext cx="500066" cy="369332"/>
          </a:xfrm>
          <a:prstGeom prst="rect">
            <a:avLst/>
          </a:prstGeom>
          <a:noFill/>
        </p:spPr>
        <p:txBody>
          <a:bodyPr wrap="square" rtlCol="0">
            <a:spAutoFit/>
          </a:bodyPr>
          <a:lstStyle/>
          <a:p>
            <a:r>
              <a:rPr lang="es-ES" dirty="0" smtClean="0"/>
              <a:t>LS</a:t>
            </a:r>
            <a:endParaRPr lang="es-ES" dirty="0"/>
          </a:p>
        </p:txBody>
      </p:sp>
      <p:sp>
        <p:nvSpPr>
          <p:cNvPr id="22" name="21 CuadroTexto"/>
          <p:cNvSpPr txBox="1"/>
          <p:nvPr/>
        </p:nvSpPr>
        <p:spPr>
          <a:xfrm>
            <a:off x="2714612" y="4643446"/>
            <a:ext cx="500066" cy="369332"/>
          </a:xfrm>
          <a:prstGeom prst="rect">
            <a:avLst/>
          </a:prstGeom>
          <a:noFill/>
        </p:spPr>
        <p:txBody>
          <a:bodyPr wrap="square" rtlCol="0">
            <a:spAutoFit/>
          </a:bodyPr>
          <a:lstStyle/>
          <a:p>
            <a:r>
              <a:rPr lang="es-ES" dirty="0" smtClean="0"/>
              <a:t>LM</a:t>
            </a:r>
            <a:endParaRPr lang="es-ES" dirty="0"/>
          </a:p>
        </p:txBody>
      </p:sp>
      <p:cxnSp>
        <p:nvCxnSpPr>
          <p:cNvPr id="19" name="18 Conector recto"/>
          <p:cNvCxnSpPr/>
          <p:nvPr/>
        </p:nvCxnSpPr>
        <p:spPr>
          <a:xfrm rot="5400000">
            <a:off x="3750463" y="4822041"/>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19 Marcador de número de diapositiva"/>
          <p:cNvSpPr>
            <a:spLocks noGrp="1"/>
          </p:cNvSpPr>
          <p:nvPr>
            <p:ph type="sldNum" sz="quarter" idx="12"/>
          </p:nvPr>
        </p:nvSpPr>
        <p:spPr/>
        <p:txBody>
          <a:bodyPr/>
          <a:lstStyle/>
          <a:p>
            <a:fld id="{3CC40022-EF54-43DD-9331-C36F1B9BDB78}" type="slidenum">
              <a:rPr lang="es-ES" smtClean="0"/>
              <a:pPr/>
              <a:t>43</a:t>
            </a:fld>
            <a:endParaRPr lang="es-E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44</a:t>
            </a:fld>
            <a:endParaRPr lang="es-ES"/>
          </a:p>
        </p:txBody>
      </p:sp>
      <p:sp>
        <p:nvSpPr>
          <p:cNvPr id="4" name="3 Marcador de contenido"/>
          <p:cNvSpPr>
            <a:spLocks noGrp="1"/>
          </p:cNvSpPr>
          <p:nvPr>
            <p:ph sz="quarter" idx="1"/>
          </p:nvPr>
        </p:nvSpPr>
        <p:spPr/>
        <p:txBody>
          <a:bodyPr/>
          <a:lstStyle/>
          <a:p>
            <a:r>
              <a:rPr lang="es-ES" dirty="0" smtClean="0"/>
              <a:t>Caso especial: ¿ Qué ocurre si la lista LS esta Vacía?</a:t>
            </a:r>
          </a:p>
          <a:p>
            <a:pPr lvl="1"/>
            <a:r>
              <a:rPr lang="es-ES" dirty="0" smtClean="0"/>
              <a:t>Función </a:t>
            </a:r>
            <a:r>
              <a:rPr lang="es-ES" dirty="0" err="1" smtClean="0"/>
              <a:t>Check</a:t>
            </a:r>
            <a:endParaRPr lang="es-ES" dirty="0" smtClean="0"/>
          </a:p>
          <a:p>
            <a:pPr lvl="1"/>
            <a:endParaRPr lang="pt-BR" dirty="0" smtClean="0"/>
          </a:p>
          <a:p>
            <a:pPr lvl="1">
              <a:buNone/>
            </a:pPr>
            <a:r>
              <a:rPr lang="pt-BR" dirty="0" smtClean="0"/>
              <a:t>    </a:t>
            </a:r>
            <a:r>
              <a:rPr lang="pt-BR" dirty="0" err="1" smtClean="0"/>
              <a:t>check</a:t>
            </a:r>
            <a:r>
              <a:rPr lang="pt-BR" dirty="0" smtClean="0"/>
              <a:t> :: [a] -&gt; [a] -&gt; </a:t>
            </a:r>
            <a:r>
              <a:rPr lang="pt-BR" dirty="0" err="1" smtClean="0"/>
              <a:t>BCola</a:t>
            </a:r>
            <a:r>
              <a:rPr lang="pt-BR" dirty="0" smtClean="0"/>
              <a:t> a</a:t>
            </a:r>
          </a:p>
          <a:p>
            <a:pPr lvl="1">
              <a:buNone/>
            </a:pPr>
            <a:r>
              <a:rPr lang="pt-BR" dirty="0" smtClean="0"/>
              <a:t>    </a:t>
            </a:r>
            <a:r>
              <a:rPr lang="pt-BR" dirty="0" err="1" smtClean="0"/>
              <a:t>check</a:t>
            </a:r>
            <a:r>
              <a:rPr lang="pt-BR" dirty="0" smtClean="0"/>
              <a:t> [] r = BC (</a:t>
            </a:r>
            <a:r>
              <a:rPr lang="pt-BR" dirty="0" err="1" smtClean="0"/>
              <a:t>reverse</a:t>
            </a:r>
            <a:r>
              <a:rPr lang="pt-BR" dirty="0" smtClean="0"/>
              <a:t> r) []</a:t>
            </a:r>
          </a:p>
          <a:p>
            <a:pPr lvl="1">
              <a:buNone/>
            </a:pPr>
            <a:r>
              <a:rPr lang="pt-BR" dirty="0" smtClean="0"/>
              <a:t>    </a:t>
            </a:r>
            <a:r>
              <a:rPr lang="pt-BR" dirty="0" err="1" smtClean="0"/>
              <a:t>check</a:t>
            </a:r>
            <a:r>
              <a:rPr lang="pt-BR" dirty="0" smtClean="0"/>
              <a:t> f r = BC f r</a:t>
            </a:r>
            <a:endParaRPr lang="es-ES"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Haskell</a:t>
            </a:r>
            <a:endParaRPr lang="es-ES" dirty="0"/>
          </a:p>
        </p:txBody>
      </p:sp>
      <p:sp>
        <p:nvSpPr>
          <p:cNvPr id="3" name="2 Marcador de contenido"/>
          <p:cNvSpPr>
            <a:spLocks noGrp="1"/>
          </p:cNvSpPr>
          <p:nvPr>
            <p:ph sz="quarter" idx="1"/>
          </p:nvPr>
        </p:nvSpPr>
        <p:spPr/>
        <p:txBody>
          <a:bodyPr/>
          <a:lstStyle/>
          <a:p>
            <a:pPr lvl="2">
              <a:buNone/>
            </a:pPr>
            <a:r>
              <a:rPr lang="es-ES" dirty="0" smtClean="0"/>
              <a:t>   </a:t>
            </a:r>
          </a:p>
          <a:p>
            <a:pPr lvl="2">
              <a:buNone/>
            </a:pPr>
            <a:endParaRPr lang="es-ES" dirty="0" smtClean="0"/>
          </a:p>
          <a:p>
            <a:pPr lvl="2">
              <a:buNone/>
            </a:pPr>
            <a:endParaRPr lang="es-ES" dirty="0" smtClean="0"/>
          </a:p>
          <a:p>
            <a:pPr lvl="2">
              <a:buNone/>
            </a:pPr>
            <a:endParaRPr lang="es-ES" dirty="0" smtClean="0"/>
          </a:p>
          <a:p>
            <a:pPr lvl="2">
              <a:buNone/>
            </a:pPr>
            <a:endParaRPr lang="es-ES" dirty="0" smtClean="0"/>
          </a:p>
          <a:p>
            <a:pPr lvl="2">
              <a:buNone/>
            </a:pPr>
            <a:endParaRPr lang="es-ES" dirty="0" smtClean="0"/>
          </a:p>
          <a:p>
            <a:pPr lvl="2">
              <a:buNone/>
            </a:pPr>
            <a:endParaRPr lang="es-ES" dirty="0" smtClean="0"/>
          </a:p>
          <a:p>
            <a:pPr lvl="2">
              <a:buNone/>
            </a:pPr>
            <a:endParaRPr lang="es-ES" dirty="0" smtClean="0"/>
          </a:p>
          <a:p>
            <a:pPr lvl="2">
              <a:buNone/>
            </a:pPr>
            <a:r>
              <a:rPr lang="es-ES" dirty="0" smtClean="0"/>
              <a:t>Peor caso:  Tenemos que traspasar la lista LM a LS en orden inverso. </a:t>
            </a:r>
          </a:p>
          <a:p>
            <a:pPr lvl="2">
              <a:buNone/>
            </a:pPr>
            <a:r>
              <a:rPr lang="es-ES" dirty="0" smtClean="0"/>
              <a:t>Coste computacional : O(n)</a:t>
            </a:r>
            <a:endParaRPr lang="es-ES" dirty="0"/>
          </a:p>
        </p:txBody>
      </p:sp>
      <p:sp>
        <p:nvSpPr>
          <p:cNvPr id="5" name="4 Rectángulo"/>
          <p:cNvSpPr/>
          <p:nvPr/>
        </p:nvSpPr>
        <p:spPr>
          <a:xfrm>
            <a:off x="5072066" y="2428868"/>
            <a:ext cx="71438"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dirty="0" smtClean="0"/>
              <a:t>  </a:t>
            </a:r>
            <a:endParaRPr lang="es-ES" dirty="0"/>
          </a:p>
        </p:txBody>
      </p:sp>
      <p:sp>
        <p:nvSpPr>
          <p:cNvPr id="7" name="6 Arco"/>
          <p:cNvSpPr/>
          <p:nvPr/>
        </p:nvSpPr>
        <p:spPr>
          <a:xfrm rot="20946224">
            <a:off x="5042426" y="2576483"/>
            <a:ext cx="928694" cy="1286654"/>
          </a:xfrm>
          <a:prstGeom prst="arc">
            <a:avLst>
              <a:gd name="adj1" fmla="val 15491630"/>
              <a:gd name="adj2" fmla="val 812325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8" name="7 Cheurón"/>
          <p:cNvSpPr/>
          <p:nvPr/>
        </p:nvSpPr>
        <p:spPr>
          <a:xfrm flipH="1">
            <a:off x="5143504" y="3429000"/>
            <a:ext cx="214314" cy="55607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sp>
        <p:nvSpPr>
          <p:cNvPr id="15" name="14 Rectángulo"/>
          <p:cNvSpPr/>
          <p:nvPr/>
        </p:nvSpPr>
        <p:spPr>
          <a:xfrm>
            <a:off x="3143240" y="3500438"/>
            <a:ext cx="1928826"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dirty="0" smtClean="0"/>
              <a:t> E10   E9     E8    E7</a:t>
            </a:r>
            <a:endParaRPr lang="es-ES" dirty="0"/>
          </a:p>
        </p:txBody>
      </p:sp>
      <p:cxnSp>
        <p:nvCxnSpPr>
          <p:cNvPr id="17" name="16 Conector recto"/>
          <p:cNvCxnSpPr/>
          <p:nvPr/>
        </p:nvCxnSpPr>
        <p:spPr>
          <a:xfrm rot="5400000">
            <a:off x="3893339" y="3679033"/>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17 Conector recto"/>
          <p:cNvCxnSpPr/>
          <p:nvPr/>
        </p:nvCxnSpPr>
        <p:spPr>
          <a:xfrm rot="5400000">
            <a:off x="4393405" y="3679033"/>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20 CuadroTexto"/>
          <p:cNvSpPr txBox="1"/>
          <p:nvPr/>
        </p:nvSpPr>
        <p:spPr>
          <a:xfrm>
            <a:off x="2643174" y="2428868"/>
            <a:ext cx="500066" cy="369332"/>
          </a:xfrm>
          <a:prstGeom prst="rect">
            <a:avLst/>
          </a:prstGeom>
          <a:noFill/>
        </p:spPr>
        <p:txBody>
          <a:bodyPr wrap="square" rtlCol="0">
            <a:spAutoFit/>
          </a:bodyPr>
          <a:lstStyle/>
          <a:p>
            <a:r>
              <a:rPr lang="es-ES" dirty="0" smtClean="0"/>
              <a:t>LS</a:t>
            </a:r>
            <a:endParaRPr lang="es-ES" dirty="0"/>
          </a:p>
        </p:txBody>
      </p:sp>
      <p:sp>
        <p:nvSpPr>
          <p:cNvPr id="22" name="21 CuadroTexto"/>
          <p:cNvSpPr txBox="1"/>
          <p:nvPr/>
        </p:nvSpPr>
        <p:spPr>
          <a:xfrm>
            <a:off x="2428860" y="3500438"/>
            <a:ext cx="500066" cy="369332"/>
          </a:xfrm>
          <a:prstGeom prst="rect">
            <a:avLst/>
          </a:prstGeom>
          <a:noFill/>
        </p:spPr>
        <p:txBody>
          <a:bodyPr wrap="square" rtlCol="0">
            <a:spAutoFit/>
          </a:bodyPr>
          <a:lstStyle/>
          <a:p>
            <a:r>
              <a:rPr lang="es-ES" dirty="0" smtClean="0"/>
              <a:t>LM</a:t>
            </a:r>
            <a:endParaRPr lang="es-ES" dirty="0"/>
          </a:p>
        </p:txBody>
      </p:sp>
      <p:cxnSp>
        <p:nvCxnSpPr>
          <p:cNvPr id="19" name="18 Conector recto"/>
          <p:cNvCxnSpPr/>
          <p:nvPr/>
        </p:nvCxnSpPr>
        <p:spPr>
          <a:xfrm rot="5400000">
            <a:off x="3464711" y="3679033"/>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19 Marcador de número de diapositiva"/>
          <p:cNvSpPr>
            <a:spLocks noGrp="1"/>
          </p:cNvSpPr>
          <p:nvPr>
            <p:ph type="sldNum" sz="quarter" idx="12"/>
          </p:nvPr>
        </p:nvSpPr>
        <p:spPr/>
        <p:txBody>
          <a:bodyPr/>
          <a:lstStyle/>
          <a:p>
            <a:fld id="{3CC40022-EF54-43DD-9331-C36F1B9BDB78}" type="slidenum">
              <a:rPr lang="es-ES" smtClean="0"/>
              <a:pPr/>
              <a:t>45</a:t>
            </a:fld>
            <a:endParaRPr lang="es-E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Haskell</a:t>
            </a:r>
            <a:endParaRPr lang="es-ES" dirty="0"/>
          </a:p>
        </p:txBody>
      </p:sp>
      <p:sp>
        <p:nvSpPr>
          <p:cNvPr id="3" name="2 Marcador de contenido"/>
          <p:cNvSpPr>
            <a:spLocks noGrp="1"/>
          </p:cNvSpPr>
          <p:nvPr>
            <p:ph sz="quarter" idx="1"/>
          </p:nvPr>
        </p:nvSpPr>
        <p:spPr/>
        <p:txBody>
          <a:bodyPr/>
          <a:lstStyle/>
          <a:p>
            <a:r>
              <a:rPr lang="es-ES" dirty="0" smtClean="0"/>
              <a:t> Caso especial (continuación)</a:t>
            </a:r>
          </a:p>
          <a:p>
            <a:pPr lvl="2">
              <a:buNone/>
            </a:pPr>
            <a:r>
              <a:rPr lang="es-ES" dirty="0" smtClean="0"/>
              <a:t>    </a:t>
            </a:r>
          </a:p>
          <a:p>
            <a:pPr lvl="2">
              <a:buNone/>
            </a:pPr>
            <a:endParaRPr lang="es-ES" dirty="0" smtClean="0"/>
          </a:p>
          <a:p>
            <a:pPr lvl="2">
              <a:buNone/>
            </a:pPr>
            <a:endParaRPr lang="es-ES" dirty="0" smtClean="0"/>
          </a:p>
          <a:p>
            <a:pPr lvl="2">
              <a:buNone/>
            </a:pPr>
            <a:endParaRPr lang="es-ES" dirty="0" smtClean="0"/>
          </a:p>
          <a:p>
            <a:pPr lvl="2">
              <a:buNone/>
            </a:pPr>
            <a:endParaRPr lang="es-ES" dirty="0" smtClean="0"/>
          </a:p>
          <a:p>
            <a:pPr lvl="2">
              <a:buNone/>
            </a:pPr>
            <a:endParaRPr lang="es-ES" dirty="0" smtClean="0"/>
          </a:p>
          <a:p>
            <a:pPr lvl="2">
              <a:buNone/>
            </a:pPr>
            <a:endParaRPr lang="es-ES" dirty="0" smtClean="0"/>
          </a:p>
          <a:p>
            <a:pPr lvl="2">
              <a:buNone/>
            </a:pPr>
            <a:endParaRPr lang="es-ES" dirty="0" smtClean="0"/>
          </a:p>
        </p:txBody>
      </p:sp>
      <p:sp>
        <p:nvSpPr>
          <p:cNvPr id="5" name="4 Rectángulo"/>
          <p:cNvSpPr/>
          <p:nvPr/>
        </p:nvSpPr>
        <p:spPr>
          <a:xfrm>
            <a:off x="5000628" y="4000504"/>
            <a:ext cx="71438"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dirty="0" smtClean="0"/>
              <a:t>  </a:t>
            </a:r>
            <a:endParaRPr lang="es-ES" dirty="0"/>
          </a:p>
        </p:txBody>
      </p:sp>
      <p:sp>
        <p:nvSpPr>
          <p:cNvPr id="7" name="6 Arco"/>
          <p:cNvSpPr/>
          <p:nvPr/>
        </p:nvSpPr>
        <p:spPr>
          <a:xfrm rot="20946224">
            <a:off x="5113864" y="3076549"/>
            <a:ext cx="928694" cy="1286654"/>
          </a:xfrm>
          <a:prstGeom prst="arc">
            <a:avLst>
              <a:gd name="adj1" fmla="val 15491630"/>
              <a:gd name="adj2" fmla="val 812325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8" name="7 Cheurón"/>
          <p:cNvSpPr/>
          <p:nvPr/>
        </p:nvSpPr>
        <p:spPr>
          <a:xfrm flipH="1">
            <a:off x="5214942" y="3929066"/>
            <a:ext cx="214314" cy="55607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sp>
        <p:nvSpPr>
          <p:cNvPr id="15" name="14 Rectángulo"/>
          <p:cNvSpPr/>
          <p:nvPr/>
        </p:nvSpPr>
        <p:spPr>
          <a:xfrm>
            <a:off x="3286116" y="2928934"/>
            <a:ext cx="1928826"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dirty="0" smtClean="0"/>
              <a:t> E7   E8     E9     E10</a:t>
            </a:r>
            <a:endParaRPr lang="es-ES" dirty="0"/>
          </a:p>
        </p:txBody>
      </p:sp>
      <p:cxnSp>
        <p:nvCxnSpPr>
          <p:cNvPr id="17" name="16 Conector recto"/>
          <p:cNvCxnSpPr/>
          <p:nvPr/>
        </p:nvCxnSpPr>
        <p:spPr>
          <a:xfrm rot="5400000">
            <a:off x="3964777" y="3107529"/>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17 Conector recto"/>
          <p:cNvCxnSpPr/>
          <p:nvPr/>
        </p:nvCxnSpPr>
        <p:spPr>
          <a:xfrm rot="5400000">
            <a:off x="4464843" y="3107529"/>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20 CuadroTexto"/>
          <p:cNvSpPr txBox="1"/>
          <p:nvPr/>
        </p:nvSpPr>
        <p:spPr>
          <a:xfrm>
            <a:off x="2714612" y="2928934"/>
            <a:ext cx="500066" cy="369332"/>
          </a:xfrm>
          <a:prstGeom prst="rect">
            <a:avLst/>
          </a:prstGeom>
          <a:noFill/>
        </p:spPr>
        <p:txBody>
          <a:bodyPr wrap="square" rtlCol="0">
            <a:spAutoFit/>
          </a:bodyPr>
          <a:lstStyle/>
          <a:p>
            <a:r>
              <a:rPr lang="es-ES" dirty="0" smtClean="0"/>
              <a:t>LS</a:t>
            </a:r>
            <a:endParaRPr lang="es-ES" dirty="0"/>
          </a:p>
        </p:txBody>
      </p:sp>
      <p:sp>
        <p:nvSpPr>
          <p:cNvPr id="22" name="21 CuadroTexto"/>
          <p:cNvSpPr txBox="1"/>
          <p:nvPr/>
        </p:nvSpPr>
        <p:spPr>
          <a:xfrm>
            <a:off x="2786050" y="4000504"/>
            <a:ext cx="500066" cy="369332"/>
          </a:xfrm>
          <a:prstGeom prst="rect">
            <a:avLst/>
          </a:prstGeom>
          <a:noFill/>
        </p:spPr>
        <p:txBody>
          <a:bodyPr wrap="square" rtlCol="0">
            <a:spAutoFit/>
          </a:bodyPr>
          <a:lstStyle/>
          <a:p>
            <a:r>
              <a:rPr lang="es-ES" dirty="0" smtClean="0"/>
              <a:t>LM</a:t>
            </a:r>
            <a:endParaRPr lang="es-ES" dirty="0"/>
          </a:p>
        </p:txBody>
      </p:sp>
      <p:cxnSp>
        <p:nvCxnSpPr>
          <p:cNvPr id="19" name="18 Conector recto"/>
          <p:cNvCxnSpPr/>
          <p:nvPr/>
        </p:nvCxnSpPr>
        <p:spPr>
          <a:xfrm rot="5400000">
            <a:off x="3536149" y="3107529"/>
            <a:ext cx="35719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12 Marcador de número de diapositiva"/>
          <p:cNvSpPr>
            <a:spLocks noGrp="1"/>
          </p:cNvSpPr>
          <p:nvPr>
            <p:ph type="sldNum" sz="quarter" idx="12"/>
          </p:nvPr>
        </p:nvSpPr>
        <p:spPr/>
        <p:txBody>
          <a:bodyPr/>
          <a:lstStyle/>
          <a:p>
            <a:fld id="{3CC40022-EF54-43DD-9331-C36F1B9BDB78}" type="slidenum">
              <a:rPr lang="es-ES" smtClean="0"/>
              <a:pPr/>
              <a:t>46</a:t>
            </a:fld>
            <a:endParaRPr lang="es-E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47</a:t>
            </a:fld>
            <a:endParaRPr lang="es-ES"/>
          </a:p>
        </p:txBody>
      </p:sp>
      <p:graphicFrame>
        <p:nvGraphicFramePr>
          <p:cNvPr id="5" name="4 Marcador de contenido"/>
          <p:cNvGraphicFramePr>
            <a:graphicFrameLocks noGrp="1"/>
          </p:cNvGraphicFramePr>
          <p:nvPr>
            <p:ph sz="quarter" idx="1"/>
          </p:nvPr>
        </p:nvGraphicFramePr>
        <p:xfrm>
          <a:off x="2643174" y="1714488"/>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COLA</a:t>
                      </a:r>
                      <a:endParaRPr lang="es-ES" dirty="0"/>
                    </a:p>
                  </a:txBody>
                  <a:tcPr/>
                </a:tc>
              </a:tr>
            </a:tbl>
          </a:graphicData>
        </a:graphic>
      </p:graphicFrame>
      <p:graphicFrame>
        <p:nvGraphicFramePr>
          <p:cNvPr id="6" name="4 Marcador de contenido"/>
          <p:cNvGraphicFramePr>
            <a:graphicFrameLocks/>
          </p:cNvGraphicFramePr>
          <p:nvPr/>
        </p:nvGraphicFramePr>
        <p:xfrm>
          <a:off x="4071934" y="3143248"/>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BCOLA</a:t>
                      </a:r>
                      <a:endParaRPr lang="es-ES" dirty="0"/>
                    </a:p>
                  </a:txBody>
                  <a:tcPr/>
                </a:tc>
              </a:tr>
            </a:tbl>
          </a:graphicData>
        </a:graphic>
      </p:graphicFrame>
      <p:graphicFrame>
        <p:nvGraphicFramePr>
          <p:cNvPr id="7" name="4 Marcador de contenido"/>
          <p:cNvGraphicFramePr>
            <a:graphicFrameLocks/>
          </p:cNvGraphicFramePr>
          <p:nvPr/>
        </p:nvGraphicFramePr>
        <p:xfrm>
          <a:off x="1142976" y="3143248"/>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TCOLA</a:t>
                      </a:r>
                      <a:endParaRPr lang="es-ES" dirty="0"/>
                    </a:p>
                  </a:txBody>
                  <a:tcPr/>
                </a:tc>
              </a:tr>
            </a:tbl>
          </a:graphicData>
        </a:graphic>
      </p:graphicFrame>
      <p:graphicFrame>
        <p:nvGraphicFramePr>
          <p:cNvPr id="8" name="4 Marcador de contenido"/>
          <p:cNvGraphicFramePr>
            <a:graphicFrameLocks/>
          </p:cNvGraphicFramePr>
          <p:nvPr/>
        </p:nvGraphicFramePr>
        <p:xfrm>
          <a:off x="1142976" y="4572008"/>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TPRUEBA</a:t>
                      </a:r>
                      <a:endParaRPr lang="es-ES" dirty="0"/>
                    </a:p>
                  </a:txBody>
                  <a:tcPr/>
                </a:tc>
              </a:tr>
            </a:tbl>
          </a:graphicData>
        </a:graphic>
      </p:graphicFrame>
      <p:graphicFrame>
        <p:nvGraphicFramePr>
          <p:cNvPr id="10" name="4 Marcador de contenido"/>
          <p:cNvGraphicFramePr>
            <a:graphicFrameLocks/>
          </p:cNvGraphicFramePr>
          <p:nvPr/>
        </p:nvGraphicFramePr>
        <p:xfrm>
          <a:off x="4071934" y="4643446"/>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BPRUEBA</a:t>
                      </a:r>
                      <a:endParaRPr lang="es-ES" dirty="0"/>
                    </a:p>
                  </a:txBody>
                  <a:tcPr/>
                </a:tc>
              </a:tr>
            </a:tbl>
          </a:graphicData>
        </a:graphic>
      </p:graphicFrame>
      <p:cxnSp>
        <p:nvCxnSpPr>
          <p:cNvPr id="12" name="11 Conector recto de flecha"/>
          <p:cNvCxnSpPr/>
          <p:nvPr/>
        </p:nvCxnSpPr>
        <p:spPr>
          <a:xfrm rot="5400000" flipH="1" flipV="1">
            <a:off x="1928794" y="2428868"/>
            <a:ext cx="785818" cy="642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13 Conector recto de flecha"/>
          <p:cNvCxnSpPr/>
          <p:nvPr/>
        </p:nvCxnSpPr>
        <p:spPr>
          <a:xfrm rot="16200000" flipV="1">
            <a:off x="4071934" y="2357430"/>
            <a:ext cx="714380" cy="7143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18 Conector curvado"/>
          <p:cNvCxnSpPr/>
          <p:nvPr/>
        </p:nvCxnSpPr>
        <p:spPr>
          <a:xfrm rot="5400000" flipH="1" flipV="1">
            <a:off x="1964513" y="3536157"/>
            <a:ext cx="1928826" cy="71438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20 Conector curvado"/>
          <p:cNvCxnSpPr/>
          <p:nvPr/>
        </p:nvCxnSpPr>
        <p:spPr>
          <a:xfrm rot="16200000" flipV="1">
            <a:off x="2714612" y="3643314"/>
            <a:ext cx="2071702" cy="642942"/>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22 Conector recto de flecha"/>
          <p:cNvCxnSpPr/>
          <p:nvPr/>
        </p:nvCxnSpPr>
        <p:spPr>
          <a:xfrm rot="5400000" flipH="1" flipV="1">
            <a:off x="1714480" y="4429132"/>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24 Conector recto de flecha"/>
          <p:cNvCxnSpPr/>
          <p:nvPr/>
        </p:nvCxnSpPr>
        <p:spPr>
          <a:xfrm rot="5400000" flipH="1" flipV="1">
            <a:off x="4536281" y="4464851"/>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26" name="4 Marcador de contenido"/>
          <p:cNvGraphicFramePr>
            <a:graphicFrameLocks/>
          </p:cNvGraphicFramePr>
          <p:nvPr/>
        </p:nvGraphicFramePr>
        <p:xfrm>
          <a:off x="6286512" y="1785926"/>
          <a:ext cx="1785950" cy="1214446"/>
        </p:xfrm>
        <a:graphic>
          <a:graphicData uri="http://schemas.openxmlformats.org/drawingml/2006/table">
            <a:tbl>
              <a:tblPr firstRow="1" bandRow="1">
                <a:tableStyleId>{5C22544A-7EE6-4342-B048-85BDC9FD1C3A}</a:tableStyleId>
              </a:tblPr>
              <a:tblGrid>
                <a:gridCol w="1785950"/>
              </a:tblGrid>
              <a:tr h="1214446">
                <a:tc>
                  <a:txBody>
                    <a:bodyPr/>
                    <a:lstStyle/>
                    <a:p>
                      <a:pPr algn="ctr"/>
                      <a:r>
                        <a:rPr lang="es-ES" dirty="0" smtClean="0"/>
                        <a:t>CREARPRUEBA</a:t>
                      </a:r>
                      <a:endParaRPr lang="es-ES" dirty="0"/>
                    </a:p>
                  </a:txBody>
                  <a:tcPr>
                    <a:solidFill>
                      <a:srgbClr val="00B050"/>
                    </a:solidFill>
                  </a:tcPr>
                </a:tc>
              </a:tr>
            </a:tbl>
          </a:graphicData>
        </a:graphic>
      </p:graphicFrame>
      <p:graphicFrame>
        <p:nvGraphicFramePr>
          <p:cNvPr id="16" name="4 Marcador de contenido"/>
          <p:cNvGraphicFramePr>
            <a:graphicFrameLocks/>
          </p:cNvGraphicFramePr>
          <p:nvPr/>
        </p:nvGraphicFramePr>
        <p:xfrm>
          <a:off x="6429388" y="4071942"/>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FICH.TXT</a:t>
                      </a:r>
                      <a:endParaRPr lang="es-ES" dirty="0"/>
                    </a:p>
                  </a:txBody>
                  <a:tcPr>
                    <a:solidFill>
                      <a:schemeClr val="bg1">
                        <a:lumMod val="65000"/>
                      </a:schemeClr>
                    </a:solidFill>
                  </a:tcPr>
                </a:tc>
              </a:tr>
            </a:tbl>
          </a:graphicData>
        </a:graphic>
      </p:graphicFrame>
      <p:cxnSp>
        <p:nvCxnSpPr>
          <p:cNvPr id="18" name="17 Conector recto de flecha"/>
          <p:cNvCxnSpPr/>
          <p:nvPr/>
        </p:nvCxnSpPr>
        <p:spPr>
          <a:xfrm rot="5400000">
            <a:off x="6607983" y="3536157"/>
            <a:ext cx="107157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21 Conector recto de flecha"/>
          <p:cNvCxnSpPr/>
          <p:nvPr/>
        </p:nvCxnSpPr>
        <p:spPr>
          <a:xfrm rot="10800000" flipV="1">
            <a:off x="5429256" y="5072074"/>
            <a:ext cx="1000132"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39 Conector curvado"/>
          <p:cNvCxnSpPr/>
          <p:nvPr/>
        </p:nvCxnSpPr>
        <p:spPr>
          <a:xfrm rot="10800000" flipV="1">
            <a:off x="4643438" y="5286388"/>
            <a:ext cx="2500330" cy="1214446"/>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42" name="41 Conector curvado"/>
          <p:cNvCxnSpPr/>
          <p:nvPr/>
        </p:nvCxnSpPr>
        <p:spPr>
          <a:xfrm rot="10800000">
            <a:off x="2571736" y="5572140"/>
            <a:ext cx="2071702" cy="928694"/>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48</a:t>
            </a:fld>
            <a:endParaRPr lang="es-ES"/>
          </a:p>
        </p:txBody>
      </p:sp>
      <p:sp>
        <p:nvSpPr>
          <p:cNvPr id="4" name="3 Marcador de contenido"/>
          <p:cNvSpPr>
            <a:spLocks noGrp="1"/>
          </p:cNvSpPr>
          <p:nvPr>
            <p:ph sz="quarter" idx="1"/>
          </p:nvPr>
        </p:nvSpPr>
        <p:spPr/>
        <p:txBody>
          <a:bodyPr>
            <a:normAutofit/>
          </a:bodyPr>
          <a:lstStyle/>
          <a:p>
            <a:r>
              <a:rPr lang="es-ES" dirty="0" smtClean="0"/>
              <a:t>Implementación de la semilla.</a:t>
            </a:r>
          </a:p>
          <a:p>
            <a:pPr marL="548640" lvl="2" indent="-274320">
              <a:spcBef>
                <a:spcPts val="580"/>
              </a:spcBef>
              <a:buClr>
                <a:schemeClr val="accent1"/>
              </a:buClr>
            </a:pPr>
            <a:r>
              <a:rPr lang="es-ES" sz="2400" dirty="0" smtClean="0"/>
              <a:t>Semilla : dato a partir del cual se genera una lista pseudo-aleatoria.</a:t>
            </a:r>
          </a:p>
          <a:p>
            <a:r>
              <a:rPr lang="es-ES" dirty="0" smtClean="0"/>
              <a:t>Funciones:</a:t>
            </a:r>
          </a:p>
          <a:p>
            <a:pPr lvl="1"/>
            <a:r>
              <a:rPr lang="es-ES" dirty="0" smtClean="0"/>
              <a:t>Función ciclo.</a:t>
            </a:r>
          </a:p>
          <a:p>
            <a:pPr lvl="1"/>
            <a:r>
              <a:rPr lang="es-ES" dirty="0" smtClean="0"/>
              <a:t>Función </a:t>
            </a:r>
            <a:r>
              <a:rPr lang="es-ES" dirty="0" err="1" smtClean="0"/>
              <a:t>cicloCongruenciaMixta</a:t>
            </a:r>
            <a:endParaRPr lang="es-ES" dirty="0" smtClean="0"/>
          </a:p>
          <a:p>
            <a:pPr lvl="1"/>
            <a:r>
              <a:rPr lang="es-ES" dirty="0" smtClean="0"/>
              <a:t>Función </a:t>
            </a:r>
            <a:r>
              <a:rPr lang="es-ES" dirty="0" err="1" smtClean="0"/>
              <a:t>transformaEntreIntervalos</a:t>
            </a:r>
            <a:r>
              <a:rPr lang="es-ES" dirty="0" smtClean="0"/>
              <a:t>.</a:t>
            </a:r>
          </a:p>
          <a:p>
            <a:pPr lvl="1"/>
            <a:r>
              <a:rPr lang="es-ES" dirty="0" smtClean="0"/>
              <a:t>Función </a:t>
            </a:r>
            <a:r>
              <a:rPr lang="es-ES" dirty="0" err="1" smtClean="0"/>
              <a:t>listaAzar</a:t>
            </a:r>
            <a:r>
              <a:rPr lang="es-ES" dirty="0" smtClean="0"/>
              <a:t>.</a:t>
            </a:r>
          </a:p>
          <a:p>
            <a:pPr lvl="1"/>
            <a:r>
              <a:rPr lang="es-ES" dirty="0" smtClean="0"/>
              <a:t>Función </a:t>
            </a:r>
            <a:r>
              <a:rPr lang="es-ES" dirty="0" err="1" smtClean="0"/>
              <a:t>semillaIO</a:t>
            </a:r>
            <a:r>
              <a:rPr lang="es-ES" dirty="0" smtClean="0"/>
              <a:t>.</a:t>
            </a:r>
          </a:p>
          <a:p>
            <a:pPr lvl="1"/>
            <a:r>
              <a:rPr lang="es-ES" dirty="0" err="1" smtClean="0"/>
              <a:t>Main</a:t>
            </a:r>
            <a:r>
              <a:rPr lang="es-ES" dirty="0" smtClean="0"/>
              <a:t>.</a:t>
            </a:r>
          </a:p>
          <a:p>
            <a:pPr lvl="1"/>
            <a:endParaRPr lang="es-ES" dirty="0" smtClean="0"/>
          </a:p>
          <a:p>
            <a:pPr lvl="1"/>
            <a:endParaRPr lang="es-ES" dirty="0" smtClean="0"/>
          </a:p>
          <a:p>
            <a:pPr lvl="1">
              <a:buNone/>
            </a:pPr>
            <a:endParaRPr lang="es-ES" dirty="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solidFill>
                  <a:srgbClr val="002060"/>
                </a:solidFill>
                <a:latin typeface="Batang" pitchFamily="18" charset="-127"/>
                <a:ea typeface="Batang" pitchFamily="18" charset="-127"/>
              </a:rPr>
              <a:t>Colas en 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49</a:t>
            </a:fld>
            <a:endParaRPr lang="es-ES"/>
          </a:p>
        </p:txBody>
      </p:sp>
      <p:sp>
        <p:nvSpPr>
          <p:cNvPr id="4" name="3 Marcador de contenido"/>
          <p:cNvSpPr>
            <a:spLocks noGrp="1"/>
          </p:cNvSpPr>
          <p:nvPr>
            <p:ph sz="quarter" idx="1"/>
          </p:nvPr>
        </p:nvSpPr>
        <p:spPr/>
        <p:txBody>
          <a:bodyPr/>
          <a:lstStyle/>
          <a:p>
            <a:r>
              <a:rPr lang="es-ES" dirty="0" smtClean="0"/>
              <a:t>Función ciclo: </a:t>
            </a:r>
          </a:p>
          <a:p>
            <a:pPr lvl="2">
              <a:buNone/>
            </a:pPr>
            <a:r>
              <a:rPr lang="es-ES" dirty="0" smtClean="0"/>
              <a:t>ciclo :: </a:t>
            </a:r>
            <a:r>
              <a:rPr lang="es-ES" dirty="0" err="1" smtClean="0"/>
              <a:t>Eq</a:t>
            </a:r>
            <a:r>
              <a:rPr lang="es-ES" dirty="0" smtClean="0"/>
              <a:t> a =&gt; (a -&gt; a) -&gt; a -&gt; [a]</a:t>
            </a:r>
          </a:p>
          <a:p>
            <a:pPr lvl="2">
              <a:buNone/>
            </a:pPr>
            <a:r>
              <a:rPr lang="es-ES" dirty="0" smtClean="0"/>
              <a:t>ciclo f x = </a:t>
            </a:r>
            <a:r>
              <a:rPr lang="es-ES" dirty="0" err="1" smtClean="0"/>
              <a:t>cicloAux</a:t>
            </a:r>
            <a:r>
              <a:rPr lang="es-ES" dirty="0" smtClean="0"/>
              <a:t> f x []</a:t>
            </a:r>
          </a:p>
          <a:p>
            <a:pPr lvl="2">
              <a:buNone/>
            </a:pPr>
            <a:r>
              <a:rPr lang="es-ES" dirty="0" err="1" smtClean="0"/>
              <a:t>cicloAux</a:t>
            </a:r>
            <a:r>
              <a:rPr lang="es-ES" dirty="0" smtClean="0"/>
              <a:t> f x </a:t>
            </a:r>
            <a:r>
              <a:rPr lang="es-ES" dirty="0" err="1" smtClean="0"/>
              <a:t>xs</a:t>
            </a:r>
            <a:r>
              <a:rPr lang="es-ES" dirty="0" smtClean="0"/>
              <a:t> = </a:t>
            </a:r>
            <a:r>
              <a:rPr lang="es-ES" dirty="0" err="1" smtClean="0"/>
              <a:t>if</a:t>
            </a:r>
            <a:r>
              <a:rPr lang="es-ES" dirty="0" smtClean="0"/>
              <a:t> (</a:t>
            </a:r>
            <a:r>
              <a:rPr lang="es-ES" dirty="0" err="1" smtClean="0"/>
              <a:t>elem</a:t>
            </a:r>
            <a:r>
              <a:rPr lang="es-ES" dirty="0" smtClean="0"/>
              <a:t> x </a:t>
            </a:r>
            <a:r>
              <a:rPr lang="es-ES" dirty="0" err="1" smtClean="0"/>
              <a:t>xs</a:t>
            </a:r>
            <a:r>
              <a:rPr lang="es-ES" dirty="0" smtClean="0"/>
              <a:t>) </a:t>
            </a:r>
            <a:r>
              <a:rPr lang="es-ES" dirty="0" err="1" smtClean="0"/>
              <a:t>then</a:t>
            </a:r>
            <a:endParaRPr lang="es-ES" dirty="0" smtClean="0"/>
          </a:p>
          <a:p>
            <a:pPr lvl="2">
              <a:buNone/>
            </a:pPr>
            <a:r>
              <a:rPr lang="es-ES" dirty="0" smtClean="0"/>
              <a:t>                              []</a:t>
            </a:r>
          </a:p>
          <a:p>
            <a:pPr lvl="2">
              <a:buNone/>
            </a:pPr>
            <a:r>
              <a:rPr lang="es-ES" dirty="0" smtClean="0"/>
              <a:t>	                        </a:t>
            </a:r>
            <a:r>
              <a:rPr lang="es-ES" dirty="0" err="1" smtClean="0"/>
              <a:t>else</a:t>
            </a:r>
            <a:endParaRPr lang="es-ES" dirty="0" smtClean="0"/>
          </a:p>
          <a:p>
            <a:pPr lvl="2">
              <a:buNone/>
            </a:pPr>
            <a:r>
              <a:rPr lang="es-ES" dirty="0" smtClean="0"/>
              <a:t>                              x : </a:t>
            </a:r>
            <a:r>
              <a:rPr lang="es-ES" dirty="0" err="1" smtClean="0"/>
              <a:t>cicloAux</a:t>
            </a:r>
            <a:r>
              <a:rPr lang="es-ES" dirty="0" smtClean="0"/>
              <a:t> f (f x) (x:xs)</a:t>
            </a:r>
          </a:p>
          <a:p>
            <a:pPr lvl="2">
              <a:buNone/>
            </a:pPr>
            <a:endParaRPr lang="es-ES" sz="2400" dirty="0" smtClean="0"/>
          </a:p>
          <a:p>
            <a:pPr lvl="2">
              <a:buNone/>
            </a:pPr>
            <a:r>
              <a:rPr lang="es-ES" sz="2400" dirty="0" smtClean="0"/>
              <a:t>Le aplica una semilla inicial a una función devolviendo la lista pseudo-aleatoria sin ciclos.</a:t>
            </a:r>
          </a:p>
          <a:p>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TTAADD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contenido"/>
          <p:cNvSpPr>
            <a:spLocks noGrp="1"/>
          </p:cNvSpPr>
          <p:nvPr>
            <p:ph sz="quarter" idx="1"/>
          </p:nvPr>
        </p:nvSpPr>
        <p:spPr/>
        <p:txBody>
          <a:bodyPr/>
          <a:lstStyle/>
          <a:p>
            <a:r>
              <a:rPr lang="es-ES" dirty="0" smtClean="0">
                <a:latin typeface="Consolas" pitchFamily="49" charset="0"/>
              </a:rPr>
              <a:t>Data</a:t>
            </a:r>
          </a:p>
          <a:p>
            <a:pPr lvl="1"/>
            <a:r>
              <a:rPr lang="es-ES" dirty="0" smtClean="0"/>
              <a:t>Definimos </a:t>
            </a:r>
            <a:r>
              <a:rPr lang="es-ES" u="sng" dirty="0" smtClean="0"/>
              <a:t>constructor de datos </a:t>
            </a:r>
            <a:r>
              <a:rPr lang="es-ES" dirty="0" smtClean="0"/>
              <a:t>: de ellos se obtiene el valor. Tienen lugar en tiempo de ejecución.</a:t>
            </a:r>
          </a:p>
          <a:p>
            <a:pPr lvl="1"/>
            <a:r>
              <a:rPr lang="es-ES" dirty="0" smtClean="0"/>
              <a:t>Definimos </a:t>
            </a:r>
            <a:r>
              <a:rPr lang="es-ES" u="sng" dirty="0" smtClean="0"/>
              <a:t>constructor de tipo: </a:t>
            </a:r>
            <a:r>
              <a:rPr lang="es-ES" dirty="0" smtClean="0"/>
              <a:t>con el se obtiene el tipo. Tienen lugar en tiempo de compilación. Forman parte del proceso de tipificado.</a:t>
            </a:r>
          </a:p>
          <a:p>
            <a:pPr lvl="1"/>
            <a:endParaRPr lang="es-ES" dirty="0" smtClean="0"/>
          </a:p>
          <a:p>
            <a:pPr lvl="1">
              <a:buNone/>
            </a:pPr>
            <a:r>
              <a:rPr lang="en-US" sz="1800" dirty="0" smtClean="0">
                <a:latin typeface="Consolas" pitchFamily="49" charset="0"/>
              </a:rPr>
              <a:t>data Tree a   = Leaf a | Branch (Tree a) (Tree a)</a:t>
            </a:r>
          </a:p>
          <a:p>
            <a:pPr lvl="1">
              <a:buNone/>
            </a:pPr>
            <a:endParaRPr lang="en-US" sz="1800" dirty="0" smtClean="0">
              <a:latin typeface="Consolas" pitchFamily="49" charset="0"/>
            </a:endParaRPr>
          </a:p>
          <a:p>
            <a:pPr lvl="1">
              <a:buNone/>
            </a:pPr>
            <a:r>
              <a:rPr lang="en-US" sz="1800" dirty="0" smtClean="0">
                <a:latin typeface="Consolas" pitchFamily="49" charset="0"/>
              </a:rPr>
              <a:t>Branch                  :: Tree a -&gt; Tree a -&gt; Tree a</a:t>
            </a:r>
          </a:p>
          <a:p>
            <a:pPr lvl="1">
              <a:buNone/>
            </a:pPr>
            <a:r>
              <a:rPr lang="en-US" sz="1800" dirty="0" smtClean="0">
                <a:latin typeface="Consolas" pitchFamily="49" charset="0"/>
              </a:rPr>
              <a:t>Leaf                    :: a -&gt; Tree a</a:t>
            </a:r>
            <a:r>
              <a:rPr lang="en-US" sz="1800" dirty="0" smtClean="0"/>
              <a:t/>
            </a:r>
            <a:br>
              <a:rPr lang="en-US" sz="1800" dirty="0" smtClean="0"/>
            </a:br>
            <a:endParaRPr lang="es-ES" sz="1800" dirty="0" smtClean="0">
              <a:latin typeface="Consolas" pitchFamily="49" charset="0"/>
            </a:endParaRPr>
          </a:p>
        </p:txBody>
      </p:sp>
      <p:sp>
        <p:nvSpPr>
          <p:cNvPr id="4" name="3 Marcador de número de diapositiva"/>
          <p:cNvSpPr>
            <a:spLocks noGrp="1"/>
          </p:cNvSpPr>
          <p:nvPr>
            <p:ph type="sldNum" sz="quarter" idx="12"/>
          </p:nvPr>
        </p:nvSpPr>
        <p:spPr/>
        <p:txBody>
          <a:bodyPr/>
          <a:lstStyle/>
          <a:p>
            <a:fld id="{3CC40022-EF54-43DD-9331-C36F1B9BDB78}" type="slidenum">
              <a:rPr lang="es-ES" smtClean="0"/>
              <a:pPr/>
              <a:t>5</a:t>
            </a:fld>
            <a:endParaRPr lang="es-E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50</a:t>
            </a:fld>
            <a:endParaRPr lang="es-ES"/>
          </a:p>
        </p:txBody>
      </p:sp>
      <p:sp>
        <p:nvSpPr>
          <p:cNvPr id="4" name="3 Marcador de contenido"/>
          <p:cNvSpPr>
            <a:spLocks noGrp="1"/>
          </p:cNvSpPr>
          <p:nvPr>
            <p:ph sz="quarter" idx="1"/>
          </p:nvPr>
        </p:nvSpPr>
        <p:spPr/>
        <p:txBody>
          <a:bodyPr/>
          <a:lstStyle/>
          <a:p>
            <a:r>
              <a:rPr lang="es-ES" dirty="0" smtClean="0"/>
              <a:t>Función </a:t>
            </a:r>
            <a:r>
              <a:rPr lang="es-ES" dirty="0" err="1" smtClean="0"/>
              <a:t>cicloCongruenciaMixta</a:t>
            </a:r>
            <a:endParaRPr lang="es-ES" dirty="0" smtClean="0"/>
          </a:p>
          <a:p>
            <a:pPr>
              <a:buNone/>
            </a:pPr>
            <a:r>
              <a:rPr lang="pt-BR" dirty="0" smtClean="0"/>
              <a:t>	</a:t>
            </a:r>
          </a:p>
          <a:p>
            <a:pPr>
              <a:buNone/>
            </a:pPr>
            <a:r>
              <a:rPr lang="pt-BR" sz="2000" dirty="0" smtClean="0"/>
              <a:t>	</a:t>
            </a:r>
            <a:r>
              <a:rPr lang="pt-BR" sz="2000" dirty="0" err="1" smtClean="0"/>
              <a:t>cicloCongruenciaMixta</a:t>
            </a:r>
            <a:r>
              <a:rPr lang="pt-BR" sz="2000" dirty="0" smtClean="0"/>
              <a:t> :: Multiplicador -&gt; Modulo -&gt; Incremento -&gt; </a:t>
            </a:r>
            <a:r>
              <a:rPr lang="pt-BR" sz="2000" dirty="0" err="1" smtClean="0"/>
              <a:t>Semilla</a:t>
            </a:r>
            <a:r>
              <a:rPr lang="pt-BR" sz="2000" dirty="0" smtClean="0"/>
              <a:t> -&gt; [</a:t>
            </a:r>
            <a:r>
              <a:rPr lang="pt-BR" sz="2000" dirty="0" err="1" smtClean="0"/>
              <a:t>Int</a:t>
            </a:r>
            <a:r>
              <a:rPr lang="pt-BR" sz="2000" dirty="0" smtClean="0"/>
              <a:t>]</a:t>
            </a:r>
          </a:p>
          <a:p>
            <a:pPr>
              <a:buNone/>
            </a:pPr>
            <a:r>
              <a:rPr lang="pt-BR" sz="2000" dirty="0" smtClean="0"/>
              <a:t>	</a:t>
            </a:r>
            <a:r>
              <a:rPr lang="pt-BR" sz="2000" dirty="0" err="1" smtClean="0"/>
              <a:t>cicloCongruenciaMixta</a:t>
            </a:r>
            <a:r>
              <a:rPr lang="pt-BR" sz="2000" dirty="0" smtClean="0"/>
              <a:t> </a:t>
            </a:r>
            <a:r>
              <a:rPr lang="pt-BR" sz="2000" dirty="0" err="1" smtClean="0"/>
              <a:t>mul</a:t>
            </a:r>
            <a:r>
              <a:rPr lang="pt-BR" sz="2000" dirty="0" smtClean="0"/>
              <a:t> md </a:t>
            </a:r>
            <a:r>
              <a:rPr lang="pt-BR" sz="2000" dirty="0" err="1" smtClean="0"/>
              <a:t>inc</a:t>
            </a:r>
            <a:r>
              <a:rPr lang="pt-BR" sz="2000" dirty="0" smtClean="0"/>
              <a:t> sem = ciclo (\s -&gt; </a:t>
            </a:r>
            <a:r>
              <a:rPr lang="pt-BR" sz="2000" dirty="0" err="1" smtClean="0"/>
              <a:t>rem</a:t>
            </a:r>
            <a:r>
              <a:rPr lang="pt-BR" sz="2000" dirty="0" smtClean="0"/>
              <a:t> (</a:t>
            </a:r>
            <a:r>
              <a:rPr lang="pt-BR" sz="2000" dirty="0" err="1" smtClean="0"/>
              <a:t>mul</a:t>
            </a:r>
            <a:r>
              <a:rPr lang="pt-BR" sz="2000" dirty="0" smtClean="0"/>
              <a:t>*s+</a:t>
            </a:r>
            <a:r>
              <a:rPr lang="pt-BR" sz="2000" dirty="0" err="1" smtClean="0"/>
              <a:t>inc</a:t>
            </a:r>
            <a:r>
              <a:rPr lang="pt-BR" sz="2000" dirty="0" smtClean="0"/>
              <a:t>) md) sem</a:t>
            </a:r>
          </a:p>
          <a:p>
            <a:pPr>
              <a:buNone/>
            </a:pPr>
            <a:endParaRPr lang="pt-BR" sz="2000" dirty="0" smtClean="0"/>
          </a:p>
          <a:p>
            <a:pPr>
              <a:buNone/>
            </a:pPr>
            <a:r>
              <a:rPr lang="es-ES" sz="2000" dirty="0" smtClean="0"/>
              <a:t>	</a:t>
            </a:r>
            <a:r>
              <a:rPr lang="es-ES" sz="2400" dirty="0" smtClean="0"/>
              <a:t>Devuelve una lista sin ciclos de números entre 0 y el argumento Modulo.</a:t>
            </a:r>
            <a:endParaRPr lang="es-ES" sz="24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51</a:t>
            </a:fld>
            <a:endParaRPr lang="es-ES"/>
          </a:p>
        </p:txBody>
      </p:sp>
      <p:sp>
        <p:nvSpPr>
          <p:cNvPr id="4" name="3 Marcador de contenido"/>
          <p:cNvSpPr>
            <a:spLocks noGrp="1"/>
          </p:cNvSpPr>
          <p:nvPr>
            <p:ph sz="quarter" idx="1"/>
          </p:nvPr>
        </p:nvSpPr>
        <p:spPr/>
        <p:txBody>
          <a:bodyPr/>
          <a:lstStyle/>
          <a:p>
            <a:pPr marL="274320" lvl="1" indent="-274320">
              <a:spcBef>
                <a:spcPts val="580"/>
              </a:spcBef>
              <a:buClr>
                <a:schemeClr val="accent1"/>
              </a:buClr>
            </a:pPr>
            <a:r>
              <a:rPr lang="es-ES" sz="2600" dirty="0" smtClean="0"/>
              <a:t>Función </a:t>
            </a:r>
            <a:r>
              <a:rPr lang="es-ES" sz="2600" dirty="0" err="1" smtClean="0"/>
              <a:t>transformaEntreIntervalos</a:t>
            </a:r>
            <a:r>
              <a:rPr lang="es-ES" sz="2600" dirty="0" smtClean="0"/>
              <a:t>.</a:t>
            </a:r>
          </a:p>
          <a:p>
            <a:pPr marL="274320" lvl="1" indent="-274320">
              <a:spcBef>
                <a:spcPts val="580"/>
              </a:spcBef>
              <a:buClr>
                <a:schemeClr val="accent1"/>
              </a:buClr>
            </a:pPr>
            <a:endParaRPr lang="es-ES" sz="2600" dirty="0" smtClean="0"/>
          </a:p>
          <a:p>
            <a:pPr marL="274320" lvl="1" indent="-274320">
              <a:spcBef>
                <a:spcPts val="580"/>
              </a:spcBef>
              <a:buClr>
                <a:schemeClr val="accent1"/>
              </a:buClr>
              <a:buNone/>
            </a:pPr>
            <a:r>
              <a:rPr lang="es-ES" sz="2600" dirty="0" smtClean="0"/>
              <a:t>	</a:t>
            </a:r>
            <a:r>
              <a:rPr lang="es-ES" sz="2000" dirty="0" err="1" smtClean="0"/>
              <a:t>transformaEntreIntervalos</a:t>
            </a:r>
            <a:r>
              <a:rPr lang="es-ES" sz="2000" dirty="0" smtClean="0"/>
              <a:t> :: (</a:t>
            </a:r>
            <a:r>
              <a:rPr lang="es-ES" sz="2000" dirty="0" err="1" smtClean="0"/>
              <a:t>Int</a:t>
            </a:r>
            <a:r>
              <a:rPr lang="es-ES" sz="2000" dirty="0" smtClean="0"/>
              <a:t>, </a:t>
            </a:r>
            <a:r>
              <a:rPr lang="es-ES" sz="2000" dirty="0" err="1" smtClean="0"/>
              <a:t>Int</a:t>
            </a:r>
            <a:r>
              <a:rPr lang="es-ES" sz="2000" dirty="0" smtClean="0"/>
              <a:t>) -&gt; (</a:t>
            </a:r>
            <a:r>
              <a:rPr lang="es-ES" sz="2000" dirty="0" err="1" smtClean="0"/>
              <a:t>Int</a:t>
            </a:r>
            <a:r>
              <a:rPr lang="es-ES" sz="2000" dirty="0" smtClean="0"/>
              <a:t>, </a:t>
            </a:r>
            <a:r>
              <a:rPr lang="es-ES" sz="2000" dirty="0" err="1" smtClean="0"/>
              <a:t>Int</a:t>
            </a:r>
            <a:r>
              <a:rPr lang="es-ES" sz="2000" dirty="0" smtClean="0"/>
              <a:t>) -&gt; </a:t>
            </a:r>
            <a:r>
              <a:rPr lang="es-ES" sz="2000" dirty="0" err="1" smtClean="0"/>
              <a:t>Int</a:t>
            </a:r>
            <a:r>
              <a:rPr lang="es-ES" sz="2000" dirty="0" smtClean="0"/>
              <a:t> -&gt; </a:t>
            </a:r>
            <a:r>
              <a:rPr lang="es-ES" sz="2000" dirty="0" err="1" smtClean="0"/>
              <a:t>Int</a:t>
            </a:r>
            <a:endParaRPr lang="es-ES" sz="2000" dirty="0" smtClean="0"/>
          </a:p>
          <a:p>
            <a:pPr marL="274320" lvl="1" indent="-274320">
              <a:spcBef>
                <a:spcPts val="580"/>
              </a:spcBef>
              <a:buClr>
                <a:schemeClr val="accent1"/>
              </a:buClr>
              <a:buNone/>
            </a:pPr>
            <a:r>
              <a:rPr lang="es-ES" sz="2000" dirty="0" smtClean="0"/>
              <a:t>	</a:t>
            </a:r>
            <a:r>
              <a:rPr lang="es-ES" sz="2000" dirty="0" err="1" smtClean="0"/>
              <a:t>transformaEntreIntervalos</a:t>
            </a:r>
            <a:r>
              <a:rPr lang="es-ES" sz="2000" dirty="0" smtClean="0"/>
              <a:t> (</a:t>
            </a:r>
            <a:r>
              <a:rPr lang="es-ES" sz="2000" dirty="0" err="1" smtClean="0"/>
              <a:t>a,b</a:t>
            </a:r>
            <a:r>
              <a:rPr lang="es-ES" sz="2000" dirty="0" smtClean="0"/>
              <a:t>) (</a:t>
            </a:r>
            <a:r>
              <a:rPr lang="es-ES" sz="2000" dirty="0" err="1" smtClean="0"/>
              <a:t>c,d</a:t>
            </a:r>
            <a:r>
              <a:rPr lang="es-ES" sz="2000" dirty="0" smtClean="0"/>
              <a:t>) x = (</a:t>
            </a:r>
            <a:r>
              <a:rPr lang="es-ES" sz="2000" dirty="0" err="1" smtClean="0"/>
              <a:t>div</a:t>
            </a:r>
            <a:r>
              <a:rPr lang="es-ES" sz="2000" dirty="0" smtClean="0"/>
              <a:t> ((d+a+1-c)*x) (b+1))+c</a:t>
            </a:r>
          </a:p>
          <a:p>
            <a:pPr marL="274320" lvl="1" indent="-274320">
              <a:spcBef>
                <a:spcPts val="580"/>
              </a:spcBef>
              <a:buClr>
                <a:schemeClr val="accent1"/>
              </a:buClr>
              <a:buNone/>
            </a:pPr>
            <a:endParaRPr lang="es-ES" sz="2600" dirty="0" smtClean="0"/>
          </a:p>
          <a:p>
            <a:pPr>
              <a:buNone/>
            </a:pPr>
            <a:r>
              <a:rPr lang="es-ES" sz="2400" dirty="0" smtClean="0"/>
              <a:t>	Recibe dos intervalos y un valor que estará comprendido dentro del primer intervalo. El numero de valores que encierra el segundo intervalo indicará el numero de particiones de igual tamaño que habrá en el primer intervalo. </a:t>
            </a:r>
          </a:p>
          <a:p>
            <a:endParaRPr lang="es-ES" sz="2400"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52</a:t>
            </a:fld>
            <a:endParaRPr lang="es-ES"/>
          </a:p>
        </p:txBody>
      </p:sp>
      <p:sp>
        <p:nvSpPr>
          <p:cNvPr id="4" name="3 Marcador de contenido"/>
          <p:cNvSpPr>
            <a:spLocks noGrp="1"/>
          </p:cNvSpPr>
          <p:nvPr>
            <p:ph sz="quarter" idx="1"/>
          </p:nvPr>
        </p:nvSpPr>
        <p:spPr/>
        <p:txBody>
          <a:bodyPr/>
          <a:lstStyle/>
          <a:p>
            <a:r>
              <a:rPr lang="es-ES" dirty="0" smtClean="0"/>
              <a:t>Ejemplo: </a:t>
            </a:r>
          </a:p>
          <a:p>
            <a:endParaRPr lang="es-ES" dirty="0" smtClean="0"/>
          </a:p>
          <a:p>
            <a:pPr lvl="1"/>
            <a:r>
              <a:rPr lang="es-ES" dirty="0" err="1" smtClean="0"/>
              <a:t>transformaEntreIntervalos</a:t>
            </a:r>
            <a:r>
              <a:rPr lang="es-ES" dirty="0" smtClean="0"/>
              <a:t> (0,1023) (0,1) x</a:t>
            </a:r>
          </a:p>
          <a:p>
            <a:pPr lvl="2"/>
            <a:r>
              <a:rPr lang="es-ES" dirty="0" smtClean="0"/>
              <a:t>0, si  0  ≤ x ≤ 511</a:t>
            </a:r>
          </a:p>
          <a:p>
            <a:pPr lvl="2"/>
            <a:r>
              <a:rPr lang="es-ES" dirty="0" smtClean="0"/>
              <a:t>1, si  512 ≤ x ≤ 1023</a:t>
            </a:r>
            <a:endParaRPr lang="es-E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53</a:t>
            </a:fld>
            <a:endParaRPr lang="es-ES"/>
          </a:p>
        </p:txBody>
      </p:sp>
      <p:sp>
        <p:nvSpPr>
          <p:cNvPr id="4" name="3 Marcador de contenido"/>
          <p:cNvSpPr>
            <a:spLocks noGrp="1"/>
          </p:cNvSpPr>
          <p:nvPr>
            <p:ph sz="quarter" idx="1"/>
          </p:nvPr>
        </p:nvSpPr>
        <p:spPr/>
        <p:txBody>
          <a:bodyPr/>
          <a:lstStyle/>
          <a:p>
            <a:r>
              <a:rPr lang="es-ES" dirty="0" smtClean="0"/>
              <a:t>Función </a:t>
            </a:r>
            <a:r>
              <a:rPr lang="es-ES" dirty="0" err="1" smtClean="0"/>
              <a:t>listaAzar</a:t>
            </a:r>
            <a:r>
              <a:rPr lang="es-ES" dirty="0" smtClean="0"/>
              <a:t>.</a:t>
            </a:r>
          </a:p>
          <a:p>
            <a:pPr>
              <a:buNone/>
            </a:pPr>
            <a:endParaRPr lang="pt-BR" sz="2000" dirty="0" smtClean="0"/>
          </a:p>
          <a:p>
            <a:pPr>
              <a:buNone/>
            </a:pPr>
            <a:r>
              <a:rPr lang="pt-BR" sz="2000" dirty="0" smtClean="0"/>
              <a:t>	</a:t>
            </a:r>
            <a:r>
              <a:rPr lang="pt-BR" sz="2000" dirty="0" err="1" smtClean="0"/>
              <a:t>listaAzar</a:t>
            </a:r>
            <a:r>
              <a:rPr lang="pt-BR" sz="2000" dirty="0" smtClean="0"/>
              <a:t> :: (</a:t>
            </a:r>
            <a:r>
              <a:rPr lang="pt-BR" sz="2000" dirty="0" err="1" smtClean="0"/>
              <a:t>Int</a:t>
            </a:r>
            <a:r>
              <a:rPr lang="pt-BR" sz="2000" dirty="0" smtClean="0"/>
              <a:t>,</a:t>
            </a:r>
            <a:r>
              <a:rPr lang="pt-BR" sz="2000" dirty="0" err="1" smtClean="0"/>
              <a:t>Int</a:t>
            </a:r>
            <a:r>
              <a:rPr lang="pt-BR" sz="2000" dirty="0" smtClean="0"/>
              <a:t>) -&gt; </a:t>
            </a:r>
            <a:r>
              <a:rPr lang="pt-BR" sz="2000" dirty="0" err="1" smtClean="0"/>
              <a:t>Semilla</a:t>
            </a:r>
            <a:r>
              <a:rPr lang="pt-BR" sz="2000" dirty="0" smtClean="0"/>
              <a:t> -&gt; [</a:t>
            </a:r>
            <a:r>
              <a:rPr lang="pt-BR" sz="2000" dirty="0" err="1" smtClean="0"/>
              <a:t>Int</a:t>
            </a:r>
            <a:r>
              <a:rPr lang="pt-BR" sz="2000" dirty="0" smtClean="0"/>
              <a:t>]</a:t>
            </a:r>
          </a:p>
          <a:p>
            <a:pPr>
              <a:buNone/>
            </a:pPr>
            <a:r>
              <a:rPr lang="pt-BR" sz="2000" dirty="0" smtClean="0"/>
              <a:t>	</a:t>
            </a:r>
            <a:r>
              <a:rPr lang="pt-BR" sz="2000" dirty="0" err="1" smtClean="0"/>
              <a:t>listaAzar</a:t>
            </a:r>
            <a:r>
              <a:rPr lang="pt-BR" sz="2000" dirty="0" smtClean="0"/>
              <a:t> (a,b) sem = </a:t>
            </a:r>
            <a:r>
              <a:rPr lang="pt-BR" sz="2000" dirty="0" err="1" smtClean="0"/>
              <a:t>map</a:t>
            </a:r>
            <a:r>
              <a:rPr lang="pt-BR" sz="2000" dirty="0" smtClean="0"/>
              <a:t> (</a:t>
            </a:r>
            <a:r>
              <a:rPr lang="pt-BR" sz="2000" dirty="0" err="1" smtClean="0"/>
              <a:t>transformaEntreIntervalos</a:t>
            </a:r>
            <a:r>
              <a:rPr lang="pt-BR" sz="2000" dirty="0" smtClean="0"/>
              <a:t> (0,131071) (a,b)) (</a:t>
            </a:r>
            <a:r>
              <a:rPr lang="pt-BR" sz="2000" dirty="0" err="1" smtClean="0"/>
              <a:t>cicloCongruenciaMixta</a:t>
            </a:r>
            <a:r>
              <a:rPr lang="pt-BR" sz="2000" dirty="0" smtClean="0"/>
              <a:t> 77 131072 1 sem)</a:t>
            </a:r>
          </a:p>
          <a:p>
            <a:pPr marL="274320" lvl="1" indent="-274320">
              <a:spcBef>
                <a:spcPts val="580"/>
              </a:spcBef>
              <a:buClr>
                <a:schemeClr val="accent1"/>
              </a:buClr>
            </a:pPr>
            <a:endParaRPr lang="es-ES" sz="2600" dirty="0" smtClean="0"/>
          </a:p>
          <a:p>
            <a:pPr marL="274320" lvl="1" indent="-274320">
              <a:spcBef>
                <a:spcPts val="580"/>
              </a:spcBef>
              <a:buClr>
                <a:schemeClr val="accent1"/>
              </a:buClr>
              <a:buNone/>
            </a:pPr>
            <a:r>
              <a:rPr lang="pt-BR" dirty="0" smtClean="0"/>
              <a:t>	</a:t>
            </a:r>
            <a:r>
              <a:rPr lang="es-ES" dirty="0" smtClean="0"/>
              <a:t>Devuelve una lista pseudo-aleatoria de números pertenecientes al intervalo que se le pasa como argumento y partiendo de una semilla inicial.</a:t>
            </a:r>
          </a:p>
          <a:p>
            <a:endParaRPr lang="es-E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solidFill>
                  <a:srgbClr val="002060"/>
                </a:solidFill>
                <a:latin typeface="Batang" pitchFamily="18" charset="-127"/>
                <a:ea typeface="Batang" pitchFamily="18" charset="-127"/>
              </a:rPr>
              <a:t>Colas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54</a:t>
            </a:fld>
            <a:endParaRPr lang="es-ES"/>
          </a:p>
        </p:txBody>
      </p:sp>
      <p:sp>
        <p:nvSpPr>
          <p:cNvPr id="4" name="3 Marcador de contenido"/>
          <p:cNvSpPr>
            <a:spLocks noGrp="1"/>
          </p:cNvSpPr>
          <p:nvPr>
            <p:ph sz="quarter" idx="1"/>
          </p:nvPr>
        </p:nvSpPr>
        <p:spPr/>
        <p:txBody>
          <a:bodyPr>
            <a:normAutofit/>
          </a:bodyPr>
          <a:lstStyle/>
          <a:p>
            <a:r>
              <a:rPr lang="es-ES" dirty="0" smtClean="0"/>
              <a:t>Función </a:t>
            </a:r>
            <a:r>
              <a:rPr lang="es-ES" dirty="0" err="1" smtClean="0"/>
              <a:t>semillaIO</a:t>
            </a:r>
            <a:r>
              <a:rPr lang="es-ES" dirty="0" smtClean="0"/>
              <a:t>.</a:t>
            </a:r>
          </a:p>
          <a:p>
            <a:endParaRPr lang="es-ES" dirty="0" smtClean="0"/>
          </a:p>
          <a:p>
            <a:pPr lvl="1">
              <a:buNone/>
            </a:pPr>
            <a:r>
              <a:rPr lang="es-ES" sz="2000" dirty="0" err="1" smtClean="0"/>
              <a:t>semillaIO</a:t>
            </a:r>
            <a:r>
              <a:rPr lang="es-ES" sz="2000" dirty="0" smtClean="0"/>
              <a:t> :: IO [</a:t>
            </a:r>
            <a:r>
              <a:rPr lang="es-ES" sz="2000" dirty="0" err="1" smtClean="0"/>
              <a:t>Int</a:t>
            </a:r>
            <a:r>
              <a:rPr lang="es-ES" sz="2000" dirty="0" smtClean="0"/>
              <a:t>]</a:t>
            </a:r>
          </a:p>
          <a:p>
            <a:pPr lvl="1">
              <a:buNone/>
            </a:pPr>
            <a:r>
              <a:rPr lang="es-ES" sz="2000" dirty="0" err="1" smtClean="0"/>
              <a:t>semillaIO</a:t>
            </a:r>
            <a:r>
              <a:rPr lang="es-ES" sz="2000" dirty="0" smtClean="0"/>
              <a:t> = </a:t>
            </a:r>
            <a:r>
              <a:rPr lang="es-ES" sz="2000" dirty="0" err="1" smtClean="0"/>
              <a:t>getStdRandom</a:t>
            </a:r>
            <a:r>
              <a:rPr lang="es-ES" sz="2000" dirty="0" smtClean="0"/>
              <a:t> (</a:t>
            </a:r>
            <a:r>
              <a:rPr lang="es-ES" sz="2000" dirty="0" err="1" smtClean="0"/>
              <a:t>randomR</a:t>
            </a:r>
            <a:r>
              <a:rPr lang="es-ES" sz="2000" dirty="0" smtClean="0"/>
              <a:t>(0,131071)) &gt;&gt;= </a:t>
            </a:r>
            <a:r>
              <a:rPr lang="es-ES" sz="2000" dirty="0" err="1" smtClean="0"/>
              <a:t>return.listaAzar</a:t>
            </a:r>
            <a:r>
              <a:rPr lang="es-ES" sz="2000" dirty="0" smtClean="0"/>
              <a:t> (0,1)</a:t>
            </a:r>
          </a:p>
          <a:p>
            <a:endParaRPr lang="es-ES" dirty="0" smtClean="0"/>
          </a:p>
          <a:p>
            <a:pPr marL="274320" lvl="1" indent="-274320">
              <a:spcBef>
                <a:spcPts val="580"/>
              </a:spcBef>
              <a:buClr>
                <a:schemeClr val="accent1"/>
              </a:buClr>
            </a:pPr>
            <a:r>
              <a:rPr lang="es-ES" dirty="0" smtClean="0"/>
              <a:t>Devuelve un valor </a:t>
            </a:r>
            <a:r>
              <a:rPr lang="es-ES" dirty="0" err="1" smtClean="0"/>
              <a:t>monádico</a:t>
            </a:r>
            <a:r>
              <a:rPr lang="es-ES" dirty="0" smtClean="0"/>
              <a:t> IO, que será la lista pseudo-aleatoria de 0s y 1s.</a:t>
            </a:r>
          </a:p>
          <a:p>
            <a:pPr marL="274320" lvl="1" indent="-274320">
              <a:spcBef>
                <a:spcPts val="580"/>
              </a:spcBef>
              <a:buClr>
                <a:schemeClr val="accent1"/>
              </a:buClr>
            </a:pPr>
            <a:r>
              <a:rPr lang="es-ES" dirty="0" smtClean="0"/>
              <a:t>Ventajas respecto a </a:t>
            </a:r>
            <a:r>
              <a:rPr lang="es-ES" dirty="0" err="1" smtClean="0"/>
              <a:t>listaAzar</a:t>
            </a:r>
            <a:r>
              <a:rPr lang="es-ES" dirty="0" smtClean="0"/>
              <a:t>: no tiene argumentos.</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solidFill>
                  <a:srgbClr val="002060"/>
                </a:solidFill>
                <a:latin typeface="Batang" pitchFamily="18" charset="-127"/>
                <a:ea typeface="Batang" pitchFamily="18" charset="-127"/>
              </a:rPr>
              <a:t>Colas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55</a:t>
            </a:fld>
            <a:endParaRPr lang="es-ES"/>
          </a:p>
        </p:txBody>
      </p:sp>
      <p:sp>
        <p:nvSpPr>
          <p:cNvPr id="4" name="3 Marcador de contenido"/>
          <p:cNvSpPr>
            <a:spLocks noGrp="1"/>
          </p:cNvSpPr>
          <p:nvPr>
            <p:ph sz="quarter" idx="1"/>
          </p:nvPr>
        </p:nvSpPr>
        <p:spPr/>
        <p:txBody>
          <a:bodyPr>
            <a:normAutofit/>
          </a:bodyPr>
          <a:lstStyle/>
          <a:p>
            <a:r>
              <a:rPr lang="es-ES" dirty="0" err="1" smtClean="0"/>
              <a:t>Main</a:t>
            </a:r>
            <a:r>
              <a:rPr lang="es-ES" dirty="0" smtClean="0"/>
              <a:t>.</a:t>
            </a:r>
          </a:p>
          <a:p>
            <a:endParaRPr lang="es-ES" sz="2100" dirty="0" smtClean="0"/>
          </a:p>
          <a:p>
            <a:pPr>
              <a:buNone/>
            </a:pPr>
            <a:r>
              <a:rPr lang="en-US" sz="2200" dirty="0" smtClean="0"/>
              <a:t>	</a:t>
            </a:r>
            <a:r>
              <a:rPr lang="en-US" sz="2000" dirty="0" smtClean="0"/>
              <a:t>   main :: IO ()</a:t>
            </a:r>
          </a:p>
          <a:p>
            <a:pPr>
              <a:buNone/>
            </a:pPr>
            <a:r>
              <a:rPr lang="en-US" sz="2000" dirty="0" smtClean="0"/>
              <a:t>  	    main = do</a:t>
            </a:r>
          </a:p>
          <a:p>
            <a:pPr>
              <a:buNone/>
            </a:pPr>
            <a:r>
              <a:rPr lang="en-US" sz="2000" dirty="0" smtClean="0"/>
              <a:t>    		numbers &lt;- </a:t>
            </a:r>
            <a:r>
              <a:rPr lang="en-US" sz="2000" dirty="0" err="1" smtClean="0"/>
              <a:t>semillaIO</a:t>
            </a:r>
            <a:endParaRPr lang="en-US" sz="2000" dirty="0" smtClean="0"/>
          </a:p>
          <a:p>
            <a:pPr>
              <a:buNone/>
            </a:pPr>
            <a:r>
              <a:rPr lang="en-US" sz="2000" dirty="0" smtClean="0"/>
              <a:t>                </a:t>
            </a:r>
            <a:r>
              <a:rPr lang="en-US" sz="2000" dirty="0" err="1" smtClean="0"/>
              <a:t>writeFile</a:t>
            </a:r>
            <a:r>
              <a:rPr lang="en-US" sz="2000" dirty="0" smtClean="0"/>
              <a:t> "cms.txt" (</a:t>
            </a:r>
            <a:r>
              <a:rPr lang="en-US" sz="2000" dirty="0" err="1" smtClean="0"/>
              <a:t>fromIntToString</a:t>
            </a:r>
            <a:r>
              <a:rPr lang="en-US" sz="2000" dirty="0" smtClean="0"/>
              <a:t> numbers)</a:t>
            </a:r>
            <a:endParaRPr lang="es-ES" sz="2000" dirty="0" smtClean="0"/>
          </a:p>
          <a:p>
            <a:r>
              <a:rPr lang="es-ES" sz="2400" dirty="0" smtClean="0"/>
              <a:t>No devuelve nada.</a:t>
            </a:r>
          </a:p>
          <a:p>
            <a:r>
              <a:rPr lang="es-ES" sz="2400" dirty="0" smtClean="0"/>
              <a:t>Escribe en un fichero de texto la secuencia de 0s y 1s.</a:t>
            </a:r>
          </a:p>
          <a:p>
            <a:endParaRPr lang="en-US" sz="2000" dirty="0" smtClean="0"/>
          </a:p>
          <a:p>
            <a:pPr>
              <a:buNone/>
            </a:pPr>
            <a:endParaRPr lang="es-ES" sz="2000"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56</a:t>
            </a:fld>
            <a:endParaRPr lang="es-ES"/>
          </a:p>
        </p:txBody>
      </p:sp>
      <p:graphicFrame>
        <p:nvGraphicFramePr>
          <p:cNvPr id="5" name="4 Marcador de contenido"/>
          <p:cNvGraphicFramePr>
            <a:graphicFrameLocks noGrp="1"/>
          </p:cNvGraphicFramePr>
          <p:nvPr>
            <p:ph sz="quarter" idx="1"/>
          </p:nvPr>
        </p:nvGraphicFramePr>
        <p:xfrm>
          <a:off x="2643174" y="1714488"/>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COLA</a:t>
                      </a:r>
                      <a:endParaRPr lang="es-ES" dirty="0"/>
                    </a:p>
                  </a:txBody>
                  <a:tcPr/>
                </a:tc>
              </a:tr>
            </a:tbl>
          </a:graphicData>
        </a:graphic>
      </p:graphicFrame>
      <p:graphicFrame>
        <p:nvGraphicFramePr>
          <p:cNvPr id="6" name="4 Marcador de contenido"/>
          <p:cNvGraphicFramePr>
            <a:graphicFrameLocks/>
          </p:cNvGraphicFramePr>
          <p:nvPr/>
        </p:nvGraphicFramePr>
        <p:xfrm>
          <a:off x="4071934" y="3143248"/>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BCOLA</a:t>
                      </a:r>
                      <a:endParaRPr lang="es-ES" dirty="0"/>
                    </a:p>
                  </a:txBody>
                  <a:tcPr/>
                </a:tc>
              </a:tr>
            </a:tbl>
          </a:graphicData>
        </a:graphic>
      </p:graphicFrame>
      <p:graphicFrame>
        <p:nvGraphicFramePr>
          <p:cNvPr id="7" name="4 Marcador de contenido"/>
          <p:cNvGraphicFramePr>
            <a:graphicFrameLocks/>
          </p:cNvGraphicFramePr>
          <p:nvPr/>
        </p:nvGraphicFramePr>
        <p:xfrm>
          <a:off x="1142976" y="3143248"/>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TCOLA</a:t>
                      </a:r>
                      <a:endParaRPr lang="es-ES" dirty="0"/>
                    </a:p>
                  </a:txBody>
                  <a:tcPr/>
                </a:tc>
              </a:tr>
            </a:tbl>
          </a:graphicData>
        </a:graphic>
      </p:graphicFrame>
      <p:graphicFrame>
        <p:nvGraphicFramePr>
          <p:cNvPr id="8" name="4 Marcador de contenido"/>
          <p:cNvGraphicFramePr>
            <a:graphicFrameLocks/>
          </p:cNvGraphicFramePr>
          <p:nvPr/>
        </p:nvGraphicFramePr>
        <p:xfrm>
          <a:off x="1142976" y="4572008"/>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TPRUEBA</a:t>
                      </a:r>
                      <a:endParaRPr lang="es-ES" dirty="0"/>
                    </a:p>
                  </a:txBody>
                  <a:tcPr>
                    <a:solidFill>
                      <a:srgbClr val="00B050"/>
                    </a:solidFill>
                  </a:tcPr>
                </a:tc>
              </a:tr>
            </a:tbl>
          </a:graphicData>
        </a:graphic>
      </p:graphicFrame>
      <p:graphicFrame>
        <p:nvGraphicFramePr>
          <p:cNvPr id="10" name="4 Marcador de contenido"/>
          <p:cNvGraphicFramePr>
            <a:graphicFrameLocks/>
          </p:cNvGraphicFramePr>
          <p:nvPr/>
        </p:nvGraphicFramePr>
        <p:xfrm>
          <a:off x="4071934" y="4643446"/>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dirty="0" smtClean="0"/>
                        <a:t>BPRUEBA</a:t>
                      </a:r>
                      <a:endParaRPr lang="es-ES" dirty="0"/>
                    </a:p>
                  </a:txBody>
                  <a:tcPr>
                    <a:solidFill>
                      <a:srgbClr val="00B050"/>
                    </a:solidFill>
                  </a:tcPr>
                </a:tc>
              </a:tr>
            </a:tbl>
          </a:graphicData>
        </a:graphic>
      </p:graphicFrame>
      <p:cxnSp>
        <p:nvCxnSpPr>
          <p:cNvPr id="12" name="11 Conector recto de flecha"/>
          <p:cNvCxnSpPr/>
          <p:nvPr/>
        </p:nvCxnSpPr>
        <p:spPr>
          <a:xfrm rot="5400000" flipH="1" flipV="1">
            <a:off x="1928794" y="2428868"/>
            <a:ext cx="785818" cy="642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13 Conector recto de flecha"/>
          <p:cNvCxnSpPr/>
          <p:nvPr/>
        </p:nvCxnSpPr>
        <p:spPr>
          <a:xfrm rot="16200000" flipV="1">
            <a:off x="4071934" y="2357430"/>
            <a:ext cx="714380" cy="7143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18 Conector curvado"/>
          <p:cNvCxnSpPr/>
          <p:nvPr/>
        </p:nvCxnSpPr>
        <p:spPr>
          <a:xfrm rot="5400000" flipH="1" flipV="1">
            <a:off x="1964513" y="3536157"/>
            <a:ext cx="1928826" cy="71438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20 Conector curvado"/>
          <p:cNvCxnSpPr/>
          <p:nvPr/>
        </p:nvCxnSpPr>
        <p:spPr>
          <a:xfrm rot="16200000" flipV="1">
            <a:off x="2714612" y="3643314"/>
            <a:ext cx="2071702" cy="642942"/>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22 Conector recto de flecha"/>
          <p:cNvCxnSpPr/>
          <p:nvPr/>
        </p:nvCxnSpPr>
        <p:spPr>
          <a:xfrm rot="5400000" flipH="1" flipV="1">
            <a:off x="1714480" y="4429132"/>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24 Conector recto de flecha"/>
          <p:cNvCxnSpPr/>
          <p:nvPr/>
        </p:nvCxnSpPr>
        <p:spPr>
          <a:xfrm rot="5400000" flipH="1" flipV="1">
            <a:off x="4536281" y="4464851"/>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26" name="4 Marcador de contenido"/>
          <p:cNvGraphicFramePr>
            <a:graphicFrameLocks/>
          </p:cNvGraphicFramePr>
          <p:nvPr/>
        </p:nvGraphicFramePr>
        <p:xfrm>
          <a:off x="6286512" y="1785926"/>
          <a:ext cx="1857388" cy="1214446"/>
        </p:xfrm>
        <a:graphic>
          <a:graphicData uri="http://schemas.openxmlformats.org/drawingml/2006/table">
            <a:tbl>
              <a:tblPr firstRow="1" bandRow="1">
                <a:tableStyleId>{5C22544A-7EE6-4342-B048-85BDC9FD1C3A}</a:tableStyleId>
              </a:tblPr>
              <a:tblGrid>
                <a:gridCol w="1857388"/>
              </a:tblGrid>
              <a:tr h="1214446">
                <a:tc>
                  <a:txBody>
                    <a:bodyPr/>
                    <a:lstStyle/>
                    <a:p>
                      <a:pPr algn="ctr"/>
                      <a:r>
                        <a:rPr lang="es-ES" dirty="0" smtClean="0"/>
                        <a:t>CREARPRUEBA</a:t>
                      </a:r>
                      <a:endParaRPr lang="es-ES" dirty="0"/>
                    </a:p>
                  </a:txBody>
                  <a:tcPr/>
                </a:tc>
              </a:tr>
            </a:tbl>
          </a:graphicData>
        </a:graphic>
      </p:graphicFrame>
      <p:graphicFrame>
        <p:nvGraphicFramePr>
          <p:cNvPr id="16" name="4 Marcador de contenido"/>
          <p:cNvGraphicFramePr>
            <a:graphicFrameLocks/>
          </p:cNvGraphicFramePr>
          <p:nvPr/>
        </p:nvGraphicFramePr>
        <p:xfrm>
          <a:off x="6429388" y="4071942"/>
          <a:ext cx="1428760" cy="1214446"/>
        </p:xfrm>
        <a:graphic>
          <a:graphicData uri="http://schemas.openxmlformats.org/drawingml/2006/table">
            <a:tbl>
              <a:tblPr firstRow="1" bandRow="1">
                <a:tableStyleId>{5C22544A-7EE6-4342-B048-85BDC9FD1C3A}</a:tableStyleId>
              </a:tblPr>
              <a:tblGrid>
                <a:gridCol w="1428760"/>
              </a:tblGrid>
              <a:tr h="1214446">
                <a:tc>
                  <a:txBody>
                    <a:bodyPr/>
                    <a:lstStyle/>
                    <a:p>
                      <a:pPr algn="ctr"/>
                      <a:r>
                        <a:rPr lang="es-ES" smtClean="0"/>
                        <a:t>FICH.TXT</a:t>
                      </a:r>
                      <a:endParaRPr lang="es-ES" dirty="0"/>
                    </a:p>
                  </a:txBody>
                  <a:tcPr>
                    <a:solidFill>
                      <a:schemeClr val="bg1">
                        <a:lumMod val="65000"/>
                      </a:schemeClr>
                    </a:solidFill>
                  </a:tcPr>
                </a:tc>
              </a:tr>
            </a:tbl>
          </a:graphicData>
        </a:graphic>
      </p:graphicFrame>
      <p:cxnSp>
        <p:nvCxnSpPr>
          <p:cNvPr id="18" name="17 Conector recto de flecha"/>
          <p:cNvCxnSpPr/>
          <p:nvPr/>
        </p:nvCxnSpPr>
        <p:spPr>
          <a:xfrm rot="5400000">
            <a:off x="6607983" y="3536157"/>
            <a:ext cx="107157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21 Conector recto de flecha"/>
          <p:cNvCxnSpPr/>
          <p:nvPr/>
        </p:nvCxnSpPr>
        <p:spPr>
          <a:xfrm rot="10800000" flipV="1">
            <a:off x="5429256" y="5072074"/>
            <a:ext cx="1000132"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39 Conector curvado"/>
          <p:cNvCxnSpPr/>
          <p:nvPr/>
        </p:nvCxnSpPr>
        <p:spPr>
          <a:xfrm rot="10800000" flipV="1">
            <a:off x="4643438" y="5286388"/>
            <a:ext cx="2500330" cy="1214446"/>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42" name="41 Conector curvado"/>
          <p:cNvCxnSpPr/>
          <p:nvPr/>
        </p:nvCxnSpPr>
        <p:spPr>
          <a:xfrm rot="10800000">
            <a:off x="2571736" y="5572140"/>
            <a:ext cx="2071702" cy="928694"/>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57</a:t>
            </a:fld>
            <a:endParaRPr lang="es-ES"/>
          </a:p>
        </p:txBody>
      </p:sp>
      <p:sp>
        <p:nvSpPr>
          <p:cNvPr id="4" name="3 Marcador de contenido"/>
          <p:cNvSpPr>
            <a:spLocks noGrp="1"/>
          </p:cNvSpPr>
          <p:nvPr>
            <p:ph sz="quarter" idx="1"/>
          </p:nvPr>
        </p:nvSpPr>
        <p:spPr/>
        <p:txBody>
          <a:bodyPr/>
          <a:lstStyle/>
          <a:p>
            <a:r>
              <a:rPr lang="es-ES" dirty="0" smtClean="0"/>
              <a:t>Implementación de las colas con la semilla.</a:t>
            </a:r>
          </a:p>
          <a:p>
            <a:endParaRPr lang="es-ES" dirty="0" smtClean="0"/>
          </a:p>
          <a:p>
            <a:r>
              <a:rPr lang="es-ES" dirty="0" smtClean="0"/>
              <a:t>Funciones:</a:t>
            </a:r>
          </a:p>
          <a:p>
            <a:pPr lvl="1"/>
            <a:r>
              <a:rPr lang="es-ES" dirty="0" smtClean="0"/>
              <a:t>Función insertar.</a:t>
            </a:r>
          </a:p>
          <a:p>
            <a:pPr lvl="1"/>
            <a:r>
              <a:rPr lang="es-ES" dirty="0" smtClean="0"/>
              <a:t>Función </a:t>
            </a:r>
            <a:r>
              <a:rPr lang="es-ES" dirty="0" err="1" smtClean="0"/>
              <a:t>play</a:t>
            </a:r>
            <a:r>
              <a:rPr lang="es-ES" dirty="0" smtClean="0"/>
              <a:t>.</a:t>
            </a:r>
          </a:p>
          <a:p>
            <a:pPr lvl="1"/>
            <a:r>
              <a:rPr lang="es-ES" dirty="0" err="1" smtClean="0"/>
              <a:t>Main</a:t>
            </a:r>
            <a:r>
              <a:rPr lang="es-ES" dirty="0" smtClean="0"/>
              <a:t>.</a:t>
            </a:r>
          </a:p>
          <a:p>
            <a:pPr lvl="1"/>
            <a:endParaRPr lang="es-ES" dirty="0" smtClean="0"/>
          </a:p>
          <a:p>
            <a:pPr lvl="1"/>
            <a:endParaRPr lang="es-ES" dirty="0" smtClean="0"/>
          </a:p>
          <a:p>
            <a:endParaRPr lang="es-E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58</a:t>
            </a:fld>
            <a:endParaRPr lang="es-ES"/>
          </a:p>
        </p:txBody>
      </p:sp>
      <p:sp>
        <p:nvSpPr>
          <p:cNvPr id="4" name="3 Marcador de contenido"/>
          <p:cNvSpPr>
            <a:spLocks noGrp="1"/>
          </p:cNvSpPr>
          <p:nvPr>
            <p:ph sz="quarter" idx="1"/>
          </p:nvPr>
        </p:nvSpPr>
        <p:spPr/>
        <p:txBody>
          <a:bodyPr/>
          <a:lstStyle/>
          <a:p>
            <a:r>
              <a:rPr lang="es-ES" dirty="0" smtClean="0"/>
              <a:t>Función insertar</a:t>
            </a:r>
          </a:p>
          <a:p>
            <a:endParaRPr lang="es-ES" dirty="0" smtClean="0"/>
          </a:p>
          <a:p>
            <a:pPr>
              <a:buNone/>
            </a:pPr>
            <a:r>
              <a:rPr lang="es-ES" dirty="0" smtClean="0"/>
              <a:t>	</a:t>
            </a:r>
            <a:r>
              <a:rPr lang="es-ES" sz="2000" dirty="0" smtClean="0"/>
              <a:t>insertar :: (</a:t>
            </a:r>
            <a:r>
              <a:rPr lang="es-ES" sz="2000" dirty="0" err="1" smtClean="0"/>
              <a:t>Num</a:t>
            </a:r>
            <a:r>
              <a:rPr lang="es-ES" sz="2000" dirty="0" smtClean="0"/>
              <a:t> a)  =&gt; [</a:t>
            </a:r>
            <a:r>
              <a:rPr lang="es-ES" sz="2000" dirty="0" err="1" smtClean="0"/>
              <a:t>Int</a:t>
            </a:r>
            <a:r>
              <a:rPr lang="es-ES" sz="2000" dirty="0" smtClean="0"/>
              <a:t>] -&gt; </a:t>
            </a:r>
            <a:r>
              <a:rPr lang="es-ES" sz="2000" dirty="0" err="1" smtClean="0"/>
              <a:t>TCola</a:t>
            </a:r>
            <a:r>
              <a:rPr lang="es-ES" sz="2000" dirty="0" smtClean="0"/>
              <a:t> a -&gt; </a:t>
            </a:r>
            <a:r>
              <a:rPr lang="es-ES" sz="2000" dirty="0" err="1" smtClean="0"/>
              <a:t>TCola</a:t>
            </a:r>
            <a:r>
              <a:rPr lang="es-ES" sz="2000" dirty="0" smtClean="0"/>
              <a:t> a</a:t>
            </a:r>
          </a:p>
          <a:p>
            <a:pPr>
              <a:buNone/>
            </a:pPr>
            <a:r>
              <a:rPr lang="es-ES" sz="2000" dirty="0" smtClean="0"/>
              <a:t>	insertar [] q = q</a:t>
            </a:r>
          </a:p>
          <a:p>
            <a:pPr>
              <a:buNone/>
            </a:pPr>
            <a:r>
              <a:rPr lang="es-ES" sz="2000" dirty="0" smtClean="0"/>
              <a:t>	insertar (x:xs) q</a:t>
            </a:r>
          </a:p>
          <a:p>
            <a:pPr>
              <a:buNone/>
            </a:pPr>
            <a:r>
              <a:rPr lang="es-ES" sz="2000" dirty="0" smtClean="0"/>
              <a:t>	  |x==0 = insertar </a:t>
            </a:r>
            <a:r>
              <a:rPr lang="es-ES" sz="2000" dirty="0" err="1" smtClean="0"/>
              <a:t>xs</a:t>
            </a:r>
            <a:r>
              <a:rPr lang="es-ES" sz="2000" dirty="0" smtClean="0"/>
              <a:t> (</a:t>
            </a:r>
            <a:r>
              <a:rPr lang="es-ES" sz="2000" dirty="0" err="1" smtClean="0"/>
              <a:t>sacaDeCola</a:t>
            </a:r>
            <a:r>
              <a:rPr lang="es-ES" sz="2000" dirty="0" smtClean="0"/>
              <a:t> q)</a:t>
            </a:r>
          </a:p>
          <a:p>
            <a:pPr>
              <a:buNone/>
            </a:pPr>
            <a:r>
              <a:rPr lang="es-ES" sz="2000" dirty="0" smtClean="0"/>
              <a:t>	  |x==1 = insertar </a:t>
            </a:r>
            <a:r>
              <a:rPr lang="es-ES" sz="2000" dirty="0" err="1" smtClean="0"/>
              <a:t>xs</a:t>
            </a:r>
            <a:r>
              <a:rPr lang="es-ES" sz="2000" dirty="0" smtClean="0"/>
              <a:t> (</a:t>
            </a:r>
            <a:r>
              <a:rPr lang="es-ES" sz="2000" dirty="0" err="1" smtClean="0"/>
              <a:t>meteEnCola</a:t>
            </a:r>
            <a:r>
              <a:rPr lang="es-ES" sz="2000" dirty="0" smtClean="0"/>
              <a:t> q 3)</a:t>
            </a:r>
          </a:p>
          <a:p>
            <a:pPr>
              <a:buNone/>
            </a:pPr>
            <a:endParaRPr lang="es-ES" sz="2000" dirty="0" smtClean="0"/>
          </a:p>
          <a:p>
            <a:pPr>
              <a:buNone/>
            </a:pPr>
            <a:r>
              <a:rPr lang="es-ES" sz="2400" dirty="0" smtClean="0"/>
              <a:t>	Toma la lista pseudo-aleatoria generada y realiza una acción dependiendo de los valores.</a:t>
            </a:r>
            <a:endParaRPr lang="es-ES" sz="24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59</a:t>
            </a:fld>
            <a:endParaRPr lang="es-ES"/>
          </a:p>
        </p:txBody>
      </p:sp>
      <p:sp>
        <p:nvSpPr>
          <p:cNvPr id="4" name="3 Marcador de contenido"/>
          <p:cNvSpPr>
            <a:spLocks noGrp="1"/>
          </p:cNvSpPr>
          <p:nvPr>
            <p:ph sz="quarter" idx="1"/>
          </p:nvPr>
        </p:nvSpPr>
        <p:spPr/>
        <p:txBody>
          <a:bodyPr/>
          <a:lstStyle/>
          <a:p>
            <a:r>
              <a:rPr lang="es-ES" dirty="0" smtClean="0"/>
              <a:t>Función </a:t>
            </a:r>
            <a:r>
              <a:rPr lang="es-ES" dirty="0" err="1" smtClean="0"/>
              <a:t>play</a:t>
            </a:r>
            <a:endParaRPr lang="es-ES" dirty="0" smtClean="0"/>
          </a:p>
          <a:p>
            <a:endParaRPr lang="es-ES" dirty="0" smtClean="0"/>
          </a:p>
          <a:p>
            <a:pPr>
              <a:buNone/>
            </a:pPr>
            <a:r>
              <a:rPr lang="es-ES" sz="2000" dirty="0" smtClean="0"/>
              <a:t>	</a:t>
            </a:r>
            <a:r>
              <a:rPr lang="es-ES" sz="2000" dirty="0" err="1" smtClean="0"/>
              <a:t>play</a:t>
            </a:r>
            <a:r>
              <a:rPr lang="es-ES" sz="2000" dirty="0" smtClean="0"/>
              <a:t> :: [</a:t>
            </a:r>
            <a:r>
              <a:rPr lang="es-ES" sz="2000" dirty="0" err="1" smtClean="0"/>
              <a:t>Int</a:t>
            </a:r>
            <a:r>
              <a:rPr lang="es-ES" sz="2000" dirty="0" smtClean="0"/>
              <a:t>] -&gt; IO ()</a:t>
            </a:r>
          </a:p>
          <a:p>
            <a:pPr>
              <a:buNone/>
            </a:pPr>
            <a:r>
              <a:rPr lang="es-ES" sz="2000" dirty="0" smtClean="0"/>
              <a:t>	</a:t>
            </a:r>
            <a:r>
              <a:rPr lang="es-ES" sz="2000" dirty="0" err="1" smtClean="0"/>
              <a:t>play</a:t>
            </a:r>
            <a:r>
              <a:rPr lang="es-ES" sz="2000" dirty="0" smtClean="0"/>
              <a:t> </a:t>
            </a:r>
            <a:r>
              <a:rPr lang="es-ES" sz="2000" dirty="0" err="1" smtClean="0"/>
              <a:t>xs</a:t>
            </a:r>
            <a:r>
              <a:rPr lang="es-ES" sz="2000" dirty="0" smtClean="0"/>
              <a:t> = </a:t>
            </a:r>
            <a:r>
              <a:rPr lang="es-ES" sz="2000" dirty="0" err="1" smtClean="0"/>
              <a:t>putStrLn</a:t>
            </a:r>
            <a:r>
              <a:rPr lang="es-ES" sz="2000" dirty="0" smtClean="0"/>
              <a:t> (</a:t>
            </a:r>
            <a:r>
              <a:rPr lang="es-ES" sz="2000" dirty="0" err="1" smtClean="0"/>
              <a:t>toString</a:t>
            </a:r>
            <a:r>
              <a:rPr lang="es-ES" sz="2000" dirty="0" smtClean="0"/>
              <a:t> (insertar </a:t>
            </a:r>
            <a:r>
              <a:rPr lang="es-ES" sz="2000" dirty="0" err="1" smtClean="0"/>
              <a:t>xs</a:t>
            </a:r>
            <a:r>
              <a:rPr lang="es-ES" sz="2000" dirty="0" smtClean="0"/>
              <a:t> </a:t>
            </a:r>
            <a:r>
              <a:rPr lang="es-ES" sz="2000" dirty="0" err="1" smtClean="0"/>
              <a:t>colaVacia</a:t>
            </a:r>
            <a:r>
              <a:rPr lang="es-ES" sz="2000" dirty="0" smtClean="0"/>
              <a:t>))</a:t>
            </a:r>
          </a:p>
          <a:p>
            <a:pPr>
              <a:buNone/>
            </a:pPr>
            <a:endParaRPr lang="es-ES" sz="2000" dirty="0" smtClean="0"/>
          </a:p>
          <a:p>
            <a:pPr>
              <a:buNone/>
            </a:pPr>
            <a:r>
              <a:rPr lang="es-ES" sz="2400" dirty="0" smtClean="0"/>
              <a:t>	Recibe la lista pseudo-aleatoria generada por la semilla y se la manda a insertar para que comience a ejecutarse.</a:t>
            </a:r>
          </a:p>
          <a:p>
            <a:pPr>
              <a:buNone/>
            </a:pPr>
            <a:r>
              <a:rPr lang="es-ES" sz="2400" dirty="0" smtClean="0"/>
              <a:t>	</a:t>
            </a:r>
            <a:r>
              <a:rPr lang="es-ES" sz="2400" dirty="0" err="1" smtClean="0"/>
              <a:t>PutStrLn</a:t>
            </a:r>
            <a:r>
              <a:rPr lang="es-ES" sz="2400" dirty="0" smtClean="0"/>
              <a:t> mostrará por pantalla el resultado de cómo queda la cola.</a:t>
            </a:r>
            <a:endParaRPr lang="es-E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TTAADD en </a:t>
            </a:r>
            <a:r>
              <a:rPr lang="es-ES" b="1" dirty="0" err="1" smtClean="0">
                <a:solidFill>
                  <a:srgbClr val="002060"/>
                </a:solidFill>
                <a:latin typeface="Batang" pitchFamily="18" charset="-127"/>
                <a:ea typeface="Batang" pitchFamily="18" charset="-127"/>
              </a:rPr>
              <a:t>Haskel</a:t>
            </a:r>
            <a:endParaRPr lang="es-ES" dirty="0"/>
          </a:p>
        </p:txBody>
      </p:sp>
      <p:sp>
        <p:nvSpPr>
          <p:cNvPr id="3" name="2 Marcador de contenido"/>
          <p:cNvSpPr>
            <a:spLocks noGrp="1"/>
          </p:cNvSpPr>
          <p:nvPr>
            <p:ph sz="quarter" idx="1"/>
          </p:nvPr>
        </p:nvSpPr>
        <p:spPr/>
        <p:txBody>
          <a:bodyPr/>
          <a:lstStyle/>
          <a:p>
            <a:r>
              <a:rPr lang="es-ES" dirty="0" smtClean="0">
                <a:latin typeface="Consolas" pitchFamily="49" charset="0"/>
              </a:rPr>
              <a:t>Data</a:t>
            </a:r>
          </a:p>
          <a:p>
            <a:pPr lvl="1"/>
            <a:r>
              <a:rPr lang="es-ES" dirty="0" smtClean="0"/>
              <a:t>Definimos un </a:t>
            </a:r>
            <a:r>
              <a:rPr lang="es-ES" u="sng" dirty="0" smtClean="0"/>
              <a:t>constructor de datos </a:t>
            </a:r>
            <a:r>
              <a:rPr lang="es-ES" dirty="0" smtClean="0"/>
              <a:t>: de ellos se obtiene el valor. Tienen lugar en tiempo de ejecución.</a:t>
            </a:r>
          </a:p>
          <a:p>
            <a:pPr lvl="1"/>
            <a:r>
              <a:rPr lang="es-ES" dirty="0" smtClean="0"/>
              <a:t>Definimos un </a:t>
            </a:r>
            <a:r>
              <a:rPr lang="es-ES" u="sng" dirty="0" smtClean="0"/>
              <a:t>constructor de tipo: </a:t>
            </a:r>
            <a:r>
              <a:rPr lang="es-ES" dirty="0" smtClean="0"/>
              <a:t>con el se obtiene el tipo. Tienen lugar en tiempo de compilación. Forman parte del proceso de tipificado.</a:t>
            </a:r>
          </a:p>
          <a:p>
            <a:pPr lvl="1"/>
            <a:endParaRPr lang="es-ES" dirty="0" smtClean="0"/>
          </a:p>
          <a:p>
            <a:pPr lvl="1">
              <a:buNone/>
            </a:pPr>
            <a:r>
              <a:rPr lang="en-US" sz="1800" dirty="0" smtClean="0">
                <a:latin typeface="Consolas" pitchFamily="49" charset="0"/>
              </a:rPr>
              <a:t>data Tree a   = Leaf a | Branch (Tree a) (Tree a)</a:t>
            </a:r>
          </a:p>
          <a:p>
            <a:pPr lvl="1">
              <a:buNone/>
            </a:pPr>
            <a:endParaRPr lang="en-US" sz="1800" dirty="0" smtClean="0">
              <a:latin typeface="Consolas" pitchFamily="49" charset="0"/>
            </a:endParaRPr>
          </a:p>
          <a:p>
            <a:pPr lvl="1">
              <a:buNone/>
            </a:pPr>
            <a:r>
              <a:rPr lang="en-US" sz="1800" dirty="0" smtClean="0">
                <a:latin typeface="Consolas" pitchFamily="49" charset="0"/>
              </a:rPr>
              <a:t>Branch                  :: Tree a -&gt; Tree a -&gt; Tree a</a:t>
            </a:r>
          </a:p>
          <a:p>
            <a:pPr lvl="1">
              <a:buNone/>
            </a:pPr>
            <a:r>
              <a:rPr lang="en-US" sz="1800" dirty="0" smtClean="0">
                <a:latin typeface="Consolas" pitchFamily="49" charset="0"/>
              </a:rPr>
              <a:t>Leaf                    :: a -&gt; Tree a</a:t>
            </a:r>
            <a:r>
              <a:rPr lang="en-US" sz="1800" dirty="0" smtClean="0"/>
              <a:t/>
            </a:r>
            <a:br>
              <a:rPr lang="en-US" sz="1800" dirty="0" smtClean="0"/>
            </a:br>
            <a:endParaRPr lang="es-ES" sz="1800" dirty="0" smtClean="0">
              <a:latin typeface="Consolas" pitchFamily="49" charset="0"/>
            </a:endParaRPr>
          </a:p>
          <a:p>
            <a:endParaRPr lang="es-ES" dirty="0"/>
          </a:p>
        </p:txBody>
      </p:sp>
      <p:sp>
        <p:nvSpPr>
          <p:cNvPr id="4" name="3 Flecha derecha"/>
          <p:cNvSpPr/>
          <p:nvPr/>
        </p:nvSpPr>
        <p:spPr>
          <a:xfrm rot="19185858">
            <a:off x="1500166" y="4643446"/>
            <a:ext cx="642942"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4 Llamada rectangular"/>
          <p:cNvSpPr/>
          <p:nvPr/>
        </p:nvSpPr>
        <p:spPr>
          <a:xfrm>
            <a:off x="928662" y="5000636"/>
            <a:ext cx="2011973" cy="982917"/>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CONSTRUCTOR DE TIPO </a:t>
            </a:r>
            <a:endParaRPr lang="es-ES" dirty="0"/>
          </a:p>
        </p:txBody>
      </p:sp>
      <p:sp>
        <p:nvSpPr>
          <p:cNvPr id="6" name="5 Marcador de número de diapositiva"/>
          <p:cNvSpPr>
            <a:spLocks noGrp="1"/>
          </p:cNvSpPr>
          <p:nvPr>
            <p:ph type="sldNum" sz="quarter" idx="12"/>
          </p:nvPr>
        </p:nvSpPr>
        <p:spPr/>
        <p:txBody>
          <a:bodyPr/>
          <a:lstStyle/>
          <a:p>
            <a:fld id="{3CC40022-EF54-43DD-9331-C36F1B9BDB78}" type="slidenum">
              <a:rPr lang="es-ES" smtClean="0"/>
              <a:pPr/>
              <a:t>6</a:t>
            </a:fld>
            <a:endParaRPr lang="es-E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60</a:t>
            </a:fld>
            <a:endParaRPr lang="es-ES"/>
          </a:p>
        </p:txBody>
      </p:sp>
      <p:sp>
        <p:nvSpPr>
          <p:cNvPr id="4" name="3 Marcador de contenido"/>
          <p:cNvSpPr>
            <a:spLocks noGrp="1"/>
          </p:cNvSpPr>
          <p:nvPr>
            <p:ph sz="quarter" idx="1"/>
          </p:nvPr>
        </p:nvSpPr>
        <p:spPr/>
        <p:txBody>
          <a:bodyPr/>
          <a:lstStyle/>
          <a:p>
            <a:r>
              <a:rPr lang="en-US" dirty="0" smtClean="0"/>
              <a:t>Main:</a:t>
            </a:r>
          </a:p>
          <a:p>
            <a:pPr>
              <a:buNone/>
            </a:pPr>
            <a:r>
              <a:rPr lang="en-US" dirty="0" smtClean="0"/>
              <a:t>	</a:t>
            </a:r>
            <a:r>
              <a:rPr lang="en-US" sz="2000" dirty="0" smtClean="0"/>
              <a:t>main :: IO ()</a:t>
            </a:r>
          </a:p>
          <a:p>
            <a:pPr>
              <a:buNone/>
            </a:pPr>
            <a:r>
              <a:rPr lang="en-US" sz="2000" dirty="0" smtClean="0"/>
              <a:t>	main = do</a:t>
            </a:r>
          </a:p>
          <a:p>
            <a:pPr>
              <a:buNone/>
            </a:pPr>
            <a:r>
              <a:rPr lang="en-US" sz="2000" dirty="0" smtClean="0"/>
              <a:t>		numbers &lt;- </a:t>
            </a:r>
            <a:r>
              <a:rPr lang="en-US" sz="2000" dirty="0" err="1" smtClean="0"/>
              <a:t>readFile</a:t>
            </a:r>
            <a:r>
              <a:rPr lang="en-US" sz="2000" dirty="0" smtClean="0"/>
              <a:t> "cms.txt"</a:t>
            </a:r>
          </a:p>
          <a:p>
            <a:pPr>
              <a:buNone/>
            </a:pPr>
            <a:r>
              <a:rPr lang="en-US" sz="2000" dirty="0" smtClean="0"/>
              <a:t>		play (</a:t>
            </a:r>
            <a:r>
              <a:rPr lang="en-US" sz="2000" dirty="0" err="1" smtClean="0"/>
              <a:t>fromStringtoInt</a:t>
            </a:r>
            <a:r>
              <a:rPr lang="en-US" sz="2000" dirty="0" smtClean="0"/>
              <a:t> numbers)</a:t>
            </a:r>
          </a:p>
          <a:p>
            <a:pPr>
              <a:buNone/>
            </a:pPr>
            <a:endParaRPr lang="en-US" sz="2000" dirty="0" smtClean="0"/>
          </a:p>
          <a:p>
            <a:pPr>
              <a:buNone/>
            </a:pPr>
            <a:r>
              <a:rPr lang="en-US" sz="2000" dirty="0" smtClean="0"/>
              <a:t>	</a:t>
            </a:r>
            <a:r>
              <a:rPr lang="es-ES" sz="2400" dirty="0" smtClean="0"/>
              <a:t>Esta función lee el fichero generado por la prueba y se lo da a la función </a:t>
            </a:r>
            <a:r>
              <a:rPr lang="es-ES" sz="2400" dirty="0" err="1" smtClean="0"/>
              <a:t>play</a:t>
            </a:r>
            <a:r>
              <a:rPr lang="es-ES" sz="2400" dirty="0" smtClean="0"/>
              <a:t> para que pueda ejecutarse.</a:t>
            </a:r>
          </a:p>
          <a:p>
            <a:pPr>
              <a:buNone/>
            </a:pPr>
            <a:endParaRPr lang="en-US" sz="2000" dirty="0" smtClean="0"/>
          </a:p>
          <a:p>
            <a:pPr>
              <a:buNone/>
            </a:pPr>
            <a:r>
              <a:rPr lang="en-US" sz="2000" dirty="0" smtClean="0"/>
              <a:t>	</a:t>
            </a:r>
            <a:endParaRPr lang="es-ES" sz="2000"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Haskell</a:t>
            </a:r>
            <a:endParaRPr lang="es-ES" dirty="0"/>
          </a:p>
        </p:txBody>
      </p:sp>
      <p:sp>
        <p:nvSpPr>
          <p:cNvPr id="3" name="2 Marcador de contenido"/>
          <p:cNvSpPr>
            <a:spLocks noGrp="1"/>
          </p:cNvSpPr>
          <p:nvPr>
            <p:ph sz="quarter" idx="1"/>
          </p:nvPr>
        </p:nvSpPr>
        <p:spPr/>
        <p:txBody>
          <a:bodyPr>
            <a:normAutofit/>
          </a:bodyPr>
          <a:lstStyle/>
          <a:p>
            <a:r>
              <a:rPr lang="es-ES" dirty="0" smtClean="0"/>
              <a:t> </a:t>
            </a:r>
            <a:r>
              <a:rPr lang="es-ES" b="1" dirty="0" smtClean="0"/>
              <a:t>Caso de estudio: </a:t>
            </a:r>
          </a:p>
          <a:p>
            <a:pPr>
              <a:buNone/>
            </a:pPr>
            <a:r>
              <a:rPr lang="es-ES" dirty="0" smtClean="0"/>
              <a:t>       ¿Hasta qué punto esta implementación trae beneficio?</a:t>
            </a:r>
          </a:p>
          <a:p>
            <a:r>
              <a:rPr lang="es-ES" b="1" dirty="0" smtClean="0"/>
              <a:t>Experimentalmente: </a:t>
            </a:r>
          </a:p>
          <a:p>
            <a:pPr lvl="2">
              <a:buNone/>
            </a:pPr>
            <a:r>
              <a:rPr lang="es-ES" dirty="0" smtClean="0"/>
              <a:t>    Hemos tomado seis semillas al azar (cada semilla consta de 131072 acciones de meter o sacar cola) y los valores devueltos son los siguientes:</a:t>
            </a:r>
          </a:p>
          <a:p>
            <a:pPr lvl="2">
              <a:buNone/>
            </a:pPr>
            <a:r>
              <a:rPr lang="es-ES" dirty="0" smtClean="0"/>
              <a:t>	Semilla1: </a:t>
            </a:r>
            <a:r>
              <a:rPr lang="es-ES" dirty="0" err="1" smtClean="0"/>
              <a:t>ColaConvencional</a:t>
            </a:r>
            <a:r>
              <a:rPr lang="es-ES" dirty="0" smtClean="0"/>
              <a:t> : 3,95 s.   </a:t>
            </a:r>
            <a:r>
              <a:rPr lang="es-ES" dirty="0" err="1" smtClean="0"/>
              <a:t>ColaBurton</a:t>
            </a:r>
            <a:r>
              <a:rPr lang="es-ES" dirty="0" smtClean="0"/>
              <a:t>: 0,69 s.</a:t>
            </a:r>
          </a:p>
          <a:p>
            <a:pPr lvl="2">
              <a:buNone/>
            </a:pPr>
            <a:r>
              <a:rPr lang="es-ES" dirty="0" smtClean="0"/>
              <a:t>	Semilla2: </a:t>
            </a:r>
            <a:r>
              <a:rPr lang="es-ES" dirty="0" err="1" smtClean="0"/>
              <a:t>ColaConvencional</a:t>
            </a:r>
            <a:r>
              <a:rPr lang="es-ES" dirty="0" smtClean="0"/>
              <a:t> : 3,79 s.   </a:t>
            </a:r>
            <a:r>
              <a:rPr lang="es-ES" dirty="0" err="1" smtClean="0"/>
              <a:t>ColaBurton</a:t>
            </a:r>
            <a:r>
              <a:rPr lang="es-ES" dirty="0" smtClean="0"/>
              <a:t>: 0,67 s.</a:t>
            </a:r>
          </a:p>
          <a:p>
            <a:pPr lvl="2">
              <a:buNone/>
            </a:pPr>
            <a:r>
              <a:rPr lang="es-ES" dirty="0" smtClean="0"/>
              <a:t>    Semilla3: </a:t>
            </a:r>
            <a:r>
              <a:rPr lang="es-ES" dirty="0" err="1" smtClean="0"/>
              <a:t>ColaConvencional</a:t>
            </a:r>
            <a:r>
              <a:rPr lang="es-ES" dirty="0" smtClean="0"/>
              <a:t> : 2,53 s.   </a:t>
            </a:r>
            <a:r>
              <a:rPr lang="es-ES" dirty="0" err="1" smtClean="0"/>
              <a:t>ColaBurton</a:t>
            </a:r>
            <a:r>
              <a:rPr lang="es-ES" dirty="0" smtClean="0"/>
              <a:t>: 0,61 s. </a:t>
            </a:r>
          </a:p>
          <a:p>
            <a:pPr lvl="2">
              <a:buNone/>
            </a:pPr>
            <a:r>
              <a:rPr lang="es-ES" dirty="0" smtClean="0"/>
              <a:t>	Semilla4: </a:t>
            </a:r>
            <a:r>
              <a:rPr lang="es-ES" dirty="0" err="1" smtClean="0"/>
              <a:t>ColaConvencional</a:t>
            </a:r>
            <a:r>
              <a:rPr lang="es-ES" dirty="0" smtClean="0"/>
              <a:t> : 1,72 s.   </a:t>
            </a:r>
            <a:r>
              <a:rPr lang="es-ES" dirty="0" err="1" smtClean="0"/>
              <a:t>ColaBurton</a:t>
            </a:r>
            <a:r>
              <a:rPr lang="es-ES" dirty="0" smtClean="0"/>
              <a:t>: 0,66 s. </a:t>
            </a:r>
          </a:p>
          <a:p>
            <a:pPr lvl="2">
              <a:buNone/>
            </a:pPr>
            <a:r>
              <a:rPr lang="es-ES" dirty="0" smtClean="0"/>
              <a:t>	Semilla5: </a:t>
            </a:r>
            <a:r>
              <a:rPr lang="es-ES" dirty="0" err="1" smtClean="0"/>
              <a:t>ColaConvencional</a:t>
            </a:r>
            <a:r>
              <a:rPr lang="es-ES" dirty="0" smtClean="0"/>
              <a:t> : 4,60 s.   </a:t>
            </a:r>
            <a:r>
              <a:rPr lang="es-ES" dirty="0" err="1" smtClean="0"/>
              <a:t>ColaBurton</a:t>
            </a:r>
            <a:r>
              <a:rPr lang="es-ES" dirty="0" smtClean="0"/>
              <a:t>: 0,75 s.</a:t>
            </a:r>
          </a:p>
          <a:p>
            <a:pPr lvl="2">
              <a:buNone/>
            </a:pPr>
            <a:r>
              <a:rPr lang="es-ES" dirty="0" smtClean="0"/>
              <a:t>	Semilla6: </a:t>
            </a:r>
            <a:r>
              <a:rPr lang="es-ES" dirty="0" err="1" smtClean="0"/>
              <a:t>ColaConvencional</a:t>
            </a:r>
            <a:r>
              <a:rPr lang="es-ES" dirty="0" smtClean="0"/>
              <a:t> : 5,05 s.   </a:t>
            </a:r>
            <a:r>
              <a:rPr lang="es-ES" dirty="0" err="1" smtClean="0"/>
              <a:t>ColaBurton</a:t>
            </a:r>
            <a:r>
              <a:rPr lang="es-ES" dirty="0" smtClean="0"/>
              <a:t>: 0,76 s.</a:t>
            </a:r>
          </a:p>
          <a:p>
            <a:pPr lvl="2">
              <a:buNone/>
            </a:pPr>
            <a:endParaRPr lang="es-ES" dirty="0" smtClean="0"/>
          </a:p>
          <a:p>
            <a:pPr lvl="2">
              <a:buNone/>
            </a:pPr>
            <a:endParaRPr lang="es-ES" dirty="0" smtClean="0"/>
          </a:p>
          <a:p>
            <a:pPr lvl="2">
              <a:buNone/>
            </a:pPr>
            <a:endParaRPr lang="es-ES" dirty="0" smtClean="0"/>
          </a:p>
          <a:p>
            <a:pPr lvl="2">
              <a:buNone/>
            </a:pPr>
            <a:endParaRPr lang="es-ES" dirty="0" smtClean="0"/>
          </a:p>
        </p:txBody>
      </p:sp>
      <p:sp>
        <p:nvSpPr>
          <p:cNvPr id="13" name="12 Marcador de número de diapositiva"/>
          <p:cNvSpPr>
            <a:spLocks noGrp="1"/>
          </p:cNvSpPr>
          <p:nvPr>
            <p:ph type="sldNum" sz="quarter" idx="12"/>
          </p:nvPr>
        </p:nvSpPr>
        <p:spPr/>
        <p:txBody>
          <a:bodyPr/>
          <a:lstStyle/>
          <a:p>
            <a:fld id="{3CC40022-EF54-43DD-9331-C36F1B9BDB78}" type="slidenum">
              <a:rPr lang="es-ES" smtClean="0"/>
              <a:pPr/>
              <a:t>61</a:t>
            </a:fld>
            <a:endParaRPr lang="es-ES"/>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Haskell</a:t>
            </a:r>
            <a:endParaRPr lang="es-ES" dirty="0"/>
          </a:p>
        </p:txBody>
      </p:sp>
      <p:sp>
        <p:nvSpPr>
          <p:cNvPr id="3" name="2 Marcador de contenido"/>
          <p:cNvSpPr>
            <a:spLocks noGrp="1"/>
          </p:cNvSpPr>
          <p:nvPr>
            <p:ph sz="quarter" idx="1"/>
          </p:nvPr>
        </p:nvSpPr>
        <p:spPr>
          <a:ln>
            <a:solidFill>
              <a:srgbClr val="002060"/>
            </a:solidFill>
          </a:ln>
        </p:spPr>
        <p:txBody>
          <a:bodyPr/>
          <a:lstStyle/>
          <a:p>
            <a:pPr lvl="2">
              <a:buNone/>
            </a:pPr>
            <a:endParaRPr lang="es-ES" dirty="0" smtClean="0"/>
          </a:p>
          <a:p>
            <a:pPr lvl="1"/>
            <a:r>
              <a:rPr lang="es-ES" sz="2600" b="1" dirty="0" smtClean="0"/>
              <a:t>Conclusiones: </a:t>
            </a:r>
          </a:p>
          <a:p>
            <a:pPr lvl="1"/>
            <a:r>
              <a:rPr lang="es-ES" dirty="0" smtClean="0"/>
              <a:t>A la vista de los resultados podemos decir que Cola Burton es mucho mas eficiente.</a:t>
            </a:r>
          </a:p>
          <a:p>
            <a:pPr lvl="1"/>
            <a:r>
              <a:rPr lang="es-ES" dirty="0" smtClean="0"/>
              <a:t>Sacar cola : ambos tardan el mismo tiempo ya que están implementados de la misma forma.</a:t>
            </a:r>
          </a:p>
          <a:p>
            <a:pPr lvl="1"/>
            <a:r>
              <a:rPr lang="es-ES" dirty="0" smtClean="0"/>
              <a:t>Meter cola: Cola Burton será del mismo orden que la cola convencional solo en los casos en los que tenga que pasar los datos de una lista a otra.</a:t>
            </a:r>
          </a:p>
          <a:p>
            <a:pPr lvl="1">
              <a:buNone/>
            </a:pPr>
            <a:endParaRPr lang="es-ES" sz="2600" b="1" dirty="0" smtClean="0"/>
          </a:p>
          <a:p>
            <a:pPr lvl="2">
              <a:buNone/>
            </a:pPr>
            <a:endParaRPr lang="es-ES" dirty="0" smtClean="0"/>
          </a:p>
        </p:txBody>
      </p:sp>
      <p:sp>
        <p:nvSpPr>
          <p:cNvPr id="4" name="3 Marcador de número de diapositiva"/>
          <p:cNvSpPr>
            <a:spLocks noGrp="1"/>
          </p:cNvSpPr>
          <p:nvPr>
            <p:ph type="sldNum" sz="quarter" idx="12"/>
          </p:nvPr>
        </p:nvSpPr>
        <p:spPr/>
        <p:txBody>
          <a:bodyPr/>
          <a:lstStyle/>
          <a:p>
            <a:fld id="{3CC40022-EF54-43DD-9331-C36F1B9BDB78}" type="slidenum">
              <a:rPr lang="es-ES" smtClean="0"/>
              <a:pPr/>
              <a:t>62</a:t>
            </a:fld>
            <a:endParaRPr lang="es-ES"/>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Colas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63</a:t>
            </a:fld>
            <a:endParaRPr lang="es-ES"/>
          </a:p>
        </p:txBody>
      </p:sp>
      <p:sp>
        <p:nvSpPr>
          <p:cNvPr id="4" name="3 Marcador de contenido"/>
          <p:cNvSpPr>
            <a:spLocks noGrp="1"/>
          </p:cNvSpPr>
          <p:nvPr>
            <p:ph sz="quarter" idx="1"/>
          </p:nvPr>
        </p:nvSpPr>
        <p:spPr/>
        <p:txBody>
          <a:bodyPr>
            <a:normAutofit/>
          </a:bodyPr>
          <a:lstStyle/>
          <a:p>
            <a:r>
              <a:rPr lang="es-ES" dirty="0" smtClean="0"/>
              <a:t>Conclusiones:</a:t>
            </a:r>
          </a:p>
          <a:p>
            <a:r>
              <a:rPr lang="es-ES" sz="1800" dirty="0" err="1" smtClean="0"/>
              <a:t>ColaC</a:t>
            </a:r>
            <a:r>
              <a:rPr lang="es-ES" sz="1800" dirty="0" smtClean="0"/>
              <a:t>: 3,26     </a:t>
            </a:r>
            <a:r>
              <a:rPr lang="es-ES" sz="1800" dirty="0" err="1" smtClean="0"/>
              <a:t>ColaB</a:t>
            </a:r>
            <a:r>
              <a:rPr lang="es-ES" sz="1800" dirty="0" smtClean="0"/>
              <a:t>: 0,78     </a:t>
            </a:r>
            <a:r>
              <a:rPr lang="es-ES" sz="1800" dirty="0" err="1" smtClean="0"/>
              <a:t>ColaC</a:t>
            </a:r>
            <a:r>
              <a:rPr lang="es-ES" sz="1800" dirty="0" smtClean="0"/>
              <a:t>: </a:t>
            </a:r>
            <a:r>
              <a:rPr lang="es-ES" sz="1800" b="1" dirty="0" smtClean="0">
                <a:solidFill>
                  <a:srgbClr val="00B050"/>
                </a:solidFill>
              </a:rPr>
              <a:t>4,99</a:t>
            </a:r>
            <a:r>
              <a:rPr lang="es-ES" sz="1800" dirty="0" smtClean="0"/>
              <a:t>     </a:t>
            </a:r>
            <a:r>
              <a:rPr lang="es-ES" sz="1800" dirty="0" err="1" smtClean="0"/>
              <a:t>ColaB</a:t>
            </a:r>
            <a:r>
              <a:rPr lang="es-ES" sz="1800" dirty="0" smtClean="0"/>
              <a:t>: </a:t>
            </a:r>
            <a:r>
              <a:rPr lang="es-ES" sz="1800" b="1" dirty="0" smtClean="0">
                <a:solidFill>
                  <a:srgbClr val="00B050"/>
                </a:solidFill>
              </a:rPr>
              <a:t>0,80</a:t>
            </a:r>
            <a:r>
              <a:rPr lang="es-ES" sz="1800" dirty="0" smtClean="0"/>
              <a:t>     </a:t>
            </a:r>
            <a:r>
              <a:rPr lang="es-ES" sz="1800" dirty="0" err="1" smtClean="0"/>
              <a:t>ColaC</a:t>
            </a:r>
            <a:r>
              <a:rPr lang="es-ES" sz="1800" dirty="0" smtClean="0"/>
              <a:t>: 4,15     </a:t>
            </a:r>
            <a:r>
              <a:rPr lang="es-ES" sz="1800" dirty="0" err="1" smtClean="0"/>
              <a:t>ColaB</a:t>
            </a:r>
            <a:r>
              <a:rPr lang="es-ES" sz="1800" dirty="0" smtClean="0"/>
              <a:t>: 0,83</a:t>
            </a:r>
          </a:p>
          <a:p>
            <a:r>
              <a:rPr lang="es-ES" sz="1800" dirty="0" err="1" smtClean="0"/>
              <a:t>ColaC</a:t>
            </a:r>
            <a:r>
              <a:rPr lang="es-ES" sz="1800" dirty="0" smtClean="0"/>
              <a:t>: 4,66     </a:t>
            </a:r>
            <a:r>
              <a:rPr lang="es-ES" sz="1800" dirty="0" err="1" smtClean="0"/>
              <a:t>ColaB</a:t>
            </a:r>
            <a:r>
              <a:rPr lang="es-ES" sz="1800" dirty="0" smtClean="0"/>
              <a:t>: 0,81     </a:t>
            </a:r>
            <a:r>
              <a:rPr lang="es-ES" sz="1800" dirty="0" err="1" smtClean="0"/>
              <a:t>ColaC</a:t>
            </a:r>
            <a:r>
              <a:rPr lang="es-ES" sz="1800" dirty="0" smtClean="0"/>
              <a:t>: 1,98     </a:t>
            </a:r>
            <a:r>
              <a:rPr lang="es-ES" sz="1800" dirty="0" err="1" smtClean="0"/>
              <a:t>ColaB</a:t>
            </a:r>
            <a:r>
              <a:rPr lang="es-ES" sz="1800" dirty="0" smtClean="0"/>
              <a:t>: 0,73     </a:t>
            </a:r>
            <a:r>
              <a:rPr lang="es-ES" sz="1800" dirty="0" err="1" smtClean="0"/>
              <a:t>ColaC</a:t>
            </a:r>
            <a:r>
              <a:rPr lang="es-ES" sz="1800" dirty="0" smtClean="0"/>
              <a:t>: 4,17     </a:t>
            </a:r>
            <a:r>
              <a:rPr lang="es-ES" sz="1800" dirty="0" err="1" smtClean="0"/>
              <a:t>ColaB</a:t>
            </a:r>
            <a:r>
              <a:rPr lang="es-ES" sz="1800" dirty="0" smtClean="0"/>
              <a:t>: 0,78</a:t>
            </a:r>
          </a:p>
          <a:p>
            <a:r>
              <a:rPr lang="es-ES" sz="1800" dirty="0" err="1" smtClean="0"/>
              <a:t>ColaC</a:t>
            </a:r>
            <a:r>
              <a:rPr lang="es-ES" sz="1800" dirty="0" smtClean="0"/>
              <a:t>: 2,45     </a:t>
            </a:r>
            <a:r>
              <a:rPr lang="es-ES" sz="1800" dirty="0" err="1" smtClean="0"/>
              <a:t>ColaB</a:t>
            </a:r>
            <a:r>
              <a:rPr lang="es-ES" sz="1800" dirty="0" smtClean="0"/>
              <a:t>: 0,78     </a:t>
            </a:r>
            <a:r>
              <a:rPr lang="es-ES" sz="1800" dirty="0" err="1" smtClean="0"/>
              <a:t>ColaC</a:t>
            </a:r>
            <a:r>
              <a:rPr lang="es-ES" sz="1800" dirty="0" smtClean="0"/>
              <a:t>: 3,90     </a:t>
            </a:r>
            <a:r>
              <a:rPr lang="es-ES" sz="1800" dirty="0" err="1" smtClean="0"/>
              <a:t>ColaB</a:t>
            </a:r>
            <a:r>
              <a:rPr lang="es-ES" sz="1800" dirty="0" smtClean="0"/>
              <a:t>: 0,70     </a:t>
            </a:r>
            <a:r>
              <a:rPr lang="es-ES" sz="1800" dirty="0" err="1" smtClean="0"/>
              <a:t>ColaC</a:t>
            </a:r>
            <a:r>
              <a:rPr lang="es-ES" sz="1800" dirty="0" smtClean="0"/>
              <a:t>: 3,99     </a:t>
            </a:r>
            <a:r>
              <a:rPr lang="es-ES" sz="1800" dirty="0" err="1" smtClean="0"/>
              <a:t>ColaB</a:t>
            </a:r>
            <a:r>
              <a:rPr lang="es-ES" sz="1800" dirty="0" smtClean="0"/>
              <a:t>: 0,78</a:t>
            </a:r>
          </a:p>
          <a:p>
            <a:r>
              <a:rPr lang="es-ES" sz="1800" dirty="0" err="1" smtClean="0"/>
              <a:t>ColaC</a:t>
            </a:r>
            <a:r>
              <a:rPr lang="es-ES" sz="1800" dirty="0" smtClean="0"/>
              <a:t>: </a:t>
            </a:r>
            <a:r>
              <a:rPr lang="es-ES" sz="1800" b="1" dirty="0" smtClean="0">
                <a:solidFill>
                  <a:srgbClr val="FF0000"/>
                </a:solidFill>
              </a:rPr>
              <a:t>1,72</a:t>
            </a:r>
            <a:r>
              <a:rPr lang="es-ES" sz="1800" dirty="0" smtClean="0"/>
              <a:t>     </a:t>
            </a:r>
            <a:r>
              <a:rPr lang="es-ES" sz="1800" dirty="0" err="1" smtClean="0"/>
              <a:t>ColaB</a:t>
            </a:r>
            <a:r>
              <a:rPr lang="es-ES" sz="1800" dirty="0" smtClean="0"/>
              <a:t>: </a:t>
            </a:r>
            <a:r>
              <a:rPr lang="es-ES" sz="1800" b="1" dirty="0" smtClean="0">
                <a:solidFill>
                  <a:srgbClr val="FF0000"/>
                </a:solidFill>
              </a:rPr>
              <a:t>0,75</a:t>
            </a:r>
            <a:r>
              <a:rPr lang="es-ES" sz="1800" dirty="0" smtClean="0"/>
              <a:t>     </a:t>
            </a:r>
            <a:r>
              <a:rPr lang="es-ES" sz="1800" dirty="0" err="1" smtClean="0"/>
              <a:t>ColaC</a:t>
            </a:r>
            <a:r>
              <a:rPr lang="es-ES" sz="1800" dirty="0" smtClean="0"/>
              <a:t>: 2,01     </a:t>
            </a:r>
            <a:r>
              <a:rPr lang="es-ES" sz="1800" dirty="0" err="1" smtClean="0"/>
              <a:t>ColaB</a:t>
            </a:r>
            <a:r>
              <a:rPr lang="es-ES" sz="1800" dirty="0" smtClean="0"/>
              <a:t>: 0,70     </a:t>
            </a:r>
            <a:r>
              <a:rPr lang="es-ES" sz="1800" dirty="0" err="1" smtClean="0"/>
              <a:t>ColaC</a:t>
            </a:r>
            <a:r>
              <a:rPr lang="es-ES" sz="1800" dirty="0" smtClean="0"/>
              <a:t>: 3,95     </a:t>
            </a:r>
            <a:r>
              <a:rPr lang="es-ES" sz="1800" dirty="0" err="1" smtClean="0"/>
              <a:t>ColaB</a:t>
            </a:r>
            <a:r>
              <a:rPr lang="es-ES" sz="1800" dirty="0" smtClean="0"/>
              <a:t>: 0,69</a:t>
            </a:r>
          </a:p>
          <a:p>
            <a:r>
              <a:rPr lang="es-ES" sz="1800" dirty="0" err="1" smtClean="0"/>
              <a:t>ColaC</a:t>
            </a:r>
            <a:r>
              <a:rPr lang="es-ES" sz="1800" dirty="0" smtClean="0"/>
              <a:t>: 3,79     </a:t>
            </a:r>
            <a:r>
              <a:rPr lang="es-ES" sz="1800" dirty="0" err="1" smtClean="0"/>
              <a:t>ColaB</a:t>
            </a:r>
            <a:r>
              <a:rPr lang="es-ES" sz="1800" dirty="0" smtClean="0"/>
              <a:t>: 0,67     </a:t>
            </a:r>
            <a:r>
              <a:rPr lang="es-ES" sz="1800" dirty="0" err="1" smtClean="0"/>
              <a:t>ColaC</a:t>
            </a:r>
            <a:r>
              <a:rPr lang="es-ES" sz="1800" dirty="0" smtClean="0"/>
              <a:t>: 2,53     </a:t>
            </a:r>
            <a:r>
              <a:rPr lang="es-ES" sz="1800" dirty="0" err="1" smtClean="0"/>
              <a:t>ColaB</a:t>
            </a:r>
            <a:r>
              <a:rPr lang="es-ES" sz="1800" dirty="0" smtClean="0"/>
              <a:t>: 0,61     </a:t>
            </a:r>
            <a:r>
              <a:rPr lang="es-ES" sz="1800" dirty="0" err="1" smtClean="0"/>
              <a:t>ColaC</a:t>
            </a:r>
            <a:r>
              <a:rPr lang="es-ES" sz="1800" dirty="0" smtClean="0"/>
              <a:t>: 2,09     </a:t>
            </a:r>
            <a:r>
              <a:rPr lang="es-ES" sz="1800" dirty="0" err="1" smtClean="0"/>
              <a:t>ColaB</a:t>
            </a:r>
            <a:r>
              <a:rPr lang="es-ES" sz="1800" dirty="0" smtClean="0"/>
              <a:t>: 0,81</a:t>
            </a:r>
          </a:p>
          <a:p>
            <a:r>
              <a:rPr lang="es-ES" sz="1800" dirty="0" err="1" smtClean="0"/>
              <a:t>ColaC</a:t>
            </a:r>
            <a:r>
              <a:rPr lang="es-ES" sz="1800" dirty="0" smtClean="0"/>
              <a:t>: 1,72     </a:t>
            </a:r>
            <a:r>
              <a:rPr lang="es-ES" sz="1800" dirty="0" err="1" smtClean="0"/>
              <a:t>ColaB</a:t>
            </a:r>
            <a:r>
              <a:rPr lang="es-ES" sz="1800" dirty="0" smtClean="0"/>
              <a:t>: 0,66     </a:t>
            </a:r>
            <a:r>
              <a:rPr lang="es-ES" sz="1800" dirty="0" err="1" smtClean="0"/>
              <a:t>ColaC</a:t>
            </a:r>
            <a:r>
              <a:rPr lang="es-ES" sz="1800" dirty="0" smtClean="0"/>
              <a:t>: 4,60     </a:t>
            </a:r>
            <a:r>
              <a:rPr lang="es-ES" sz="1800" dirty="0" err="1" smtClean="0"/>
              <a:t>ColaB</a:t>
            </a:r>
            <a:r>
              <a:rPr lang="es-ES" sz="1800" dirty="0" smtClean="0"/>
              <a:t>: 0,75     </a:t>
            </a:r>
            <a:r>
              <a:rPr lang="es-ES" sz="1800" dirty="0" err="1" smtClean="0"/>
              <a:t>ColaC</a:t>
            </a:r>
            <a:r>
              <a:rPr lang="es-ES" sz="1800" dirty="0" smtClean="0"/>
              <a:t>: 5,05     </a:t>
            </a:r>
            <a:r>
              <a:rPr lang="es-ES" sz="1800" dirty="0" err="1" smtClean="0"/>
              <a:t>ColaB</a:t>
            </a:r>
            <a:r>
              <a:rPr lang="es-ES" sz="1800" dirty="0" smtClean="0"/>
              <a:t>: 0,76</a:t>
            </a:r>
          </a:p>
          <a:p>
            <a:r>
              <a:rPr lang="es-ES" sz="1800" dirty="0" err="1" smtClean="0"/>
              <a:t>ColaC</a:t>
            </a:r>
            <a:r>
              <a:rPr lang="es-ES" sz="1800" dirty="0" smtClean="0"/>
              <a:t>: 4,73</a:t>
            </a:r>
            <a:r>
              <a:rPr lang="es-ES" sz="1800" dirty="0" smtClean="0">
                <a:solidFill>
                  <a:srgbClr val="00B050"/>
                </a:solidFill>
              </a:rPr>
              <a:t>     </a:t>
            </a:r>
            <a:r>
              <a:rPr lang="es-ES" sz="1800" dirty="0" err="1" smtClean="0"/>
              <a:t>ColaB</a:t>
            </a:r>
            <a:r>
              <a:rPr lang="es-ES" sz="1800" dirty="0" smtClean="0"/>
              <a:t>: 0,67     </a:t>
            </a:r>
            <a:r>
              <a:rPr lang="es-ES" sz="1800" dirty="0" err="1" smtClean="0"/>
              <a:t>ColaC</a:t>
            </a:r>
            <a:r>
              <a:rPr lang="es-ES" sz="1800" dirty="0" smtClean="0"/>
              <a:t>: 3,07     </a:t>
            </a:r>
            <a:r>
              <a:rPr lang="es-ES" sz="1800" dirty="0" err="1" smtClean="0"/>
              <a:t>ColaB</a:t>
            </a:r>
            <a:r>
              <a:rPr lang="es-ES" sz="1800" dirty="0" smtClean="0"/>
              <a:t>: 0,70 </a:t>
            </a:r>
          </a:p>
          <a:p>
            <a:endParaRPr lang="es-ES" sz="1800" dirty="0" smtClean="0"/>
          </a:p>
          <a:p>
            <a:r>
              <a:rPr lang="es-ES" sz="2000" dirty="0" smtClean="0"/>
              <a:t>Media de los resultados:</a:t>
            </a:r>
          </a:p>
          <a:p>
            <a:pPr>
              <a:buNone/>
            </a:pPr>
            <a:r>
              <a:rPr lang="es-ES" sz="2000" dirty="0" smtClean="0"/>
              <a:t>      </a:t>
            </a:r>
            <a:r>
              <a:rPr lang="es-ES" sz="2000" dirty="0" err="1" smtClean="0"/>
              <a:t>ColaC</a:t>
            </a:r>
            <a:r>
              <a:rPr lang="es-ES" sz="2000" dirty="0" smtClean="0"/>
              <a:t>: </a:t>
            </a:r>
            <a:r>
              <a:rPr lang="es-ES" sz="2000" b="1" dirty="0" smtClean="0"/>
              <a:t>3,44       </a:t>
            </a:r>
            <a:r>
              <a:rPr lang="es-ES" sz="2000" dirty="0" err="1" smtClean="0"/>
              <a:t>ColaB</a:t>
            </a:r>
            <a:r>
              <a:rPr lang="es-ES" sz="2000" dirty="0" smtClean="0"/>
              <a:t>: </a:t>
            </a:r>
            <a:r>
              <a:rPr lang="es-ES" sz="2000" b="1" dirty="0" smtClean="0"/>
              <a:t>0,738</a:t>
            </a:r>
          </a:p>
          <a:p>
            <a:r>
              <a:rPr lang="es-ES" sz="2000" dirty="0" smtClean="0"/>
              <a:t>Podemos concluir que Cola Burton para este ejemplo es 4 veces más rápida.</a:t>
            </a:r>
          </a:p>
          <a:p>
            <a:endParaRPr lang="es-ES" dirty="0"/>
          </a:p>
        </p:txBody>
      </p:sp>
      <p:cxnSp>
        <p:nvCxnSpPr>
          <p:cNvPr id="6" name="5 Conector recto"/>
          <p:cNvCxnSpPr/>
          <p:nvPr/>
        </p:nvCxnSpPr>
        <p:spPr>
          <a:xfrm rot="5400000">
            <a:off x="2464579" y="3178967"/>
            <a:ext cx="235745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7 Conector recto"/>
          <p:cNvCxnSpPr/>
          <p:nvPr/>
        </p:nvCxnSpPr>
        <p:spPr>
          <a:xfrm rot="5400000">
            <a:off x="5000628" y="3143248"/>
            <a:ext cx="2286016"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Conclusiones</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64</a:t>
            </a:fld>
            <a:endParaRPr lang="es-ES"/>
          </a:p>
        </p:txBody>
      </p:sp>
      <p:sp>
        <p:nvSpPr>
          <p:cNvPr id="4" name="3 Marcador de contenido"/>
          <p:cNvSpPr>
            <a:spLocks noGrp="1"/>
          </p:cNvSpPr>
          <p:nvPr>
            <p:ph sz="quarter" idx="1"/>
          </p:nvPr>
        </p:nvSpPr>
        <p:spPr/>
        <p:txBody>
          <a:bodyPr/>
          <a:lstStyle/>
          <a:p>
            <a:endParaRPr lang="es-ES" dirty="0" smtClean="0"/>
          </a:p>
          <a:p>
            <a:r>
              <a:rPr lang="es-ES" dirty="0" smtClean="0"/>
              <a:t>Los lenguajes declarativos como </a:t>
            </a:r>
            <a:r>
              <a:rPr lang="es-ES" dirty="0" err="1" smtClean="0"/>
              <a:t>Haskell</a:t>
            </a:r>
            <a:r>
              <a:rPr lang="es-ES" dirty="0" smtClean="0"/>
              <a:t> tienen todas las herramientas necesarias para la definición de tipos abstractos de datos.</a:t>
            </a:r>
          </a:p>
          <a:p>
            <a:pPr>
              <a:buNone/>
            </a:pPr>
            <a:endParaRPr lang="es-ES" dirty="0" smtClean="0"/>
          </a:p>
          <a:p>
            <a:r>
              <a:rPr lang="es-ES" dirty="0" smtClean="0"/>
              <a:t>Permite una definición compacta y elegante. </a:t>
            </a:r>
          </a:p>
          <a:p>
            <a:pPr>
              <a:buNone/>
            </a:pPr>
            <a:endParaRPr lang="es-ES" dirty="0" smtClean="0"/>
          </a:p>
          <a:p>
            <a:r>
              <a:rPr lang="es-ES" dirty="0" smtClean="0"/>
              <a:t>Se implementan sin gran esfuerzo tipos complejos.</a:t>
            </a:r>
          </a:p>
          <a:p>
            <a:pPr>
              <a:buNone/>
            </a:pPr>
            <a:endParaRPr lang="es-ES" dirty="0" smtClean="0"/>
          </a:p>
          <a:p>
            <a:pPr lvl="1"/>
            <a:endParaRPr lang="es-E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Bibliografía</a:t>
            </a:r>
            <a:endParaRPr lang="es-ES" dirty="0"/>
          </a:p>
        </p:txBody>
      </p:sp>
      <p:sp>
        <p:nvSpPr>
          <p:cNvPr id="3" name="2 Marcador de número de diapositiva"/>
          <p:cNvSpPr>
            <a:spLocks noGrp="1"/>
          </p:cNvSpPr>
          <p:nvPr>
            <p:ph type="sldNum" sz="quarter" idx="12"/>
          </p:nvPr>
        </p:nvSpPr>
        <p:spPr/>
        <p:txBody>
          <a:bodyPr/>
          <a:lstStyle/>
          <a:p>
            <a:fld id="{3CC40022-EF54-43DD-9331-C36F1B9BDB78}" type="slidenum">
              <a:rPr lang="es-ES" smtClean="0"/>
              <a:pPr/>
              <a:t>65</a:t>
            </a:fld>
            <a:endParaRPr lang="es-ES"/>
          </a:p>
        </p:txBody>
      </p:sp>
      <p:sp>
        <p:nvSpPr>
          <p:cNvPr id="4" name="3 Marcador de contenido"/>
          <p:cNvSpPr>
            <a:spLocks noGrp="1"/>
          </p:cNvSpPr>
          <p:nvPr>
            <p:ph sz="quarter" idx="1"/>
          </p:nvPr>
        </p:nvSpPr>
        <p:spPr/>
        <p:txBody>
          <a:bodyPr>
            <a:normAutofit lnSpcReduction="10000"/>
          </a:bodyPr>
          <a:lstStyle/>
          <a:p>
            <a:r>
              <a:rPr lang="es-ES" sz="2400" dirty="0" smtClean="0"/>
              <a:t>Razonando con </a:t>
            </a:r>
            <a:r>
              <a:rPr lang="es-ES" sz="2400" dirty="0" err="1" smtClean="0"/>
              <a:t>Haskell</a:t>
            </a:r>
            <a:r>
              <a:rPr lang="es-ES" sz="2400" dirty="0" smtClean="0"/>
              <a:t>. Un curso sobre programación funcional -Blas </a:t>
            </a:r>
            <a:r>
              <a:rPr lang="es-ES" sz="2400" dirty="0" err="1" smtClean="0"/>
              <a:t>C.Ruíz.Ed.Thomson</a:t>
            </a:r>
            <a:endParaRPr lang="es-ES" sz="2400" dirty="0" smtClean="0"/>
          </a:p>
          <a:p>
            <a:r>
              <a:rPr lang="es-ES" sz="2400" dirty="0" err="1" smtClean="0"/>
              <a:t>The</a:t>
            </a:r>
            <a:r>
              <a:rPr lang="es-ES" sz="2400" dirty="0" smtClean="0"/>
              <a:t> </a:t>
            </a:r>
            <a:r>
              <a:rPr lang="es-ES" sz="2400" dirty="0" err="1" smtClean="0"/>
              <a:t>craft</a:t>
            </a:r>
            <a:r>
              <a:rPr lang="es-ES" sz="2400" dirty="0" smtClean="0"/>
              <a:t> of </a:t>
            </a:r>
            <a:r>
              <a:rPr lang="es-ES" sz="2400" dirty="0" err="1" smtClean="0"/>
              <a:t>Functional</a:t>
            </a:r>
            <a:r>
              <a:rPr lang="es-ES" sz="2400" dirty="0" smtClean="0"/>
              <a:t> </a:t>
            </a:r>
            <a:r>
              <a:rPr lang="es-ES" sz="2400" dirty="0" err="1" smtClean="0"/>
              <a:t>Programming</a:t>
            </a:r>
            <a:r>
              <a:rPr lang="es-ES" sz="2400" dirty="0" smtClean="0"/>
              <a:t> -</a:t>
            </a:r>
            <a:r>
              <a:rPr lang="es-ES" sz="2400" dirty="0" err="1" smtClean="0"/>
              <a:t>Simon</a:t>
            </a:r>
            <a:r>
              <a:rPr lang="es-ES" sz="2400" dirty="0" smtClean="0"/>
              <a:t> Thompson. </a:t>
            </a:r>
            <a:r>
              <a:rPr lang="es-ES" sz="2400" dirty="0" err="1" smtClean="0"/>
              <a:t>Second</a:t>
            </a:r>
            <a:r>
              <a:rPr lang="es-ES" sz="2400" dirty="0" smtClean="0"/>
              <a:t> </a:t>
            </a:r>
            <a:r>
              <a:rPr lang="es-ES" sz="2400" dirty="0" err="1" smtClean="0"/>
              <a:t>edition</a:t>
            </a:r>
            <a:r>
              <a:rPr lang="es-ES" sz="2400" dirty="0" smtClean="0"/>
              <a:t>. Ed. </a:t>
            </a:r>
            <a:r>
              <a:rPr lang="es-ES" sz="2400" dirty="0" err="1" smtClean="0"/>
              <a:t>Addison</a:t>
            </a:r>
            <a:r>
              <a:rPr lang="es-ES" sz="2400" dirty="0" smtClean="0"/>
              <a:t> </a:t>
            </a:r>
            <a:r>
              <a:rPr lang="es-ES" sz="2400" dirty="0" err="1" smtClean="0"/>
              <a:t>Wesley</a:t>
            </a:r>
            <a:r>
              <a:rPr lang="es-ES" sz="2400" dirty="0" smtClean="0"/>
              <a:t>.</a:t>
            </a:r>
          </a:p>
          <a:p>
            <a:r>
              <a:rPr lang="en-US" sz="2400" dirty="0" smtClean="0"/>
              <a:t>Algorithms - A Functional Programming Approach. F </a:t>
            </a:r>
            <a:r>
              <a:rPr lang="en-US" sz="2400" dirty="0" err="1" smtClean="0"/>
              <a:t>Rabhi</a:t>
            </a:r>
            <a:r>
              <a:rPr lang="en-US" sz="2400" dirty="0" smtClean="0"/>
              <a:t> - G Lapalme (1999)</a:t>
            </a:r>
          </a:p>
          <a:p>
            <a:r>
              <a:rPr lang="en-US" sz="2400" dirty="0" smtClean="0"/>
              <a:t>Simple and Efficient Purely Functional Queues and </a:t>
            </a:r>
            <a:r>
              <a:rPr lang="en-US" sz="2400" dirty="0" err="1" smtClean="0"/>
              <a:t>Deques</a:t>
            </a:r>
            <a:r>
              <a:rPr lang="en-US" sz="2400" dirty="0" smtClean="0"/>
              <a:t>- Chris </a:t>
            </a:r>
            <a:r>
              <a:rPr lang="en-US" sz="2400" dirty="0" err="1" smtClean="0"/>
              <a:t>Okasaki</a:t>
            </a:r>
            <a:r>
              <a:rPr lang="en-US" sz="2400" dirty="0" smtClean="0"/>
              <a:t>.</a:t>
            </a:r>
          </a:p>
          <a:p>
            <a:r>
              <a:rPr lang="es-ES" sz="2400" dirty="0" smtClean="0"/>
              <a:t>Una introducción agradable a </a:t>
            </a:r>
            <a:r>
              <a:rPr lang="es-ES" sz="2400" dirty="0" err="1" smtClean="0"/>
              <a:t>Haskell</a:t>
            </a:r>
            <a:r>
              <a:rPr lang="es-ES" sz="2400" dirty="0" smtClean="0"/>
              <a:t>. Apuntes Web </a:t>
            </a:r>
            <a:r>
              <a:rPr lang="es-ES" sz="2400" dirty="0" smtClean="0">
                <a:hlinkClick r:id="rId3"/>
              </a:rPr>
              <a:t>http://www.lcc.uma.es/~blas/pfHaskell</a:t>
            </a:r>
            <a:r>
              <a:rPr lang="es-ES" sz="2400" dirty="0" smtClean="0"/>
              <a:t>.</a:t>
            </a:r>
          </a:p>
          <a:p>
            <a:pPr algn="just"/>
            <a:r>
              <a:rPr lang="es-ES" dirty="0" smtClean="0"/>
              <a:t>J.W.J. Williams. </a:t>
            </a:r>
            <a:r>
              <a:rPr lang="es-ES" dirty="0" err="1" smtClean="0"/>
              <a:t>Algorithm</a:t>
            </a:r>
            <a:r>
              <a:rPr lang="es-ES" dirty="0" smtClean="0"/>
              <a:t> 232 (</a:t>
            </a:r>
            <a:r>
              <a:rPr lang="es-ES" dirty="0" err="1" smtClean="0"/>
              <a:t>Heapsort</a:t>
            </a:r>
            <a:r>
              <a:rPr lang="es-ES" dirty="0" smtClean="0"/>
              <a:t>). </a:t>
            </a:r>
            <a:r>
              <a:rPr lang="es-ES" dirty="0" err="1" smtClean="0"/>
              <a:t>Communications</a:t>
            </a:r>
            <a:r>
              <a:rPr lang="es-ES" dirty="0" smtClean="0"/>
              <a:t> of </a:t>
            </a:r>
            <a:r>
              <a:rPr lang="es-ES" dirty="0" err="1" smtClean="0"/>
              <a:t>the</a:t>
            </a:r>
            <a:r>
              <a:rPr lang="es-ES" dirty="0" smtClean="0"/>
              <a:t> ACM. </a:t>
            </a:r>
            <a:r>
              <a:rPr lang="es-ES" dirty="0" err="1" smtClean="0"/>
              <a:t>Volume</a:t>
            </a:r>
            <a:r>
              <a:rPr lang="es-ES" dirty="0" smtClean="0"/>
              <a:t> 7. 1964</a:t>
            </a:r>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TTAADD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contenido"/>
          <p:cNvSpPr>
            <a:spLocks noGrp="1"/>
          </p:cNvSpPr>
          <p:nvPr>
            <p:ph sz="quarter" idx="1"/>
          </p:nvPr>
        </p:nvSpPr>
        <p:spPr/>
        <p:txBody>
          <a:bodyPr/>
          <a:lstStyle/>
          <a:p>
            <a:r>
              <a:rPr lang="es-ES" dirty="0" smtClean="0">
                <a:latin typeface="Consolas" pitchFamily="49" charset="0"/>
              </a:rPr>
              <a:t>Data</a:t>
            </a:r>
          </a:p>
          <a:p>
            <a:pPr lvl="1"/>
            <a:r>
              <a:rPr lang="es-ES" dirty="0" smtClean="0"/>
              <a:t>Definimos un </a:t>
            </a:r>
            <a:r>
              <a:rPr lang="es-ES" u="sng" dirty="0" smtClean="0"/>
              <a:t>constructor de datos </a:t>
            </a:r>
            <a:r>
              <a:rPr lang="es-ES" dirty="0" smtClean="0"/>
              <a:t>: de ellos se obtiene el valor. Tienen lugar en tiempo de ejecución.</a:t>
            </a:r>
          </a:p>
          <a:p>
            <a:pPr lvl="1"/>
            <a:r>
              <a:rPr lang="es-ES" dirty="0" smtClean="0"/>
              <a:t>Definimos un </a:t>
            </a:r>
            <a:r>
              <a:rPr lang="es-ES" u="sng" dirty="0" smtClean="0"/>
              <a:t>constructor de tipo: </a:t>
            </a:r>
            <a:r>
              <a:rPr lang="es-ES" dirty="0" smtClean="0"/>
              <a:t>con el se obtiene el tipo. Tienen lugar en tiempo de compilación. Forman parte del proceso de tipificado.</a:t>
            </a:r>
          </a:p>
          <a:p>
            <a:pPr lvl="1"/>
            <a:endParaRPr lang="es-ES" dirty="0" smtClean="0"/>
          </a:p>
          <a:p>
            <a:pPr lvl="1">
              <a:buNone/>
            </a:pPr>
            <a:r>
              <a:rPr lang="en-US" sz="1800" dirty="0" smtClean="0">
                <a:latin typeface="Consolas" pitchFamily="49" charset="0"/>
              </a:rPr>
              <a:t>data Tree a   = Leaf a | Branch (Tree a) (Tree a)</a:t>
            </a:r>
          </a:p>
          <a:p>
            <a:pPr lvl="1">
              <a:buNone/>
            </a:pPr>
            <a:endParaRPr lang="en-US" sz="1800" dirty="0" smtClean="0">
              <a:latin typeface="Consolas" pitchFamily="49" charset="0"/>
            </a:endParaRPr>
          </a:p>
          <a:p>
            <a:pPr lvl="1">
              <a:buNone/>
            </a:pPr>
            <a:r>
              <a:rPr lang="en-US" sz="1800" dirty="0" smtClean="0">
                <a:latin typeface="Consolas" pitchFamily="49" charset="0"/>
              </a:rPr>
              <a:t>Branch                   :: Tree a -&gt; Tree a -&gt; Tree a</a:t>
            </a:r>
          </a:p>
          <a:p>
            <a:pPr lvl="1">
              <a:buNone/>
            </a:pPr>
            <a:r>
              <a:rPr lang="en-US" sz="1800" dirty="0" smtClean="0">
                <a:latin typeface="Consolas" pitchFamily="49" charset="0"/>
              </a:rPr>
              <a:t>Leaf                    :: a -&gt; Tree a</a:t>
            </a:r>
            <a:r>
              <a:rPr lang="en-US" sz="1800" dirty="0" smtClean="0"/>
              <a:t/>
            </a:r>
            <a:br>
              <a:rPr lang="en-US" sz="1800" dirty="0" smtClean="0"/>
            </a:br>
            <a:endParaRPr lang="es-ES" sz="1800" dirty="0" smtClean="0">
              <a:latin typeface="Consolas" pitchFamily="49" charset="0"/>
            </a:endParaRPr>
          </a:p>
          <a:p>
            <a:endParaRPr lang="es-ES" dirty="0"/>
          </a:p>
        </p:txBody>
      </p:sp>
      <p:sp>
        <p:nvSpPr>
          <p:cNvPr id="4" name="3 Flecha derecha"/>
          <p:cNvSpPr/>
          <p:nvPr/>
        </p:nvSpPr>
        <p:spPr>
          <a:xfrm rot="18100508">
            <a:off x="4445351" y="4745851"/>
            <a:ext cx="642942"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5 Flecha derecha"/>
          <p:cNvSpPr/>
          <p:nvPr/>
        </p:nvSpPr>
        <p:spPr>
          <a:xfrm rot="14555873">
            <a:off x="3525194" y="4780291"/>
            <a:ext cx="642942"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6 Redondear rectángulo de esquina sencilla"/>
          <p:cNvSpPr/>
          <p:nvPr/>
        </p:nvSpPr>
        <p:spPr>
          <a:xfrm>
            <a:off x="3071802" y="5214950"/>
            <a:ext cx="2571768" cy="1285884"/>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CONSTRUCTORES DE DATOS</a:t>
            </a:r>
            <a:endParaRPr lang="es-ES" dirty="0"/>
          </a:p>
        </p:txBody>
      </p:sp>
      <p:sp>
        <p:nvSpPr>
          <p:cNvPr id="8" name="7 Marcador de número de diapositiva"/>
          <p:cNvSpPr>
            <a:spLocks noGrp="1"/>
          </p:cNvSpPr>
          <p:nvPr>
            <p:ph type="sldNum" sz="quarter" idx="12"/>
          </p:nvPr>
        </p:nvSpPr>
        <p:spPr/>
        <p:txBody>
          <a:bodyPr/>
          <a:lstStyle/>
          <a:p>
            <a:fld id="{3CC40022-EF54-43DD-9331-C36F1B9BDB78}" type="slidenum">
              <a:rPr lang="es-ES" smtClean="0"/>
              <a:pPr/>
              <a:t>7</a:t>
            </a:fld>
            <a:endParaRPr lang="es-E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rgbClr val="002060"/>
                </a:solidFill>
                <a:latin typeface="Batang" pitchFamily="18" charset="-127"/>
                <a:ea typeface="Batang" pitchFamily="18" charset="-127"/>
              </a:rPr>
              <a:t>TTAADD en </a:t>
            </a:r>
            <a:r>
              <a:rPr lang="es-ES" b="1" dirty="0" err="1" smtClean="0">
                <a:solidFill>
                  <a:srgbClr val="002060"/>
                </a:solidFill>
                <a:latin typeface="Batang" pitchFamily="18" charset="-127"/>
                <a:ea typeface="Batang" pitchFamily="18" charset="-127"/>
              </a:rPr>
              <a:t>Haskell</a:t>
            </a:r>
            <a:endParaRPr lang="es-ES" dirty="0"/>
          </a:p>
        </p:txBody>
      </p:sp>
      <p:sp>
        <p:nvSpPr>
          <p:cNvPr id="3" name="2 Marcador de contenido"/>
          <p:cNvSpPr>
            <a:spLocks noGrp="1"/>
          </p:cNvSpPr>
          <p:nvPr>
            <p:ph sz="quarter" idx="1"/>
          </p:nvPr>
        </p:nvSpPr>
        <p:spPr/>
        <p:txBody>
          <a:bodyPr/>
          <a:lstStyle/>
          <a:p>
            <a:r>
              <a:rPr lang="es-ES" b="1" dirty="0" smtClean="0"/>
              <a:t>DECLARACIÓN DE MODULOS</a:t>
            </a:r>
          </a:p>
          <a:p>
            <a:pPr>
              <a:buNone/>
            </a:pPr>
            <a:endParaRPr lang="es-ES" dirty="0" smtClean="0">
              <a:latin typeface="Consolas" pitchFamily="49" charset="0"/>
            </a:endParaRPr>
          </a:p>
          <a:p>
            <a:pPr>
              <a:buNone/>
            </a:pPr>
            <a:r>
              <a:rPr lang="en-US" sz="1600" dirty="0" smtClean="0">
                <a:latin typeface="Consolas" pitchFamily="49" charset="0"/>
              </a:rPr>
              <a:t>module Tree ( Tree(</a:t>
            </a:r>
            <a:r>
              <a:rPr lang="en-US" sz="1600" dirty="0" err="1" smtClean="0">
                <a:latin typeface="Consolas" pitchFamily="49" charset="0"/>
              </a:rPr>
              <a:t>Leaf,Branch</a:t>
            </a:r>
            <a:r>
              <a:rPr lang="en-US" sz="1600" dirty="0" smtClean="0">
                <a:latin typeface="Consolas" pitchFamily="49" charset="0"/>
              </a:rPr>
              <a:t>), fringe ) where</a:t>
            </a:r>
            <a:br>
              <a:rPr lang="en-US" sz="1600" dirty="0" smtClean="0">
                <a:latin typeface="Consolas" pitchFamily="49" charset="0"/>
              </a:rPr>
            </a:br>
            <a:r>
              <a:rPr lang="en-US" sz="1600" dirty="0" smtClean="0">
                <a:latin typeface="Consolas" pitchFamily="49" charset="0"/>
              </a:rPr>
              <a:t/>
            </a:r>
            <a:br>
              <a:rPr lang="en-US" sz="1600" dirty="0" smtClean="0">
                <a:latin typeface="Consolas" pitchFamily="49" charset="0"/>
              </a:rPr>
            </a:br>
            <a:r>
              <a:rPr lang="en-US" sz="1600" dirty="0" smtClean="0">
                <a:latin typeface="Consolas" pitchFamily="49" charset="0"/>
              </a:rPr>
              <a:t>data Tree a                = Leaf a | Branch (Tree a) (Tree a) </a:t>
            </a:r>
            <a:br>
              <a:rPr lang="en-US" sz="1600" dirty="0" smtClean="0">
                <a:latin typeface="Consolas" pitchFamily="49" charset="0"/>
              </a:rPr>
            </a:br>
            <a:r>
              <a:rPr lang="en-US" sz="1600" dirty="0" smtClean="0">
                <a:latin typeface="Consolas" pitchFamily="49" charset="0"/>
              </a:rPr>
              <a:t/>
            </a:r>
            <a:br>
              <a:rPr lang="en-US" sz="1600" dirty="0" smtClean="0">
                <a:latin typeface="Consolas" pitchFamily="49" charset="0"/>
              </a:rPr>
            </a:br>
            <a:r>
              <a:rPr lang="en-US" sz="1600" dirty="0" smtClean="0">
                <a:latin typeface="Consolas" pitchFamily="49" charset="0"/>
              </a:rPr>
              <a:t>fringe :: Tree a -&gt; [a]</a:t>
            </a:r>
            <a:br>
              <a:rPr lang="en-US" sz="1600" dirty="0" smtClean="0">
                <a:latin typeface="Consolas" pitchFamily="49" charset="0"/>
              </a:rPr>
            </a:br>
            <a:r>
              <a:rPr lang="en-US" sz="1600" dirty="0" smtClean="0">
                <a:latin typeface="Consolas" pitchFamily="49" charset="0"/>
              </a:rPr>
              <a:t>fringe (Leaf x)            = [x]</a:t>
            </a:r>
            <a:br>
              <a:rPr lang="en-US" sz="1600" dirty="0" smtClean="0">
                <a:latin typeface="Consolas" pitchFamily="49" charset="0"/>
              </a:rPr>
            </a:br>
            <a:r>
              <a:rPr lang="en-US" sz="1600" dirty="0" smtClean="0">
                <a:latin typeface="Consolas" pitchFamily="49" charset="0"/>
              </a:rPr>
              <a:t>fringe (Branch left right) = fringe left ++ fringe right</a:t>
            </a:r>
            <a:endParaRPr lang="es-ES" sz="1600" dirty="0">
              <a:latin typeface="Consolas" pitchFamily="49" charset="0"/>
            </a:endParaRPr>
          </a:p>
        </p:txBody>
      </p:sp>
      <p:sp>
        <p:nvSpPr>
          <p:cNvPr id="4" name="3 Redondear rectángulo de esquina sencilla"/>
          <p:cNvSpPr/>
          <p:nvPr/>
        </p:nvSpPr>
        <p:spPr>
          <a:xfrm>
            <a:off x="2786050" y="4357694"/>
            <a:ext cx="2928958" cy="1214446"/>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Exportamos los constructores de datos</a:t>
            </a:r>
            <a:endParaRPr lang="es-ES" dirty="0"/>
          </a:p>
        </p:txBody>
      </p:sp>
      <p:cxnSp>
        <p:nvCxnSpPr>
          <p:cNvPr id="6" name="5 Conector recto de flecha"/>
          <p:cNvCxnSpPr/>
          <p:nvPr/>
        </p:nvCxnSpPr>
        <p:spPr>
          <a:xfrm rot="16200000" flipV="1">
            <a:off x="2714612" y="3500438"/>
            <a:ext cx="1714512"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7 Conector recto de flecha"/>
          <p:cNvCxnSpPr/>
          <p:nvPr/>
        </p:nvCxnSpPr>
        <p:spPr>
          <a:xfrm rot="5400000" flipH="1" flipV="1">
            <a:off x="3071802" y="3500438"/>
            <a:ext cx="1643074"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8 Marcador de número de diapositiva"/>
          <p:cNvSpPr>
            <a:spLocks noGrp="1"/>
          </p:cNvSpPr>
          <p:nvPr>
            <p:ph type="sldNum" sz="quarter" idx="12"/>
          </p:nvPr>
        </p:nvSpPr>
        <p:spPr/>
        <p:txBody>
          <a:bodyPr/>
          <a:lstStyle/>
          <a:p>
            <a:fld id="{3CC40022-EF54-43DD-9331-C36F1B9BDB78}" type="slidenum">
              <a:rPr lang="es-ES" smtClean="0"/>
              <a:pPr/>
              <a:t>8</a:t>
            </a:fld>
            <a:endParaRPr lang="es-E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500042"/>
            <a:ext cx="7772400" cy="917596"/>
          </a:xfrm>
        </p:spPr>
        <p:txBody>
          <a:bodyPr>
            <a:normAutofit fontScale="90000"/>
          </a:bodyPr>
          <a:lstStyle/>
          <a:p>
            <a:pPr algn="ct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t>
            </a:r>
            <a:br>
              <a:rPr lang="es-ES" dirty="0" smtClean="0"/>
            </a:br>
            <a:r>
              <a:rPr lang="es-ES" dirty="0" smtClean="0"/>
              <a:t/>
            </a:r>
            <a:br>
              <a:rPr lang="es-ES" dirty="0" smtClean="0"/>
            </a:br>
            <a:r>
              <a:rPr lang="es-ES" dirty="0" smtClean="0"/>
              <a:t/>
            </a:r>
            <a:br>
              <a:rPr lang="es-ES" dirty="0" smtClean="0"/>
            </a:br>
            <a:r>
              <a:rPr lang="es-ES" dirty="0" smtClean="0">
                <a:latin typeface="Batang" pitchFamily="18" charset="-127"/>
                <a:ea typeface="Batang" pitchFamily="18" charset="-127"/>
              </a:rPr>
              <a:t/>
            </a:r>
            <a:br>
              <a:rPr lang="es-ES" dirty="0" smtClean="0">
                <a:latin typeface="Batang" pitchFamily="18" charset="-127"/>
                <a:ea typeface="Batang" pitchFamily="18" charset="-127"/>
              </a:rPr>
            </a:br>
            <a:r>
              <a:rPr lang="es-ES" b="1" dirty="0" smtClean="0">
                <a:solidFill>
                  <a:srgbClr val="002060"/>
                </a:solidFill>
                <a:latin typeface="Batang" pitchFamily="18" charset="-127"/>
                <a:ea typeface="Batang" pitchFamily="18" charset="-127"/>
              </a:rPr>
              <a:t>TTAADD en </a:t>
            </a:r>
            <a:r>
              <a:rPr lang="es-ES" b="1" dirty="0" err="1" smtClean="0">
                <a:solidFill>
                  <a:srgbClr val="002060"/>
                </a:solidFill>
                <a:latin typeface="Batang" pitchFamily="18" charset="-127"/>
                <a:ea typeface="Batang" pitchFamily="18" charset="-127"/>
              </a:rPr>
              <a:t>Haskell</a:t>
            </a:r>
            <a:endParaRPr lang="es-ES" b="1" dirty="0">
              <a:solidFill>
                <a:srgbClr val="002060"/>
              </a:solidFill>
              <a:latin typeface="Batang" pitchFamily="18" charset="-127"/>
              <a:ea typeface="Batang" pitchFamily="18" charset="-127"/>
            </a:endParaRPr>
          </a:p>
        </p:txBody>
      </p:sp>
      <p:sp>
        <p:nvSpPr>
          <p:cNvPr id="3" name="2 Marcador de contenido"/>
          <p:cNvSpPr>
            <a:spLocks noGrp="1"/>
          </p:cNvSpPr>
          <p:nvPr>
            <p:ph sz="quarter" idx="1"/>
          </p:nvPr>
        </p:nvSpPr>
        <p:spPr/>
        <p:txBody>
          <a:bodyPr>
            <a:normAutofit/>
          </a:bodyPr>
          <a:lstStyle/>
          <a:p>
            <a:r>
              <a:rPr lang="es-ES" b="1" dirty="0" smtClean="0"/>
              <a:t>DECLARACIÓN DE MODULOS</a:t>
            </a:r>
            <a:endParaRPr lang="es-ES" dirty="0" smtClean="0">
              <a:latin typeface="Consolas" pitchFamily="49" charset="0"/>
            </a:endParaRPr>
          </a:p>
          <a:p>
            <a:pPr>
              <a:buNone/>
            </a:pPr>
            <a:r>
              <a:rPr lang="es-ES" sz="1400" dirty="0" smtClean="0">
                <a:latin typeface="Consolas" pitchFamily="49" charset="0"/>
              </a:rPr>
              <a:t>module </a:t>
            </a:r>
            <a:r>
              <a:rPr lang="es-ES" sz="1400" dirty="0" err="1" smtClean="0">
                <a:latin typeface="Consolas" pitchFamily="49" charset="0"/>
              </a:rPr>
              <a:t>TadHeap</a:t>
            </a:r>
            <a:r>
              <a:rPr lang="es-ES" sz="1400" dirty="0" smtClean="0">
                <a:latin typeface="Consolas" pitchFamily="49" charset="0"/>
              </a:rPr>
              <a:t> ( </a:t>
            </a:r>
          </a:p>
          <a:p>
            <a:pPr>
              <a:buNone/>
            </a:pPr>
            <a:r>
              <a:rPr lang="es-ES" sz="1400" dirty="0" smtClean="0">
                <a:latin typeface="Consolas" pitchFamily="49" charset="0"/>
              </a:rPr>
              <a:t>	</a:t>
            </a:r>
            <a:r>
              <a:rPr lang="es-ES" sz="1400" dirty="0" err="1" smtClean="0">
                <a:latin typeface="Consolas" pitchFamily="49" charset="0"/>
              </a:rPr>
              <a:t>heapVacio</a:t>
            </a:r>
            <a:r>
              <a:rPr lang="es-ES" sz="1400" dirty="0" smtClean="0">
                <a:latin typeface="Consolas" pitchFamily="49" charset="0"/>
              </a:rPr>
              <a:t>,    -- Construye un </a:t>
            </a:r>
            <a:r>
              <a:rPr lang="es-ES" sz="1400" dirty="0" err="1" smtClean="0">
                <a:latin typeface="Consolas" pitchFamily="49" charset="0"/>
              </a:rPr>
              <a:t>Heap</a:t>
            </a:r>
            <a:r>
              <a:rPr lang="es-ES" sz="1400" dirty="0" smtClean="0">
                <a:latin typeface="Consolas" pitchFamily="49" charset="0"/>
              </a:rPr>
              <a:t> vacio</a:t>
            </a:r>
          </a:p>
          <a:p>
            <a:pPr>
              <a:buNone/>
            </a:pPr>
            <a:r>
              <a:rPr lang="es-ES" sz="1400" dirty="0" smtClean="0">
                <a:latin typeface="Consolas" pitchFamily="49" charset="0"/>
              </a:rPr>
              <a:t>	</a:t>
            </a:r>
            <a:r>
              <a:rPr lang="es-ES" sz="1400" dirty="0" err="1" smtClean="0">
                <a:latin typeface="Consolas" pitchFamily="49" charset="0"/>
              </a:rPr>
              <a:t>raizH</a:t>
            </a:r>
            <a:r>
              <a:rPr lang="es-ES" sz="1400" dirty="0" smtClean="0">
                <a:latin typeface="Consolas" pitchFamily="49" charset="0"/>
              </a:rPr>
              <a:t>,	      -- :: </a:t>
            </a:r>
            <a:r>
              <a:rPr lang="es-ES" sz="1400" dirty="0" err="1" smtClean="0">
                <a:latin typeface="Consolas" pitchFamily="49" charset="0"/>
              </a:rPr>
              <a:t>Heap</a:t>
            </a:r>
            <a:r>
              <a:rPr lang="es-ES" sz="1400" dirty="0" smtClean="0">
                <a:latin typeface="Consolas" pitchFamily="49" charset="0"/>
              </a:rPr>
              <a:t> a -&gt; a</a:t>
            </a:r>
          </a:p>
          <a:p>
            <a:pPr>
              <a:buNone/>
            </a:pPr>
            <a:r>
              <a:rPr lang="es-ES" sz="1400" dirty="0" smtClean="0">
                <a:latin typeface="Consolas" pitchFamily="49" charset="0"/>
              </a:rPr>
              <a:t>	</a:t>
            </a:r>
            <a:r>
              <a:rPr lang="es-ES" sz="1400" dirty="0" err="1" smtClean="0">
                <a:latin typeface="Consolas" pitchFamily="49" charset="0"/>
              </a:rPr>
              <a:t>esVacio</a:t>
            </a:r>
            <a:r>
              <a:rPr lang="es-ES" sz="1400" dirty="0" smtClean="0">
                <a:latin typeface="Consolas" pitchFamily="49" charset="0"/>
              </a:rPr>
              <a:t>,      -- :: </a:t>
            </a:r>
            <a:r>
              <a:rPr lang="es-ES" sz="1400" dirty="0" err="1" smtClean="0">
                <a:latin typeface="Consolas" pitchFamily="49" charset="0"/>
              </a:rPr>
              <a:t>Heap</a:t>
            </a:r>
            <a:r>
              <a:rPr lang="es-ES" sz="1400" dirty="0" smtClean="0">
                <a:latin typeface="Consolas" pitchFamily="49" charset="0"/>
              </a:rPr>
              <a:t> a -&gt; </a:t>
            </a:r>
            <a:r>
              <a:rPr lang="es-ES" sz="1400" dirty="0" err="1" smtClean="0">
                <a:latin typeface="Consolas" pitchFamily="49" charset="0"/>
              </a:rPr>
              <a:t>Bool</a:t>
            </a:r>
            <a:endParaRPr lang="es-ES" sz="1400" dirty="0" smtClean="0">
              <a:latin typeface="Consolas" pitchFamily="49" charset="0"/>
            </a:endParaRPr>
          </a:p>
          <a:p>
            <a:pPr>
              <a:buNone/>
            </a:pPr>
            <a:r>
              <a:rPr lang="es-ES" sz="1400" dirty="0" smtClean="0">
                <a:latin typeface="Consolas" pitchFamily="49" charset="0"/>
              </a:rPr>
              <a:t>	</a:t>
            </a:r>
            <a:r>
              <a:rPr lang="es-ES" sz="1400" dirty="0" err="1" smtClean="0">
                <a:latin typeface="Consolas" pitchFamily="49" charset="0"/>
              </a:rPr>
              <a:t>esHeap</a:t>
            </a:r>
            <a:r>
              <a:rPr lang="es-ES" sz="1400" dirty="0" smtClean="0">
                <a:latin typeface="Consolas" pitchFamily="49" charset="0"/>
              </a:rPr>
              <a:t>,       -- :: Ord a =&gt; </a:t>
            </a:r>
            <a:r>
              <a:rPr lang="es-ES" sz="1400" dirty="0" err="1" smtClean="0">
                <a:latin typeface="Consolas" pitchFamily="49" charset="0"/>
              </a:rPr>
              <a:t>Heap</a:t>
            </a:r>
            <a:r>
              <a:rPr lang="es-ES" sz="1400" dirty="0" smtClean="0">
                <a:latin typeface="Consolas" pitchFamily="49" charset="0"/>
              </a:rPr>
              <a:t> a -&gt; </a:t>
            </a:r>
            <a:r>
              <a:rPr lang="es-ES" sz="1400" dirty="0" err="1" smtClean="0">
                <a:latin typeface="Consolas" pitchFamily="49" charset="0"/>
              </a:rPr>
              <a:t>Bool</a:t>
            </a:r>
            <a:endParaRPr lang="es-ES" sz="1400" dirty="0" smtClean="0">
              <a:latin typeface="Consolas" pitchFamily="49" charset="0"/>
            </a:endParaRPr>
          </a:p>
          <a:p>
            <a:pPr>
              <a:buNone/>
            </a:pPr>
            <a:r>
              <a:rPr lang="es-ES" sz="1400" dirty="0" smtClean="0">
                <a:latin typeface="Consolas" pitchFamily="49" charset="0"/>
              </a:rPr>
              <a:t>	</a:t>
            </a:r>
            <a:r>
              <a:rPr lang="es-ES" sz="1400" dirty="0" err="1" smtClean="0">
                <a:latin typeface="Consolas" pitchFamily="49" charset="0"/>
              </a:rPr>
              <a:t>insertarH</a:t>
            </a:r>
            <a:r>
              <a:rPr lang="es-ES" sz="1400" dirty="0" smtClean="0">
                <a:latin typeface="Consolas" pitchFamily="49" charset="0"/>
              </a:rPr>
              <a:t>,    -- :: Ord a =&gt; a -&gt; </a:t>
            </a:r>
            <a:r>
              <a:rPr lang="es-ES" sz="1400" dirty="0" err="1" smtClean="0">
                <a:latin typeface="Consolas" pitchFamily="49" charset="0"/>
              </a:rPr>
              <a:t>Heap</a:t>
            </a:r>
            <a:r>
              <a:rPr lang="es-ES" sz="1400" dirty="0" smtClean="0">
                <a:latin typeface="Consolas" pitchFamily="49" charset="0"/>
              </a:rPr>
              <a:t> a -&gt; </a:t>
            </a:r>
            <a:r>
              <a:rPr lang="es-ES" sz="1400" dirty="0" err="1" smtClean="0">
                <a:latin typeface="Consolas" pitchFamily="49" charset="0"/>
              </a:rPr>
              <a:t>Heap</a:t>
            </a:r>
            <a:r>
              <a:rPr lang="es-ES" sz="1400" dirty="0" smtClean="0">
                <a:latin typeface="Consolas" pitchFamily="49" charset="0"/>
              </a:rPr>
              <a:t> a</a:t>
            </a:r>
          </a:p>
          <a:p>
            <a:pPr>
              <a:buNone/>
            </a:pPr>
            <a:r>
              <a:rPr lang="es-ES" sz="1400" dirty="0" smtClean="0">
                <a:latin typeface="Consolas" pitchFamily="49" charset="0"/>
              </a:rPr>
              <a:t>	</a:t>
            </a:r>
            <a:r>
              <a:rPr lang="es-ES" sz="1400" dirty="0" err="1" smtClean="0">
                <a:latin typeface="Consolas" pitchFamily="49" charset="0"/>
              </a:rPr>
              <a:t>eliminarH</a:t>
            </a:r>
            <a:r>
              <a:rPr lang="es-ES" sz="1400" dirty="0" smtClean="0">
                <a:latin typeface="Consolas" pitchFamily="49" charset="0"/>
              </a:rPr>
              <a:t>,    -- :: </a:t>
            </a:r>
            <a:r>
              <a:rPr lang="es-ES" sz="1400" dirty="0" err="1" smtClean="0">
                <a:latin typeface="Consolas" pitchFamily="49" charset="0"/>
              </a:rPr>
              <a:t>Heap</a:t>
            </a:r>
            <a:r>
              <a:rPr lang="es-ES" sz="1400" dirty="0" smtClean="0">
                <a:latin typeface="Consolas" pitchFamily="49" charset="0"/>
              </a:rPr>
              <a:t> a -&gt; </a:t>
            </a:r>
            <a:r>
              <a:rPr lang="es-ES" sz="1400" dirty="0" err="1" smtClean="0">
                <a:latin typeface="Consolas" pitchFamily="49" charset="0"/>
              </a:rPr>
              <a:t>Heap</a:t>
            </a:r>
            <a:r>
              <a:rPr lang="es-ES" sz="1400" dirty="0" smtClean="0">
                <a:latin typeface="Consolas" pitchFamily="49" charset="0"/>
              </a:rPr>
              <a:t> a</a:t>
            </a:r>
          </a:p>
          <a:p>
            <a:pPr>
              <a:buNone/>
            </a:pPr>
            <a:r>
              <a:rPr lang="es-ES" sz="1400" dirty="0" smtClean="0">
                <a:latin typeface="Consolas" pitchFamily="49" charset="0"/>
              </a:rPr>
              <a:t>	</a:t>
            </a:r>
            <a:r>
              <a:rPr lang="es-ES" sz="1400" dirty="0" err="1" smtClean="0">
                <a:latin typeface="Consolas" pitchFamily="49" charset="0"/>
              </a:rPr>
              <a:t>listaAheap</a:t>
            </a:r>
            <a:r>
              <a:rPr lang="es-ES" sz="1400" dirty="0" smtClean="0">
                <a:latin typeface="Consolas" pitchFamily="49" charset="0"/>
              </a:rPr>
              <a:t>,   -- :: [a] -&gt; </a:t>
            </a:r>
            <a:r>
              <a:rPr lang="es-ES" sz="1400" dirty="0" err="1" smtClean="0">
                <a:latin typeface="Consolas" pitchFamily="49" charset="0"/>
              </a:rPr>
              <a:t>Heap</a:t>
            </a:r>
            <a:r>
              <a:rPr lang="es-ES" sz="1400" dirty="0" smtClean="0">
                <a:latin typeface="Consolas" pitchFamily="49" charset="0"/>
              </a:rPr>
              <a:t> a -&gt; </a:t>
            </a:r>
            <a:r>
              <a:rPr lang="es-ES" sz="1400" dirty="0" err="1" smtClean="0">
                <a:latin typeface="Consolas" pitchFamily="49" charset="0"/>
              </a:rPr>
              <a:t>Heap</a:t>
            </a:r>
            <a:r>
              <a:rPr lang="es-ES" sz="1400" dirty="0" smtClean="0">
                <a:latin typeface="Consolas" pitchFamily="49" charset="0"/>
              </a:rPr>
              <a:t> a</a:t>
            </a:r>
          </a:p>
          <a:p>
            <a:pPr>
              <a:buNone/>
            </a:pPr>
            <a:r>
              <a:rPr lang="es-ES" sz="1400" dirty="0" smtClean="0">
                <a:latin typeface="Consolas" pitchFamily="49" charset="0"/>
              </a:rPr>
              <a:t>	</a:t>
            </a:r>
            <a:r>
              <a:rPr lang="es-ES" sz="1400" dirty="0" err="1" smtClean="0">
                <a:latin typeface="Consolas" pitchFamily="49" charset="0"/>
              </a:rPr>
              <a:t>heapAlista</a:t>
            </a:r>
            <a:r>
              <a:rPr lang="es-ES" sz="1400" dirty="0" smtClean="0">
                <a:latin typeface="Consolas" pitchFamily="49" charset="0"/>
              </a:rPr>
              <a:t>,   -- :: </a:t>
            </a:r>
            <a:r>
              <a:rPr lang="es-ES" sz="1400" dirty="0" err="1" smtClean="0">
                <a:latin typeface="Consolas" pitchFamily="49" charset="0"/>
              </a:rPr>
              <a:t>Heap</a:t>
            </a:r>
            <a:r>
              <a:rPr lang="es-ES" sz="1400" dirty="0" smtClean="0">
                <a:latin typeface="Consolas" pitchFamily="49" charset="0"/>
              </a:rPr>
              <a:t> a -&gt; [a]</a:t>
            </a:r>
          </a:p>
          <a:p>
            <a:pPr>
              <a:buNone/>
            </a:pPr>
            <a:r>
              <a:rPr lang="es-ES" sz="1400" dirty="0" smtClean="0">
                <a:latin typeface="Consolas" pitchFamily="49" charset="0"/>
              </a:rPr>
              <a:t>	</a:t>
            </a:r>
            <a:r>
              <a:rPr lang="es-ES" sz="1400" dirty="0" err="1" smtClean="0">
                <a:latin typeface="Consolas" pitchFamily="49" charset="0"/>
              </a:rPr>
              <a:t>heapSort</a:t>
            </a:r>
            <a:r>
              <a:rPr lang="es-ES" sz="1400" dirty="0" smtClean="0">
                <a:latin typeface="Consolas" pitchFamily="49" charset="0"/>
              </a:rPr>
              <a:t>	  -- :: [a] -&gt; [a]</a:t>
            </a:r>
          </a:p>
          <a:p>
            <a:pPr>
              <a:buNone/>
            </a:pPr>
            <a:r>
              <a:rPr lang="es-ES" sz="1400" dirty="0" smtClean="0">
                <a:latin typeface="Consolas" pitchFamily="49" charset="0"/>
              </a:rPr>
              <a:t>	) </a:t>
            </a:r>
            <a:r>
              <a:rPr lang="es-ES" sz="1400" dirty="0" err="1" smtClean="0">
                <a:latin typeface="Consolas" pitchFamily="49" charset="0"/>
              </a:rPr>
              <a:t>where</a:t>
            </a:r>
            <a:endParaRPr lang="es-ES" sz="1400" dirty="0" smtClean="0">
              <a:latin typeface="Consolas" pitchFamily="49" charset="0"/>
            </a:endParaRPr>
          </a:p>
          <a:p>
            <a:pPr>
              <a:buNone/>
            </a:pPr>
            <a:endParaRPr lang="es-ES" sz="1400" dirty="0" smtClean="0">
              <a:latin typeface="Consolas" pitchFamily="49" charset="0"/>
            </a:endParaRPr>
          </a:p>
          <a:p>
            <a:pPr>
              <a:buNone/>
            </a:pPr>
            <a:r>
              <a:rPr lang="es-ES" sz="1400" dirty="0" smtClean="0">
                <a:latin typeface="Consolas" pitchFamily="49" charset="0"/>
              </a:rPr>
              <a:t>data </a:t>
            </a:r>
            <a:r>
              <a:rPr lang="es-ES" sz="1400" dirty="0" err="1" smtClean="0">
                <a:latin typeface="Consolas" pitchFamily="49" charset="0"/>
              </a:rPr>
              <a:t>Heap</a:t>
            </a:r>
            <a:r>
              <a:rPr lang="es-ES" sz="1400" dirty="0" smtClean="0">
                <a:latin typeface="Consolas" pitchFamily="49" charset="0"/>
              </a:rPr>
              <a:t> a = </a:t>
            </a:r>
            <a:r>
              <a:rPr lang="es-ES" sz="1400" dirty="0" err="1" smtClean="0">
                <a:latin typeface="Consolas" pitchFamily="49" charset="0"/>
              </a:rPr>
              <a:t>Null</a:t>
            </a:r>
            <a:r>
              <a:rPr lang="es-ES" sz="1400" dirty="0" smtClean="0">
                <a:latin typeface="Consolas" pitchFamily="49" charset="0"/>
              </a:rPr>
              <a:t> | </a:t>
            </a:r>
            <a:r>
              <a:rPr lang="es-ES" sz="1400" dirty="0" err="1" smtClean="0">
                <a:latin typeface="Consolas" pitchFamily="49" charset="0"/>
              </a:rPr>
              <a:t>NodoH</a:t>
            </a:r>
            <a:r>
              <a:rPr lang="es-ES" sz="1400" dirty="0" smtClean="0">
                <a:latin typeface="Consolas" pitchFamily="49" charset="0"/>
              </a:rPr>
              <a:t> (</a:t>
            </a:r>
            <a:r>
              <a:rPr lang="es-ES" sz="1400" dirty="0" err="1" smtClean="0">
                <a:latin typeface="Consolas" pitchFamily="49" charset="0"/>
              </a:rPr>
              <a:t>Heap</a:t>
            </a:r>
            <a:r>
              <a:rPr lang="es-ES" sz="1400" dirty="0" smtClean="0">
                <a:latin typeface="Consolas" pitchFamily="49" charset="0"/>
              </a:rPr>
              <a:t> a) a (</a:t>
            </a:r>
            <a:r>
              <a:rPr lang="es-ES" sz="1400" dirty="0" err="1" smtClean="0">
                <a:latin typeface="Consolas" pitchFamily="49" charset="0"/>
              </a:rPr>
              <a:t>Heap</a:t>
            </a:r>
            <a:r>
              <a:rPr lang="es-ES" sz="1400" dirty="0" smtClean="0">
                <a:latin typeface="Consolas" pitchFamily="49" charset="0"/>
              </a:rPr>
              <a:t> a) </a:t>
            </a:r>
          </a:p>
          <a:p>
            <a:pPr>
              <a:buNone/>
            </a:pPr>
            <a:endParaRPr lang="es-ES" dirty="0" smtClean="0">
              <a:latin typeface="Consolas" pitchFamily="49" charset="0"/>
            </a:endParaRPr>
          </a:p>
        </p:txBody>
      </p:sp>
      <p:sp>
        <p:nvSpPr>
          <p:cNvPr id="4" name="3 Redondear rectángulo de esquina sencilla"/>
          <p:cNvSpPr/>
          <p:nvPr/>
        </p:nvSpPr>
        <p:spPr>
          <a:xfrm>
            <a:off x="5929322" y="4357694"/>
            <a:ext cx="2714644" cy="1285884"/>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Ocultamos los constructores de datos</a:t>
            </a:r>
            <a:endParaRPr lang="es-ES" dirty="0"/>
          </a:p>
        </p:txBody>
      </p:sp>
      <p:sp>
        <p:nvSpPr>
          <p:cNvPr id="5" name="4 Marcador de número de diapositiva"/>
          <p:cNvSpPr>
            <a:spLocks noGrp="1"/>
          </p:cNvSpPr>
          <p:nvPr>
            <p:ph type="sldNum" sz="quarter" idx="12"/>
          </p:nvPr>
        </p:nvSpPr>
        <p:spPr/>
        <p:txBody>
          <a:bodyPr/>
          <a:lstStyle/>
          <a:p>
            <a:fld id="{3CC40022-EF54-43DD-9331-C36F1B9BDB78}" type="slidenum">
              <a:rPr lang="es-ES" smtClean="0"/>
              <a:pPr/>
              <a:t>9</a:t>
            </a:fld>
            <a:endParaRPr lang="es-E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dad">
  <a:themeElements>
    <a:clrScheme name="Equida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dad">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2621</TotalTime>
  <Words>2895</Words>
  <Application>Microsoft Office PowerPoint</Application>
  <PresentationFormat>Presentación en pantalla (4:3)</PresentationFormat>
  <Paragraphs>757</Paragraphs>
  <Slides>65</Slides>
  <Notes>58</Notes>
  <HiddenSlides>0</HiddenSlides>
  <MMClips>0</MMClips>
  <ScaleCrop>false</ScaleCrop>
  <HeadingPairs>
    <vt:vector size="4" baseType="variant">
      <vt:variant>
        <vt:lpstr>Tema</vt:lpstr>
      </vt:variant>
      <vt:variant>
        <vt:i4>1</vt:i4>
      </vt:variant>
      <vt:variant>
        <vt:lpstr>Títulos de diapositiva</vt:lpstr>
      </vt:variant>
      <vt:variant>
        <vt:i4>65</vt:i4>
      </vt:variant>
    </vt:vector>
  </HeadingPairs>
  <TitlesOfParts>
    <vt:vector size="66" baseType="lpstr">
      <vt:lpstr>Equidad</vt:lpstr>
      <vt:lpstr>TIPOS ABSTRACTOS DE DATOS &amp; HASKELL</vt:lpstr>
      <vt:lpstr>CONTENIDO</vt:lpstr>
      <vt:lpstr>                              TTAADD en Haskell</vt:lpstr>
      <vt:lpstr>TTAADD en Haskell</vt:lpstr>
      <vt:lpstr>TTAADD en Haskell</vt:lpstr>
      <vt:lpstr>TTAADD en Haskel</vt:lpstr>
      <vt:lpstr>TTAADD en Haskell</vt:lpstr>
      <vt:lpstr>TTAADD en Haskell</vt:lpstr>
      <vt:lpstr>                              TTAADD en Haskell</vt:lpstr>
      <vt:lpstr>TTAADD en Haskell</vt:lpstr>
      <vt:lpstr>TTAADD en Haskell</vt:lpstr>
      <vt:lpstr>TTAADD en Haskell</vt:lpstr>
      <vt:lpstr>TTAADD en Haskell</vt:lpstr>
      <vt:lpstr>TTAADD en Haskell</vt:lpstr>
      <vt:lpstr>TTAADD en Haskell</vt:lpstr>
      <vt:lpstr>TTAADD en Haskell</vt:lpstr>
      <vt:lpstr>TTAADD en Haskell</vt:lpstr>
      <vt:lpstr>TTAADD en Haskell</vt:lpstr>
      <vt:lpstr>TTAADD en Haskell</vt:lpstr>
      <vt:lpstr>TTAADD en Haskell</vt:lpstr>
      <vt:lpstr>La POO y Haskell</vt:lpstr>
      <vt:lpstr>La POO y Haskell</vt:lpstr>
      <vt:lpstr>Heaps en Haskell</vt:lpstr>
      <vt:lpstr>Heaps en Haskell</vt:lpstr>
      <vt:lpstr>Heaps en Haskell</vt:lpstr>
      <vt:lpstr>Heaps en Haskell</vt:lpstr>
      <vt:lpstr>Heaps en Haskell</vt:lpstr>
      <vt:lpstr>Heaps en Haskell</vt:lpstr>
      <vt:lpstr>Heaps en Haskell</vt:lpstr>
      <vt:lpstr>Heaps en Haskell</vt:lpstr>
      <vt:lpstr>Heaps en Haskell</vt:lpstr>
      <vt:lpstr>Heaps en Haskell</vt:lpstr>
      <vt:lpstr>Heaps en Haskell</vt:lpstr>
      <vt:lpstr>Heaps en Haskell</vt:lpstr>
      <vt:lpstr>Heaps en Haskell</vt:lpstr>
      <vt:lpstr>Colas en Haskell</vt:lpstr>
      <vt:lpstr>Colas en Haskell</vt:lpstr>
      <vt:lpstr>Colas en Haskell</vt:lpstr>
      <vt:lpstr>Colas en Haskell</vt:lpstr>
      <vt:lpstr>Colas en Haskell</vt:lpstr>
      <vt:lpstr>Colas en Haskell</vt:lpstr>
      <vt:lpstr>Colas en Haskell</vt:lpstr>
      <vt:lpstr>Colas en Haskell</vt:lpstr>
      <vt:lpstr>Colas en Haskell</vt:lpstr>
      <vt:lpstr>Colas en Haskell</vt:lpstr>
      <vt:lpstr>Colas en Haskell</vt:lpstr>
      <vt:lpstr>Colas en Haskell</vt:lpstr>
      <vt:lpstr>Colas en Haskell</vt:lpstr>
      <vt:lpstr>Colas en Haskell</vt:lpstr>
      <vt:lpstr>Colas en Haskell</vt:lpstr>
      <vt:lpstr>Colas en Haskell</vt:lpstr>
      <vt:lpstr>Colas en Haskell</vt:lpstr>
      <vt:lpstr>Colas en Haskell</vt:lpstr>
      <vt:lpstr>Colas en Haskell</vt:lpstr>
      <vt:lpstr>Colas en Haskell</vt:lpstr>
      <vt:lpstr>Colas en Haskell</vt:lpstr>
      <vt:lpstr>Colas en Haskell</vt:lpstr>
      <vt:lpstr>Colas en Haskell</vt:lpstr>
      <vt:lpstr>Colas en Haskell</vt:lpstr>
      <vt:lpstr>Colas en Haskell</vt:lpstr>
      <vt:lpstr>Colas en Haskell</vt:lpstr>
      <vt:lpstr>Colas en Haskell</vt:lpstr>
      <vt:lpstr>Colas en Haskell</vt:lpstr>
      <vt:lpstr>Conclusiones</vt:lpstr>
      <vt:lpstr>Bibliografía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TIPOS ABSTRACTOS DE DATOS &amp; LENGUAJES FUNCIONALES</dc:title>
  <dc:creator>Usuario de Windows</dc:creator>
  <cp:lastModifiedBy>Ruben</cp:lastModifiedBy>
  <cp:revision>274</cp:revision>
  <dcterms:created xsi:type="dcterms:W3CDTF">2010-05-01T11:59:45Z</dcterms:created>
  <dcterms:modified xsi:type="dcterms:W3CDTF">2010-06-10T10:05:10Z</dcterms:modified>
</cp:coreProperties>
</file>