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299" r:id="rId2"/>
    <p:sldId id="301" r:id="rId3"/>
    <p:sldId id="274" r:id="rId4"/>
    <p:sldId id="275" r:id="rId5"/>
    <p:sldId id="276" r:id="rId6"/>
    <p:sldId id="300"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97" r:id="rId28"/>
    <p:sldId id="257" r:id="rId29"/>
    <p:sldId id="258" r:id="rId30"/>
    <p:sldId id="259" r:id="rId31"/>
    <p:sldId id="260" r:id="rId32"/>
    <p:sldId id="262" r:id="rId33"/>
    <p:sldId id="273" r:id="rId34"/>
    <p:sldId id="261" r:id="rId35"/>
    <p:sldId id="268" r:id="rId36"/>
    <p:sldId id="263" r:id="rId37"/>
    <p:sldId id="264" r:id="rId38"/>
    <p:sldId id="269" r:id="rId39"/>
    <p:sldId id="265" r:id="rId40"/>
    <p:sldId id="266" r:id="rId41"/>
    <p:sldId id="267" r:id="rId42"/>
    <p:sldId id="270" r:id="rId43"/>
    <p:sldId id="298" r:id="rId4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Estilo medio 3 - Énfasis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5BE263C-DBD7-4A20-BB59-AAB30ACAA65A}" styleName="Estilo medio 3 - Énfasis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00F0B3-40B6-4E8F-930E-068D1D570450}" type="datetimeFigureOut">
              <a:rPr lang="es-ES" smtClean="0"/>
              <a:pPr/>
              <a:t>01/05/2011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ECAAF-5D01-4044-A705-4E9F7B725311}"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dirty="0"/>
          </a:p>
        </p:txBody>
      </p:sp>
      <p:sp>
        <p:nvSpPr>
          <p:cNvPr id="4" name="3 Marcador de número de diapositiva"/>
          <p:cNvSpPr>
            <a:spLocks noGrp="1"/>
          </p:cNvSpPr>
          <p:nvPr>
            <p:ph type="sldNum" sz="quarter" idx="10"/>
          </p:nvPr>
        </p:nvSpPr>
        <p:spPr/>
        <p:txBody>
          <a:bodyPr/>
          <a:lstStyle/>
          <a:p>
            <a:fld id="{F7858C73-7119-48E8-943B-CA4C1B15B573}" type="slidenum">
              <a:rPr lang="es-ES_tradnl" smtClean="0"/>
              <a:pPr/>
              <a:t>8</a:t>
            </a:fld>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CD7FD6F-239E-465C-91A5-0A9DC2FE01C3}" type="datetimeFigureOut">
              <a:rPr lang="es-ES" smtClean="0"/>
              <a:pPr/>
              <a:t>01/05/2011</a:t>
            </a:fld>
            <a:endParaRPr lang="es-ES"/>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s-ES"/>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A8396F8C-E488-4874-AD46-149848B8343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CD7FD6F-239E-465C-91A5-0A9DC2FE01C3}" type="datetimeFigureOut">
              <a:rPr lang="es-ES" smtClean="0"/>
              <a:pPr/>
              <a:t>01/05/2011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396F8C-E488-4874-AD46-149848B8343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7CD7FD6F-239E-465C-91A5-0A9DC2FE01C3}" type="datetimeFigureOut">
              <a:rPr lang="es-ES" smtClean="0"/>
              <a:pPr/>
              <a:t>01/05/2011</a:t>
            </a:fld>
            <a:endParaRPr lang="es-ES"/>
          </a:p>
        </p:txBody>
      </p:sp>
      <p:sp>
        <p:nvSpPr>
          <p:cNvPr id="5" name="4 Marcador de pie de página"/>
          <p:cNvSpPr>
            <a:spLocks noGrp="1"/>
          </p:cNvSpPr>
          <p:nvPr>
            <p:ph type="ftr" sz="quarter" idx="11"/>
          </p:nvPr>
        </p:nvSpPr>
        <p:spPr>
          <a:xfrm>
            <a:off x="457201" y="6248207"/>
            <a:ext cx="5573483" cy="365125"/>
          </a:xfrm>
        </p:spPr>
        <p:txBody>
          <a:bodyPr/>
          <a:lstStyle/>
          <a:p>
            <a:endParaRPr lang="es-ES"/>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A8396F8C-E488-4874-AD46-149848B83439}"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CD7FD6F-239E-465C-91A5-0A9DC2FE01C3}" type="datetimeFigureOut">
              <a:rPr lang="es-ES" smtClean="0"/>
              <a:pPr/>
              <a:t>01/05/2011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A8396F8C-E488-4874-AD46-149848B83439}" type="slidenum">
              <a:rPr lang="es-ES" smtClean="0"/>
              <a:pPr/>
              <a:t>‹Nº›</a:t>
            </a:fld>
            <a:endParaRPr lang="es-ES"/>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7CD7FD6F-239E-465C-91A5-0A9DC2FE01C3}" type="datetimeFigureOut">
              <a:rPr lang="es-ES" smtClean="0"/>
              <a:pPr/>
              <a:t>01/05/2011</a:t>
            </a:fld>
            <a:endParaRPr lang="es-ES"/>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8396F8C-E488-4874-AD46-149848B83439}" type="slidenum">
              <a:rPr lang="es-ES" smtClean="0"/>
              <a:pPr/>
              <a:t>‹Nº›</a:t>
            </a:fld>
            <a:endParaRPr lang="es-ES"/>
          </a:p>
        </p:txBody>
      </p:sp>
      <p:sp>
        <p:nvSpPr>
          <p:cNvPr id="14" name="13 Marcador de pie de página"/>
          <p:cNvSpPr>
            <a:spLocks noGrp="1"/>
          </p:cNvSpPr>
          <p:nvPr>
            <p:ph type="ftr" sz="quarter" idx="12"/>
          </p:nvPr>
        </p:nvSpPr>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8" name="7 Marcador de fecha"/>
          <p:cNvSpPr>
            <a:spLocks noGrp="1"/>
          </p:cNvSpPr>
          <p:nvPr>
            <p:ph type="dt" sz="half" idx="15"/>
          </p:nvPr>
        </p:nvSpPr>
        <p:spPr/>
        <p:txBody>
          <a:bodyPr rtlCol="0"/>
          <a:lstStyle/>
          <a:p>
            <a:fld id="{7CD7FD6F-239E-465C-91A5-0A9DC2FE01C3}" type="datetimeFigureOut">
              <a:rPr lang="es-ES" smtClean="0"/>
              <a:pPr/>
              <a:t>01/05/2011</a:t>
            </a:fld>
            <a:endParaRPr lang="es-ES"/>
          </a:p>
        </p:txBody>
      </p:sp>
      <p:sp>
        <p:nvSpPr>
          <p:cNvPr id="10" name="9 Marcador de número de diapositiva"/>
          <p:cNvSpPr>
            <a:spLocks noGrp="1"/>
          </p:cNvSpPr>
          <p:nvPr>
            <p:ph type="sldNum" sz="quarter" idx="16"/>
          </p:nvPr>
        </p:nvSpPr>
        <p:spPr/>
        <p:txBody>
          <a:bodyPr rtlCol="0"/>
          <a:lstStyle/>
          <a:p>
            <a:fld id="{A8396F8C-E488-4874-AD46-149848B83439}" type="slidenum">
              <a:rPr lang="es-ES" smtClean="0"/>
              <a:pPr/>
              <a:t>‹Nº›</a:t>
            </a:fld>
            <a:endParaRPr lang="es-ES"/>
          </a:p>
        </p:txBody>
      </p:sp>
      <p:sp>
        <p:nvSpPr>
          <p:cNvPr id="12" name="11 Marcador de pie de página"/>
          <p:cNvSpPr>
            <a:spLocks noGrp="1"/>
          </p:cNvSpPr>
          <p:nvPr>
            <p:ph type="ftr" sz="quarter" idx="17"/>
          </p:nvPr>
        </p:nvSpPr>
        <p:spPr/>
        <p:txBody>
          <a:bodyPr rtlCol="0"/>
          <a:lstStyle/>
          <a:p>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smtClean="0"/>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5"/>
          </p:nvPr>
        </p:nvSpPr>
        <p:spPr/>
        <p:txBody>
          <a:bodyPr rtlCol="0"/>
          <a:lstStyle/>
          <a:p>
            <a:fld id="{7CD7FD6F-239E-465C-91A5-0A9DC2FE01C3}" type="datetimeFigureOut">
              <a:rPr lang="es-ES" smtClean="0"/>
              <a:pPr/>
              <a:t>01/05/2011</a:t>
            </a:fld>
            <a:endParaRPr lang="es-ES"/>
          </a:p>
        </p:txBody>
      </p:sp>
      <p:sp>
        <p:nvSpPr>
          <p:cNvPr id="12" name="11 Marcador de número de diapositiva"/>
          <p:cNvSpPr>
            <a:spLocks noGrp="1"/>
          </p:cNvSpPr>
          <p:nvPr>
            <p:ph type="sldNum" sz="quarter" idx="16"/>
          </p:nvPr>
        </p:nvSpPr>
        <p:spPr/>
        <p:txBody>
          <a:bodyPr rtlCol="0"/>
          <a:lstStyle/>
          <a:p>
            <a:fld id="{A8396F8C-E488-4874-AD46-149848B83439}" type="slidenum">
              <a:rPr lang="es-ES" smtClean="0"/>
              <a:pPr/>
              <a:t>‹Nº›</a:t>
            </a:fld>
            <a:endParaRPr lang="es-ES"/>
          </a:p>
        </p:txBody>
      </p:sp>
      <p:sp>
        <p:nvSpPr>
          <p:cNvPr id="14" name="13 Marcador de pie de página"/>
          <p:cNvSpPr>
            <a:spLocks noGrp="1"/>
          </p:cNvSpPr>
          <p:nvPr>
            <p:ph type="ftr" sz="quarter" idx="17"/>
          </p:nvPr>
        </p:nvSpPr>
        <p:spPr/>
        <p:txBody>
          <a:bodyPr rtlCol="0"/>
          <a:lstStyle/>
          <a:p>
            <a:endParaRPr lang="es-ES"/>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CD7FD6F-239E-465C-91A5-0A9DC2FE01C3}" type="datetimeFigureOut">
              <a:rPr lang="es-ES" smtClean="0"/>
              <a:pPr/>
              <a:t>01/05/2011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A8396F8C-E488-4874-AD46-149848B8343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CD7FD6F-239E-465C-91A5-0A9DC2FE01C3}" type="datetimeFigureOut">
              <a:rPr lang="es-ES" smtClean="0"/>
              <a:pPr/>
              <a:t>01/05/2011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A8396F8C-E488-4874-AD46-149848B8343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7CD7FD6F-239E-465C-91A5-0A9DC2FE01C3}" type="datetimeFigureOut">
              <a:rPr lang="es-ES" smtClean="0"/>
              <a:pPr/>
              <a:t>01/05/2011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A8396F8C-E488-4874-AD46-149848B83439}" type="slidenum">
              <a:rPr lang="es-ES" smtClean="0"/>
              <a:pPr/>
              <a:t>‹Nº›</a:t>
            </a:fld>
            <a:endParaRPr lang="es-ES"/>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smtClean="0"/>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7CD7FD6F-239E-465C-91A5-0A9DC2FE01C3}" type="datetimeFigureOut">
              <a:rPr lang="es-ES" smtClean="0"/>
              <a:pPr/>
              <a:t>01/05/2011</a:t>
            </a:fld>
            <a:endParaRPr lang="es-ES"/>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A8396F8C-E488-4874-AD46-149848B83439}" type="slidenum">
              <a:rPr lang="es-ES" smtClean="0"/>
              <a:pPr/>
              <a:t>‹Nº›</a:t>
            </a:fld>
            <a:endParaRPr lang="es-ES"/>
          </a:p>
        </p:txBody>
      </p:sp>
      <p:sp>
        <p:nvSpPr>
          <p:cNvPr id="14" name="13 Marcador de pie de página"/>
          <p:cNvSpPr>
            <a:spLocks noGrp="1"/>
          </p:cNvSpPr>
          <p:nvPr>
            <p:ph type="ftr" sz="quarter" idx="12"/>
          </p:nvPr>
        </p:nvSpPr>
        <p:spPr>
          <a:xfrm>
            <a:off x="1600200" y="6248206"/>
            <a:ext cx="4572000" cy="365125"/>
          </a:xfrm>
        </p:spPr>
        <p:txBody>
          <a:bodyPr rtlCol="0"/>
          <a:lstStyle/>
          <a:p>
            <a:endParaRPr lang="es-ES"/>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smtClean="0"/>
              <a:t>Haga clic en el icono para agregar una imagen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CD7FD6F-239E-465C-91A5-0A9DC2FE01C3}" type="datetimeFigureOut">
              <a:rPr lang="es-ES" smtClean="0"/>
              <a:pPr/>
              <a:t>01/05/2011</a:t>
            </a:fld>
            <a:endParaRPr lang="es-ES"/>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s-ES"/>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8396F8C-E488-4874-AD46-149848B8343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3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8.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3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4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estadisticaparatodos.es/taller/loterias/combo.html" TargetMode="External"/><Relationship Id="rId2" Type="http://schemas.openxmlformats.org/officeDocument/2006/relationships/hyperlink" Target="http://www.once.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71600" y="1268760"/>
            <a:ext cx="6477000" cy="1828800"/>
          </a:xfrm>
        </p:spPr>
        <p:txBody>
          <a:bodyPr/>
          <a:lstStyle/>
          <a:p>
            <a:r>
              <a:rPr lang="es-ES" dirty="0" smtClean="0"/>
              <a:t>Simulación de juegos de azar</a:t>
            </a:r>
            <a:endParaRPr lang="es-ES" dirty="0"/>
          </a:p>
        </p:txBody>
      </p:sp>
      <p:sp>
        <p:nvSpPr>
          <p:cNvPr id="3" name="2 Subtítulo"/>
          <p:cNvSpPr>
            <a:spLocks noGrp="1"/>
          </p:cNvSpPr>
          <p:nvPr>
            <p:ph type="subTitle" idx="1"/>
          </p:nvPr>
        </p:nvSpPr>
        <p:spPr/>
        <p:txBody>
          <a:bodyPr>
            <a:normAutofit fontScale="77500" lnSpcReduction="20000"/>
          </a:bodyPr>
          <a:lstStyle/>
          <a:p>
            <a:r>
              <a:rPr lang="es-ES" dirty="0" err="1" smtClean="0"/>
              <a:t>Pepi</a:t>
            </a:r>
            <a:r>
              <a:rPr lang="es-ES" dirty="0" smtClean="0"/>
              <a:t> Jiménez Sánchez</a:t>
            </a:r>
          </a:p>
          <a:p>
            <a:r>
              <a:rPr lang="es-ES" dirty="0" smtClean="0"/>
              <a:t>Miguel Ángel Chico Espín</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Boleto Combo</a:t>
            </a:r>
            <a:endParaRPr lang="es-ES_tradnl" dirty="0"/>
          </a:p>
        </p:txBody>
      </p:sp>
      <p:pic>
        <p:nvPicPr>
          <p:cNvPr id="2051" name="Picture 3"/>
          <p:cNvPicPr>
            <a:picLocks noGrp="1" noChangeAspect="1" noChangeArrowheads="1"/>
          </p:cNvPicPr>
          <p:nvPr>
            <p:ph sz="quarter" idx="1"/>
          </p:nvPr>
        </p:nvPicPr>
        <p:blipFill>
          <a:blip r:embed="rId2" cstate="print"/>
          <a:stretch>
            <a:fillRect/>
          </a:stretch>
        </p:blipFill>
        <p:spPr bwMode="auto">
          <a:xfrm>
            <a:off x="2051720" y="2060848"/>
            <a:ext cx="5057143" cy="2714286"/>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_tradnl" dirty="0" smtClean="0"/>
              <a:t>Categorías de Premios</a:t>
            </a:r>
            <a:endParaRPr lang="es-ES_tradnl" dirty="0"/>
          </a:p>
        </p:txBody>
      </p:sp>
      <p:sp>
        <p:nvSpPr>
          <p:cNvPr id="3" name="2 Marcador de contenido"/>
          <p:cNvSpPr>
            <a:spLocks noGrp="1"/>
          </p:cNvSpPr>
          <p:nvPr>
            <p:ph sz="quarter" idx="1"/>
          </p:nvPr>
        </p:nvSpPr>
        <p:spPr>
          <a:xfrm>
            <a:off x="467544" y="1556792"/>
            <a:ext cx="8229600" cy="5472608"/>
          </a:xfrm>
        </p:spPr>
        <p:txBody>
          <a:bodyPr>
            <a:normAutofit fontScale="92500" lnSpcReduction="10000"/>
          </a:bodyPr>
          <a:lstStyle/>
          <a:p>
            <a:pPr algn="just">
              <a:buFont typeface="Wingdings 2" pitchFamily="18" charset="2"/>
              <a:buNone/>
            </a:pPr>
            <a:r>
              <a:rPr lang="es-ES" sz="2800" dirty="0" smtClean="0"/>
              <a:t>	</a:t>
            </a:r>
            <a:r>
              <a:rPr lang="es-ES" sz="2800" b="1" dirty="0" smtClean="0"/>
              <a:t>Pleno y </a:t>
            </a:r>
            <a:r>
              <a:rPr lang="es-ES" sz="2800" b="1" dirty="0" err="1" smtClean="0"/>
              <a:t>Combola</a:t>
            </a:r>
            <a:r>
              <a:rPr lang="es-ES" sz="2800" dirty="0" smtClean="0"/>
              <a:t>: Se aciertan los números del triangulo colocados en su orden y el número de la </a:t>
            </a:r>
            <a:r>
              <a:rPr lang="es-ES" sz="2800" dirty="0" err="1" smtClean="0"/>
              <a:t>combola</a:t>
            </a:r>
            <a:r>
              <a:rPr lang="es-ES" sz="2800" dirty="0" smtClean="0"/>
              <a:t>.</a:t>
            </a:r>
          </a:p>
          <a:p>
            <a:pPr algn="just"/>
            <a:r>
              <a:rPr lang="es-ES" sz="2800" b="1" dirty="0" smtClean="0"/>
              <a:t>Pleno</a:t>
            </a:r>
            <a:r>
              <a:rPr lang="es-ES" sz="2800" dirty="0" smtClean="0"/>
              <a:t>: Se aciertan los números del triangulo colocados en su orden .</a:t>
            </a:r>
          </a:p>
          <a:p>
            <a:pPr algn="just"/>
            <a:r>
              <a:rPr lang="es-ES" sz="2800" b="1" dirty="0" smtClean="0"/>
              <a:t>Triples </a:t>
            </a:r>
            <a:r>
              <a:rPr lang="es-ES" sz="2800" dirty="0" smtClean="0"/>
              <a:t>: </a:t>
            </a:r>
            <a:r>
              <a:rPr lang="es-ES_tradnl" sz="2800" dirty="0" smtClean="0"/>
              <a:t>Se aciertan los números de las tres bolas de la fila base del triángulo colocados en su orden.</a:t>
            </a:r>
            <a:endParaRPr lang="es-ES" sz="2800" dirty="0" smtClean="0"/>
          </a:p>
          <a:p>
            <a:pPr algn="just"/>
            <a:r>
              <a:rPr lang="es-ES" sz="2800" b="1" dirty="0" smtClean="0"/>
              <a:t>Doble</a:t>
            </a:r>
            <a:r>
              <a:rPr lang="es-ES" sz="2800" dirty="0" smtClean="0"/>
              <a:t>: Se aciertan los números de las dos bolas de la fila central del triangulo colocadas en su orden. </a:t>
            </a:r>
          </a:p>
          <a:p>
            <a:pPr algn="just"/>
            <a:r>
              <a:rPr lang="es-ES" sz="2800" b="1" dirty="0" smtClean="0"/>
              <a:t>Reintegro</a:t>
            </a:r>
            <a:r>
              <a:rPr lang="es-ES" sz="2800" dirty="0" smtClean="0"/>
              <a:t>: Se aciertan el número de la bola colocada en el vértice del triangulo.</a:t>
            </a:r>
          </a:p>
          <a:p>
            <a:pPr algn="just"/>
            <a:r>
              <a:rPr lang="es-ES" sz="2800" b="1" dirty="0" err="1" smtClean="0"/>
              <a:t>Combola</a:t>
            </a:r>
            <a:r>
              <a:rPr lang="es-ES" sz="2800" b="1" dirty="0" smtClean="0"/>
              <a:t> </a:t>
            </a:r>
            <a:r>
              <a:rPr lang="es-ES" sz="2800" dirty="0" smtClean="0"/>
              <a:t>: </a:t>
            </a:r>
            <a:r>
              <a:rPr lang="es-ES_tradnl" sz="2800" dirty="0" smtClean="0"/>
              <a:t>Se acierta el número asignado en el sorteo a la bola adicional.</a:t>
            </a:r>
          </a:p>
          <a:p>
            <a:pPr>
              <a:buFont typeface="Wingdings 2" pitchFamily="18" charset="2"/>
              <a:buNone/>
            </a:pPr>
            <a:endParaRPr lang="es-ES_tradnl" dirty="0" smtClean="0"/>
          </a:p>
        </p:txBody>
      </p:sp>
      <p:pic>
        <p:nvPicPr>
          <p:cNvPr id="4" name="Picture 2"/>
          <p:cNvPicPr>
            <a:picLocks noChangeAspect="1" noChangeArrowheads="1"/>
          </p:cNvPicPr>
          <p:nvPr/>
        </p:nvPicPr>
        <p:blipFill>
          <a:blip r:embed="rId2"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_tradnl" dirty="0" smtClean="0"/>
              <a:t>Categorías de Premios</a:t>
            </a:r>
            <a:endParaRPr lang="es-ES_tradnl" dirty="0"/>
          </a:p>
        </p:txBody>
      </p:sp>
      <p:sp>
        <p:nvSpPr>
          <p:cNvPr id="3" name="2 Marcador de contenido"/>
          <p:cNvSpPr>
            <a:spLocks noGrp="1"/>
          </p:cNvSpPr>
          <p:nvPr>
            <p:ph sz="quarter" idx="1"/>
          </p:nvPr>
        </p:nvSpPr>
        <p:spPr>
          <a:xfrm>
            <a:off x="467544" y="1484784"/>
            <a:ext cx="8229600" cy="5184576"/>
          </a:xfrm>
        </p:spPr>
        <p:txBody>
          <a:bodyPr>
            <a:normAutofit/>
          </a:bodyPr>
          <a:lstStyle/>
          <a:p>
            <a:pPr algn="just">
              <a:buFont typeface="Wingdings 2" pitchFamily="18" charset="2"/>
              <a:buNone/>
            </a:pPr>
            <a:r>
              <a:rPr lang="es-ES" sz="2800" u="sng" dirty="0" smtClean="0"/>
              <a:t>Premios variables</a:t>
            </a:r>
          </a:p>
          <a:p>
            <a:pPr>
              <a:buFont typeface="Wingdings 2" pitchFamily="18" charset="2"/>
              <a:buNone/>
            </a:pPr>
            <a:r>
              <a:rPr lang="es-ES" sz="2800" dirty="0" smtClean="0"/>
              <a:t>		Pleno y </a:t>
            </a:r>
            <a:r>
              <a:rPr lang="es-ES" sz="2800" dirty="0" err="1" smtClean="0"/>
              <a:t>combola</a:t>
            </a:r>
            <a:r>
              <a:rPr lang="es-ES" sz="2800" dirty="0" smtClean="0"/>
              <a:t>. 		75%.</a:t>
            </a:r>
          </a:p>
          <a:p>
            <a:pPr>
              <a:buFont typeface="Wingdings 2" pitchFamily="18" charset="2"/>
              <a:buNone/>
            </a:pPr>
            <a:r>
              <a:rPr lang="es-ES" sz="2800" dirty="0" smtClean="0"/>
              <a:t>		Pleno				10%</a:t>
            </a:r>
          </a:p>
          <a:p>
            <a:pPr>
              <a:buFont typeface="Wingdings 2" pitchFamily="18" charset="2"/>
              <a:buNone/>
            </a:pPr>
            <a:r>
              <a:rPr lang="es-ES" sz="2800" dirty="0" smtClean="0"/>
              <a:t>		Triples			15%</a:t>
            </a:r>
          </a:p>
          <a:p>
            <a:pPr>
              <a:buFont typeface="Wingdings 2" pitchFamily="18" charset="2"/>
              <a:buNone/>
            </a:pPr>
            <a:r>
              <a:rPr lang="es-ES" sz="2800" u="sng" dirty="0" smtClean="0"/>
              <a:t>Premios fijos</a:t>
            </a:r>
          </a:p>
          <a:p>
            <a:pPr>
              <a:buFont typeface="Wingdings 2" pitchFamily="18" charset="2"/>
              <a:buNone/>
            </a:pPr>
            <a:r>
              <a:rPr lang="es-ES" sz="2800" dirty="0" smtClean="0"/>
              <a:t>		Doble				5 €</a:t>
            </a:r>
          </a:p>
          <a:p>
            <a:pPr>
              <a:buFont typeface="Wingdings 2" pitchFamily="18" charset="2"/>
              <a:buNone/>
            </a:pPr>
            <a:r>
              <a:rPr lang="es-ES" sz="2800" dirty="0" smtClean="0"/>
              <a:t>		Reintegro			1 €</a:t>
            </a:r>
          </a:p>
          <a:p>
            <a:pPr>
              <a:buFont typeface="Wingdings 2" pitchFamily="18" charset="2"/>
              <a:buNone/>
            </a:pPr>
            <a:r>
              <a:rPr lang="es-ES" sz="2800" dirty="0" smtClean="0"/>
              <a:t>		</a:t>
            </a:r>
            <a:r>
              <a:rPr lang="es-ES" sz="2800" dirty="0" err="1" smtClean="0"/>
              <a:t>Combola</a:t>
            </a:r>
            <a:r>
              <a:rPr lang="es-ES" sz="2800" dirty="0" smtClean="0"/>
              <a:t>	</a:t>
            </a:r>
            <a:r>
              <a:rPr lang="es-ES" dirty="0" smtClean="0"/>
              <a:t>		1 €</a:t>
            </a:r>
          </a:p>
          <a:p>
            <a:pPr>
              <a:buFont typeface="Wingdings 2" pitchFamily="18" charset="2"/>
              <a:buNone/>
            </a:pPr>
            <a:endParaRPr lang="es-ES_tradnl" dirty="0" smtClean="0"/>
          </a:p>
        </p:txBody>
      </p:sp>
      <p:pic>
        <p:nvPicPr>
          <p:cNvPr id="4" name="Picture 2"/>
          <p:cNvPicPr>
            <a:picLocks noChangeAspect="1" noChangeArrowheads="1"/>
          </p:cNvPicPr>
          <p:nvPr/>
        </p:nvPicPr>
        <p:blipFill>
          <a:blip r:embed="rId2"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Probabilidades de Acierto</a:t>
            </a:r>
            <a:endParaRPr lang="es-ES_tradnl" dirty="0"/>
          </a:p>
        </p:txBody>
      </p:sp>
      <p:sp>
        <p:nvSpPr>
          <p:cNvPr id="4" name="3 CuadroTexto"/>
          <p:cNvSpPr txBox="1"/>
          <p:nvPr/>
        </p:nvSpPr>
        <p:spPr>
          <a:xfrm>
            <a:off x="467544" y="1484784"/>
            <a:ext cx="8280920" cy="461665"/>
          </a:xfrm>
          <a:prstGeom prst="rect">
            <a:avLst/>
          </a:prstGeom>
          <a:noFill/>
        </p:spPr>
        <p:txBody>
          <a:bodyPr wrap="square" rtlCol="0">
            <a:spAutoFit/>
          </a:bodyPr>
          <a:lstStyle/>
          <a:p>
            <a:pPr algn="ctr"/>
            <a:r>
              <a:rPr lang="es-ES_tradnl" sz="2400" dirty="0" smtClean="0"/>
              <a:t>Boletos posibles:  VR </a:t>
            </a:r>
            <a:r>
              <a:rPr lang="es-ES_tradnl" sz="2400" baseline="-25000" dirty="0" smtClean="0"/>
              <a:t>10,6  </a:t>
            </a:r>
            <a:r>
              <a:rPr lang="es-ES_tradnl" sz="2400" dirty="0" smtClean="0"/>
              <a:t>∙ C </a:t>
            </a:r>
            <a:r>
              <a:rPr lang="es-ES_tradnl" sz="2400" baseline="-25000" dirty="0" smtClean="0"/>
              <a:t>15,1</a:t>
            </a:r>
            <a:r>
              <a:rPr lang="es-ES_tradnl" sz="2400" dirty="0" smtClean="0"/>
              <a:t> = 10</a:t>
            </a:r>
            <a:r>
              <a:rPr lang="es-ES_tradnl" sz="2400" baseline="30000" dirty="0" smtClean="0"/>
              <a:t>6 </a:t>
            </a:r>
            <a:r>
              <a:rPr lang="es-ES_tradnl" sz="2400" dirty="0" smtClean="0"/>
              <a:t>∙15 = 15.000.000</a:t>
            </a:r>
            <a:endParaRPr lang="es-ES_tradnl" sz="2400" dirty="0"/>
          </a:p>
        </p:txBody>
      </p:sp>
      <p:graphicFrame>
        <p:nvGraphicFramePr>
          <p:cNvPr id="15" name="14 Tabla"/>
          <p:cNvGraphicFramePr>
            <a:graphicFrameLocks noGrp="1"/>
          </p:cNvGraphicFramePr>
          <p:nvPr/>
        </p:nvGraphicFramePr>
        <p:xfrm>
          <a:off x="467545" y="2132856"/>
          <a:ext cx="8208910" cy="3587808"/>
        </p:xfrm>
        <a:graphic>
          <a:graphicData uri="http://schemas.openxmlformats.org/drawingml/2006/table">
            <a:tbl>
              <a:tblPr>
                <a:tableStyleId>{3C2FFA5D-87B4-456A-9821-1D502468CF0F}</a:tableStyleId>
              </a:tblPr>
              <a:tblGrid>
                <a:gridCol w="1696165"/>
                <a:gridCol w="1904234"/>
                <a:gridCol w="2615120"/>
                <a:gridCol w="1993391"/>
              </a:tblGrid>
              <a:tr h="690372">
                <a:tc>
                  <a:txBody>
                    <a:bodyPr/>
                    <a:lstStyle/>
                    <a:p>
                      <a:pPr algn="ctr">
                        <a:lnSpc>
                          <a:spcPct val="115000"/>
                        </a:lnSpc>
                        <a:spcAft>
                          <a:spcPts val="0"/>
                        </a:spcAft>
                      </a:pPr>
                      <a:r>
                        <a:rPr lang="es-ES_tradnl" sz="1800" dirty="0"/>
                        <a:t>Categoría Premio</a:t>
                      </a:r>
                      <a:endParaRPr lang="es-ES_tradnl" sz="1800" dirty="0">
                        <a:latin typeface="Calibri"/>
                        <a:ea typeface="Calibri"/>
                        <a:cs typeface="Times New Roman"/>
                      </a:endParaRPr>
                    </a:p>
                  </a:txBody>
                  <a:tcPr marL="68580" marR="68580" marT="0" marB="0"/>
                </a:tc>
                <a:tc>
                  <a:txBody>
                    <a:bodyPr/>
                    <a:lstStyle/>
                    <a:p>
                      <a:pPr algn="ctr">
                        <a:lnSpc>
                          <a:spcPct val="115000"/>
                        </a:lnSpc>
                        <a:spcAft>
                          <a:spcPts val="0"/>
                        </a:spcAft>
                      </a:pPr>
                      <a:r>
                        <a:rPr lang="es-ES_tradnl" sz="1800"/>
                        <a:t>Aciertos</a:t>
                      </a:r>
                      <a:endParaRPr lang="es-ES_tradnl" sz="1800">
                        <a:latin typeface="Calibri"/>
                        <a:ea typeface="Calibri"/>
                        <a:cs typeface="Times New Roman"/>
                      </a:endParaRPr>
                    </a:p>
                  </a:txBody>
                  <a:tcPr marL="68580" marR="68580" marT="0" marB="0"/>
                </a:tc>
                <a:tc>
                  <a:txBody>
                    <a:bodyPr/>
                    <a:lstStyle/>
                    <a:p>
                      <a:pPr algn="ctr">
                        <a:lnSpc>
                          <a:spcPct val="115000"/>
                        </a:lnSpc>
                        <a:spcAft>
                          <a:spcPts val="0"/>
                        </a:spcAft>
                      </a:pPr>
                      <a:r>
                        <a:rPr lang="es-ES_tradnl" sz="1800"/>
                        <a:t>Boletos Favorables</a:t>
                      </a:r>
                      <a:endParaRPr lang="es-ES_tradnl" sz="1800">
                        <a:latin typeface="Calibri"/>
                        <a:ea typeface="Calibri"/>
                        <a:cs typeface="Times New Roman"/>
                      </a:endParaRPr>
                    </a:p>
                  </a:txBody>
                  <a:tcPr marL="68580" marR="68580" marT="0" marB="0"/>
                </a:tc>
                <a:tc>
                  <a:txBody>
                    <a:bodyPr/>
                    <a:lstStyle/>
                    <a:p>
                      <a:pPr algn="ctr">
                        <a:lnSpc>
                          <a:spcPct val="115000"/>
                        </a:lnSpc>
                        <a:spcAft>
                          <a:spcPts val="0"/>
                        </a:spcAft>
                      </a:pPr>
                      <a:r>
                        <a:rPr lang="es-ES_tradnl" sz="1800"/>
                        <a:t>Probabilidad</a:t>
                      </a:r>
                      <a:endParaRPr lang="es-ES_tradnl" sz="1800">
                        <a:latin typeface="Calibri"/>
                        <a:ea typeface="Calibri"/>
                        <a:cs typeface="Times New Roman"/>
                      </a:endParaRPr>
                    </a:p>
                  </a:txBody>
                  <a:tcPr marL="68580" marR="68580" marT="0" marB="0"/>
                </a:tc>
              </a:tr>
              <a:tr h="389748">
                <a:tc>
                  <a:txBody>
                    <a:bodyPr/>
                    <a:lstStyle/>
                    <a:p>
                      <a:pPr>
                        <a:lnSpc>
                          <a:spcPct val="115000"/>
                        </a:lnSpc>
                        <a:spcAft>
                          <a:spcPts val="0"/>
                        </a:spcAft>
                      </a:pPr>
                      <a:r>
                        <a:rPr lang="es-ES_tradnl" sz="1800"/>
                        <a:t>1º</a:t>
                      </a:r>
                      <a:endParaRPr lang="es-ES_tradnl" sz="180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a:t>Pleno y </a:t>
                      </a:r>
                      <a:r>
                        <a:rPr lang="es-ES_tradnl" sz="1800" dirty="0" err="1"/>
                        <a:t>Combola</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a:t>1</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a:t>0,0000067%</a:t>
                      </a:r>
                      <a:endParaRPr lang="es-ES_tradnl" sz="1800">
                        <a:latin typeface="Calibri"/>
                        <a:ea typeface="Calibri"/>
                        <a:cs typeface="Times New Roman"/>
                      </a:endParaRPr>
                    </a:p>
                  </a:txBody>
                  <a:tcPr marL="68580" marR="68580" marT="0" marB="0"/>
                </a:tc>
              </a:tr>
              <a:tr h="417948">
                <a:tc>
                  <a:txBody>
                    <a:bodyPr/>
                    <a:lstStyle/>
                    <a:p>
                      <a:pPr>
                        <a:lnSpc>
                          <a:spcPct val="115000"/>
                        </a:lnSpc>
                        <a:spcAft>
                          <a:spcPts val="0"/>
                        </a:spcAft>
                      </a:pPr>
                      <a:r>
                        <a:rPr lang="es-ES_tradnl" sz="1800" dirty="0"/>
                        <a:t>2º</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a:t>Pleno</a:t>
                      </a:r>
                      <a:endParaRPr lang="es-ES_tradnl" sz="180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a:t>15-1=14</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a:t>0,000093 %</a:t>
                      </a:r>
                      <a:endParaRPr lang="es-ES_tradnl" sz="1800">
                        <a:latin typeface="Calibri"/>
                        <a:ea typeface="Calibri"/>
                        <a:cs typeface="Times New Roman"/>
                      </a:endParaRPr>
                    </a:p>
                  </a:txBody>
                  <a:tcPr marL="68580" marR="68580" marT="0" marB="0"/>
                </a:tc>
              </a:tr>
              <a:tr h="417948">
                <a:tc>
                  <a:txBody>
                    <a:bodyPr/>
                    <a:lstStyle/>
                    <a:p>
                      <a:pPr>
                        <a:lnSpc>
                          <a:spcPct val="115000"/>
                        </a:lnSpc>
                        <a:spcAft>
                          <a:spcPts val="0"/>
                        </a:spcAft>
                      </a:pPr>
                      <a:r>
                        <a:rPr lang="es-ES_tradnl" sz="1800"/>
                        <a:t>3º</a:t>
                      </a:r>
                      <a:endParaRPr lang="es-ES_tradnl" sz="1800">
                        <a:latin typeface="Calibri"/>
                        <a:ea typeface="Calibri"/>
                        <a:cs typeface="Times New Roman"/>
                      </a:endParaRPr>
                    </a:p>
                  </a:txBody>
                  <a:tcPr marL="68580" marR="68580" marT="0" marB="0"/>
                </a:tc>
                <a:tc>
                  <a:txBody>
                    <a:bodyPr/>
                    <a:lstStyle/>
                    <a:p>
                      <a:pPr>
                        <a:lnSpc>
                          <a:spcPct val="115000"/>
                        </a:lnSpc>
                        <a:spcAft>
                          <a:spcPts val="0"/>
                        </a:spcAft>
                      </a:pPr>
                      <a:r>
                        <a:rPr lang="es-ES_tradnl" sz="1800"/>
                        <a:t>Triple</a:t>
                      </a:r>
                      <a:endParaRPr lang="es-ES_tradnl" sz="180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smtClean="0">
                          <a:latin typeface="Calibri"/>
                          <a:ea typeface="Calibri"/>
                          <a:cs typeface="Times New Roman"/>
                        </a:rPr>
                        <a:t>10</a:t>
                      </a:r>
                      <a:r>
                        <a:rPr lang="es-ES_tradnl" sz="1800" baseline="30000" dirty="0" smtClean="0">
                          <a:latin typeface="Calibri"/>
                          <a:ea typeface="Calibri"/>
                          <a:cs typeface="Times New Roman"/>
                        </a:rPr>
                        <a:t>2</a:t>
                      </a:r>
                      <a:r>
                        <a:rPr lang="es-ES_tradnl" sz="1800" baseline="0" dirty="0" smtClean="0">
                          <a:latin typeface="Calibri"/>
                          <a:ea typeface="Calibri"/>
                          <a:cs typeface="Times New Roman"/>
                        </a:rPr>
                        <a:t>·10·15 = 15.000</a:t>
                      </a:r>
                      <a:endParaRPr lang="es-ES_tradnl" sz="1800" baseline="300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a:t>0,1%</a:t>
                      </a:r>
                      <a:endParaRPr lang="es-ES_tradnl" sz="1800">
                        <a:latin typeface="Calibri"/>
                        <a:ea typeface="Calibri"/>
                        <a:cs typeface="Times New Roman"/>
                      </a:endParaRPr>
                    </a:p>
                  </a:txBody>
                  <a:tcPr marL="68580" marR="68580" marT="0" marB="0"/>
                </a:tc>
              </a:tr>
              <a:tr h="417948">
                <a:tc>
                  <a:txBody>
                    <a:bodyPr/>
                    <a:lstStyle/>
                    <a:p>
                      <a:pPr>
                        <a:lnSpc>
                          <a:spcPct val="115000"/>
                        </a:lnSpc>
                        <a:spcAft>
                          <a:spcPts val="0"/>
                        </a:spcAft>
                      </a:pPr>
                      <a:r>
                        <a:rPr lang="es-ES_tradnl" sz="1800" dirty="0"/>
                        <a:t>4º</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a:t>Doble</a:t>
                      </a:r>
                      <a:endParaRPr lang="es-ES_tradnl" sz="180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smtClean="0">
                          <a:latin typeface="Calibri"/>
                          <a:ea typeface="Calibri"/>
                          <a:cs typeface="Times New Roman"/>
                        </a:rPr>
                        <a:t>10</a:t>
                      </a:r>
                      <a:r>
                        <a:rPr lang="es-ES_tradnl" sz="1800" baseline="30000" dirty="0" smtClean="0">
                          <a:latin typeface="Calibri"/>
                          <a:ea typeface="Calibri"/>
                          <a:cs typeface="Times New Roman"/>
                        </a:rPr>
                        <a:t>3</a:t>
                      </a:r>
                      <a:r>
                        <a:rPr lang="es-ES_tradnl" sz="1800" dirty="0" smtClean="0">
                          <a:latin typeface="Calibri"/>
                          <a:ea typeface="Calibri"/>
                          <a:cs typeface="Times New Roman"/>
                        </a:rPr>
                        <a:t>·10·15 = 150.000</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a:t>1% </a:t>
                      </a:r>
                      <a:endParaRPr lang="es-ES_tradnl" sz="1800">
                        <a:latin typeface="Calibri"/>
                        <a:ea typeface="Calibri"/>
                        <a:cs typeface="Times New Roman"/>
                      </a:endParaRPr>
                    </a:p>
                  </a:txBody>
                  <a:tcPr marL="68580" marR="68580" marT="0" marB="0"/>
                </a:tc>
              </a:tr>
              <a:tr h="417948">
                <a:tc>
                  <a:txBody>
                    <a:bodyPr/>
                    <a:lstStyle/>
                    <a:p>
                      <a:pPr>
                        <a:lnSpc>
                          <a:spcPct val="115000"/>
                        </a:lnSpc>
                        <a:spcAft>
                          <a:spcPts val="0"/>
                        </a:spcAft>
                      </a:pPr>
                      <a:r>
                        <a:rPr lang="es-ES_tradnl" sz="1800"/>
                        <a:t>5º</a:t>
                      </a:r>
                      <a:endParaRPr lang="es-ES_tradnl" sz="180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a:t>Reintegro</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smtClean="0">
                          <a:latin typeface="Calibri"/>
                          <a:ea typeface="Calibri"/>
                          <a:cs typeface="Times New Roman"/>
                        </a:rPr>
                        <a:t>10</a:t>
                      </a:r>
                      <a:r>
                        <a:rPr lang="es-ES_tradnl" sz="1800" baseline="30000" dirty="0" smtClean="0">
                          <a:latin typeface="Calibri"/>
                          <a:ea typeface="Calibri"/>
                          <a:cs typeface="Times New Roman"/>
                        </a:rPr>
                        <a:t>3</a:t>
                      </a:r>
                      <a:r>
                        <a:rPr lang="es-ES_tradnl" sz="1800" dirty="0" smtClean="0">
                          <a:latin typeface="Calibri"/>
                          <a:ea typeface="Calibri"/>
                          <a:cs typeface="Times New Roman"/>
                        </a:rPr>
                        <a:t>·10</a:t>
                      </a:r>
                      <a:r>
                        <a:rPr lang="es-ES_tradnl" sz="1800" baseline="30000" dirty="0" smtClean="0">
                          <a:latin typeface="Calibri"/>
                          <a:ea typeface="Calibri"/>
                          <a:cs typeface="Times New Roman"/>
                        </a:rPr>
                        <a:t>2</a:t>
                      </a:r>
                      <a:r>
                        <a:rPr lang="es-ES_tradnl" sz="1800" dirty="0" smtClean="0">
                          <a:latin typeface="Calibri"/>
                          <a:ea typeface="Calibri"/>
                          <a:cs typeface="Times New Roman"/>
                        </a:rPr>
                        <a:t>·15 = 1.500.000</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a:t>10%</a:t>
                      </a:r>
                      <a:endParaRPr lang="es-ES_tradnl" sz="1800">
                        <a:latin typeface="Calibri"/>
                        <a:ea typeface="Calibri"/>
                        <a:cs typeface="Times New Roman"/>
                      </a:endParaRPr>
                    </a:p>
                  </a:txBody>
                  <a:tcPr marL="68580" marR="68580" marT="0" marB="0"/>
                </a:tc>
              </a:tr>
              <a:tr h="417948">
                <a:tc>
                  <a:txBody>
                    <a:bodyPr/>
                    <a:lstStyle/>
                    <a:p>
                      <a:pPr>
                        <a:lnSpc>
                          <a:spcPct val="115000"/>
                        </a:lnSpc>
                        <a:spcAft>
                          <a:spcPts val="0"/>
                        </a:spcAft>
                      </a:pPr>
                      <a:r>
                        <a:rPr lang="es-ES_tradnl" sz="1800"/>
                        <a:t>6º</a:t>
                      </a:r>
                      <a:endParaRPr lang="es-ES_tradnl" sz="180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err="1"/>
                        <a:t>Combola</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smtClean="0">
                          <a:latin typeface="Calibri"/>
                          <a:ea typeface="Calibri"/>
                          <a:cs typeface="Times New Roman"/>
                        </a:rPr>
                        <a:t>10</a:t>
                      </a:r>
                      <a:r>
                        <a:rPr lang="es-ES_tradnl" sz="1800" baseline="30000" dirty="0" smtClean="0">
                          <a:latin typeface="Calibri"/>
                          <a:ea typeface="Calibri"/>
                          <a:cs typeface="Times New Roman"/>
                        </a:rPr>
                        <a:t>3</a:t>
                      </a:r>
                      <a:r>
                        <a:rPr lang="es-ES_tradnl" sz="1800" dirty="0" smtClean="0">
                          <a:latin typeface="Calibri"/>
                          <a:ea typeface="Calibri"/>
                          <a:cs typeface="Times New Roman"/>
                        </a:rPr>
                        <a:t>·10</a:t>
                      </a:r>
                      <a:r>
                        <a:rPr lang="es-ES_tradnl" sz="1800" baseline="30000" dirty="0" smtClean="0">
                          <a:latin typeface="Calibri"/>
                          <a:ea typeface="Calibri"/>
                          <a:cs typeface="Times New Roman"/>
                        </a:rPr>
                        <a:t>2</a:t>
                      </a:r>
                      <a:r>
                        <a:rPr lang="es-ES_tradnl" sz="1800" dirty="0" smtClean="0">
                          <a:latin typeface="Calibri"/>
                          <a:ea typeface="Calibri"/>
                          <a:cs typeface="Times New Roman"/>
                        </a:rPr>
                        <a:t>·10</a:t>
                      </a:r>
                      <a:r>
                        <a:rPr lang="es-ES_tradnl" sz="1800" baseline="0" dirty="0" smtClean="0">
                          <a:latin typeface="Calibri"/>
                          <a:ea typeface="Calibri"/>
                          <a:cs typeface="Times New Roman"/>
                        </a:rPr>
                        <a:t> = 1.000.000</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a:t>6,7 %</a:t>
                      </a:r>
                      <a:endParaRPr lang="es-ES_tradnl" sz="1800">
                        <a:latin typeface="Calibri"/>
                        <a:ea typeface="Calibri"/>
                        <a:cs typeface="Times New Roman"/>
                      </a:endParaRPr>
                    </a:p>
                  </a:txBody>
                  <a:tcPr marL="68580" marR="68580" marT="0" marB="0"/>
                </a:tc>
              </a:tr>
              <a:tr h="417948">
                <a:tc gridSpan="2">
                  <a:txBody>
                    <a:bodyPr/>
                    <a:lstStyle/>
                    <a:p>
                      <a:pPr>
                        <a:lnSpc>
                          <a:spcPct val="115000"/>
                        </a:lnSpc>
                        <a:spcAft>
                          <a:spcPts val="0"/>
                        </a:spcAft>
                      </a:pPr>
                      <a:r>
                        <a:rPr lang="es-ES_tradnl" sz="1800" dirty="0"/>
                        <a:t> </a:t>
                      </a:r>
                      <a:endParaRPr lang="es-ES_tradnl" sz="1800" dirty="0">
                        <a:latin typeface="Calibri"/>
                        <a:ea typeface="Calibri"/>
                        <a:cs typeface="Times New Roman"/>
                      </a:endParaRPr>
                    </a:p>
                  </a:txBody>
                  <a:tcPr marL="68580" marR="68580" marT="0" marB="0"/>
                </a:tc>
                <a:tc hMerge="1">
                  <a:txBody>
                    <a:bodyPr/>
                    <a:lstStyle/>
                    <a:p>
                      <a:endParaRPr lang="es-ES_tradnl"/>
                    </a:p>
                  </a:txBody>
                  <a:tcPr/>
                </a:tc>
                <a:tc>
                  <a:txBody>
                    <a:bodyPr/>
                    <a:lstStyle/>
                    <a:p>
                      <a:pPr>
                        <a:lnSpc>
                          <a:spcPct val="115000"/>
                        </a:lnSpc>
                        <a:spcAft>
                          <a:spcPts val="0"/>
                        </a:spcAft>
                      </a:pPr>
                      <a:r>
                        <a:rPr lang="es-ES_tradnl" sz="1800" dirty="0"/>
                        <a:t>Porcentaje premios fijos</a:t>
                      </a:r>
                      <a:endParaRPr lang="es-ES_tradnl" sz="1800" dirty="0">
                        <a:latin typeface="Calibri"/>
                        <a:ea typeface="Calibri"/>
                        <a:cs typeface="Times New Roman"/>
                      </a:endParaRPr>
                    </a:p>
                  </a:txBody>
                  <a:tcPr marL="68580" marR="68580" marT="0" marB="0"/>
                </a:tc>
                <a:tc>
                  <a:txBody>
                    <a:bodyPr/>
                    <a:lstStyle/>
                    <a:p>
                      <a:pPr>
                        <a:lnSpc>
                          <a:spcPct val="115000"/>
                        </a:lnSpc>
                        <a:spcAft>
                          <a:spcPts val="0"/>
                        </a:spcAft>
                      </a:pPr>
                      <a:r>
                        <a:rPr lang="es-ES_tradnl" sz="1800" dirty="0"/>
                        <a:t>17,7 %</a:t>
                      </a:r>
                      <a:endParaRPr lang="es-ES_tradnl" sz="1800" dirty="0">
                        <a:latin typeface="Calibri"/>
                        <a:ea typeface="Calibri"/>
                        <a:cs typeface="Times New Roman"/>
                      </a:endParaRPr>
                    </a:p>
                  </a:txBody>
                  <a:tcPr marL="68580" marR="68580" marT="0" marB="0"/>
                </a:tc>
              </a:tr>
            </a:tbl>
          </a:graphicData>
        </a:graphic>
      </p:graphicFrame>
      <p:pic>
        <p:nvPicPr>
          <p:cNvPr id="20" name="Picture 2"/>
          <p:cNvPicPr>
            <a:picLocks noChangeAspect="1" noChangeArrowheads="1"/>
          </p:cNvPicPr>
          <p:nvPr/>
        </p:nvPicPr>
        <p:blipFill>
          <a:blip r:embed="rId2"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Simulación Premios</a:t>
            </a:r>
            <a:endParaRPr lang="es-ES_tradnl" dirty="0"/>
          </a:p>
        </p:txBody>
      </p:sp>
      <p:sp>
        <p:nvSpPr>
          <p:cNvPr id="3" name="2 Marcador de contenido"/>
          <p:cNvSpPr>
            <a:spLocks noGrp="1"/>
          </p:cNvSpPr>
          <p:nvPr>
            <p:ph sz="quarter" idx="1"/>
          </p:nvPr>
        </p:nvSpPr>
        <p:spPr/>
        <p:txBody>
          <a:bodyPr>
            <a:normAutofit/>
          </a:bodyPr>
          <a:lstStyle/>
          <a:p>
            <a:pPr algn="just"/>
            <a:r>
              <a:rPr lang="es-ES_tradnl" dirty="0" smtClean="0"/>
              <a:t>Suponemos Recaudación: 15.000.000 €</a:t>
            </a:r>
          </a:p>
          <a:p>
            <a:pPr algn="just"/>
            <a:r>
              <a:rPr lang="es-ES_tradnl" dirty="0" smtClean="0"/>
              <a:t>El 50% de la recaudación más el bote se destina a Premios, 10.000.000 €.</a:t>
            </a:r>
          </a:p>
          <a:p>
            <a:pPr algn="just"/>
            <a:r>
              <a:rPr lang="es-ES_tradnl" dirty="0" smtClean="0"/>
              <a:t>17,7% 10.000.000 = 1.770.000 € premios fijos</a:t>
            </a:r>
          </a:p>
          <a:p>
            <a:pPr algn="just"/>
            <a:r>
              <a:rPr lang="es-ES_tradnl" dirty="0" smtClean="0"/>
              <a:t>El resto, 8.230.000€ premios variables</a:t>
            </a:r>
          </a:p>
          <a:p>
            <a:pPr algn="just">
              <a:buFontTx/>
              <a:buChar char="-"/>
            </a:pPr>
            <a:r>
              <a:rPr lang="es-ES_tradnl" dirty="0" smtClean="0"/>
              <a:t>Triples: 15%  =&gt; 1.234.500€ </a:t>
            </a:r>
          </a:p>
          <a:p>
            <a:pPr algn="just">
              <a:buFontTx/>
              <a:buChar char="-"/>
            </a:pPr>
            <a:r>
              <a:rPr lang="es-ES_tradnl" dirty="0" smtClean="0"/>
              <a:t>Plenos: 10% =&gt;  823.000€</a:t>
            </a:r>
          </a:p>
          <a:p>
            <a:pPr algn="just">
              <a:buFontTx/>
              <a:buChar char="-"/>
            </a:pPr>
            <a:r>
              <a:rPr lang="es-ES_tradnl" dirty="0" smtClean="0"/>
              <a:t>Pleno y </a:t>
            </a:r>
            <a:r>
              <a:rPr lang="es-ES_tradnl" dirty="0" err="1" smtClean="0"/>
              <a:t>Combola</a:t>
            </a:r>
            <a:r>
              <a:rPr lang="es-ES_tradnl" dirty="0" smtClean="0"/>
              <a:t>: 75 % =&gt; 6.172.500€</a:t>
            </a:r>
            <a:endParaRPr lang="es-ES_tradnl" dirty="0"/>
          </a:p>
        </p:txBody>
      </p:sp>
      <p:pic>
        <p:nvPicPr>
          <p:cNvPr id="4" name="Picture 2"/>
          <p:cNvPicPr>
            <a:picLocks noChangeAspect="1" noChangeArrowheads="1"/>
          </p:cNvPicPr>
          <p:nvPr/>
        </p:nvPicPr>
        <p:blipFill>
          <a:blip r:embed="rId2"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Simulación Premios</a:t>
            </a:r>
            <a:endParaRPr lang="es-ES_tradnl" dirty="0"/>
          </a:p>
        </p:txBody>
      </p:sp>
      <p:sp>
        <p:nvSpPr>
          <p:cNvPr id="3" name="2 Marcador de contenido"/>
          <p:cNvSpPr>
            <a:spLocks noGrp="1"/>
          </p:cNvSpPr>
          <p:nvPr>
            <p:ph sz="quarter" idx="1"/>
          </p:nvPr>
        </p:nvSpPr>
        <p:spPr/>
        <p:txBody>
          <a:bodyPr>
            <a:normAutofit/>
          </a:bodyPr>
          <a:lstStyle/>
          <a:p>
            <a:pPr algn="just"/>
            <a:r>
              <a:rPr lang="es-ES_tradnl" dirty="0" smtClean="0"/>
              <a:t>Ganancia media con un boleto premiado con un Triple: 82,3€</a:t>
            </a:r>
          </a:p>
          <a:p>
            <a:pPr algn="just"/>
            <a:endParaRPr lang="es-ES_tradnl" dirty="0" smtClean="0"/>
          </a:p>
          <a:p>
            <a:pPr algn="just"/>
            <a:r>
              <a:rPr lang="es-ES_tradnl" dirty="0" smtClean="0"/>
              <a:t>Ganancia media con un boleto premiado con un pleno : 58.785€</a:t>
            </a:r>
          </a:p>
          <a:p>
            <a:pPr algn="just">
              <a:buNone/>
            </a:pPr>
            <a:endParaRPr lang="es-ES_tradnl" dirty="0" smtClean="0"/>
          </a:p>
          <a:p>
            <a:pPr algn="just"/>
            <a:r>
              <a:rPr lang="es-ES_tradnl" dirty="0" smtClean="0"/>
              <a:t>Ganancia media con un boleto premiado con un pleno y </a:t>
            </a:r>
            <a:r>
              <a:rPr lang="es-ES_tradnl" dirty="0" err="1" smtClean="0"/>
              <a:t>Combola</a:t>
            </a:r>
            <a:r>
              <a:rPr lang="es-ES_tradnl" dirty="0" smtClean="0"/>
              <a:t> : 6.172.500€</a:t>
            </a:r>
          </a:p>
          <a:p>
            <a:pPr>
              <a:buNone/>
            </a:pPr>
            <a:endParaRPr lang="es-ES_tradnl" dirty="0" smtClean="0"/>
          </a:p>
          <a:p>
            <a:endParaRPr lang="es-ES_tradnl" dirty="0" smtClean="0"/>
          </a:p>
          <a:p>
            <a:endParaRPr lang="es-ES_tradnl" dirty="0" smtClean="0"/>
          </a:p>
          <a:p>
            <a:endParaRPr lang="es-ES_tradnl" dirty="0"/>
          </a:p>
        </p:txBody>
      </p:sp>
      <p:pic>
        <p:nvPicPr>
          <p:cNvPr id="4" name="Picture 2"/>
          <p:cNvPicPr>
            <a:picLocks noChangeAspect="1" noChangeArrowheads="1"/>
          </p:cNvPicPr>
          <p:nvPr/>
        </p:nvPicPr>
        <p:blipFill>
          <a:blip r:embed="rId2"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Representación Combo</a:t>
            </a:r>
            <a:endParaRPr lang="es-ES_tradnl" dirty="0"/>
          </a:p>
        </p:txBody>
      </p:sp>
      <p:sp>
        <p:nvSpPr>
          <p:cNvPr id="3" name="2 Marcador de contenido"/>
          <p:cNvSpPr>
            <a:spLocks noGrp="1"/>
          </p:cNvSpPr>
          <p:nvPr>
            <p:ph sz="quarter" idx="1"/>
          </p:nvPr>
        </p:nvSpPr>
        <p:spPr/>
        <p:txBody>
          <a:bodyPr>
            <a:normAutofit/>
          </a:bodyPr>
          <a:lstStyle/>
          <a:p>
            <a:endParaRPr lang="es-ES_tradnl" dirty="0" smtClean="0"/>
          </a:p>
          <a:p>
            <a:endParaRPr lang="es-ES_tradnl" dirty="0"/>
          </a:p>
        </p:txBody>
      </p:sp>
      <p:pic>
        <p:nvPicPr>
          <p:cNvPr id="1026" name="Picture 2"/>
          <p:cNvPicPr>
            <a:picLocks noChangeAspect="1" noChangeArrowheads="1"/>
          </p:cNvPicPr>
          <p:nvPr/>
        </p:nvPicPr>
        <p:blipFill>
          <a:blip r:embed="rId2" cstate="print"/>
          <a:srcRect/>
          <a:stretch>
            <a:fillRect/>
          </a:stretch>
        </p:blipFill>
        <p:spPr bwMode="auto">
          <a:xfrm>
            <a:off x="827584" y="1844824"/>
            <a:ext cx="7704856" cy="4248472"/>
          </a:xfrm>
          <a:prstGeom prst="rect">
            <a:avLst/>
          </a:prstGeom>
          <a:noFill/>
          <a:ln w="9525">
            <a:noFill/>
            <a:miter lim="800000"/>
            <a:headEnd/>
            <a:tailEnd/>
          </a:ln>
        </p:spPr>
      </p:pic>
      <p:pic>
        <p:nvPicPr>
          <p:cNvPr id="5"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Función Escrutinio</a:t>
            </a:r>
            <a:endParaRPr lang="es-ES_tradnl" dirty="0"/>
          </a:p>
        </p:txBody>
      </p:sp>
      <p:pic>
        <p:nvPicPr>
          <p:cNvPr id="6" name="Picture 2"/>
          <p:cNvPicPr>
            <a:picLocks noChangeAspect="1" noChangeArrowheads="1"/>
          </p:cNvPicPr>
          <p:nvPr/>
        </p:nvPicPr>
        <p:blipFill>
          <a:blip r:embed="rId2" cstate="print"/>
          <a:srcRect/>
          <a:stretch>
            <a:fillRect/>
          </a:stretch>
        </p:blipFill>
        <p:spPr bwMode="auto">
          <a:xfrm>
            <a:off x="539552" y="1988840"/>
            <a:ext cx="8280920" cy="2952328"/>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Recuento de Premios</a:t>
            </a:r>
            <a:endParaRPr lang="es-ES_tradnl" dirty="0"/>
          </a:p>
        </p:txBody>
      </p:sp>
      <p:pic>
        <p:nvPicPr>
          <p:cNvPr id="5122" name="Picture 2"/>
          <p:cNvPicPr>
            <a:picLocks noChangeAspect="1" noChangeArrowheads="1"/>
          </p:cNvPicPr>
          <p:nvPr/>
        </p:nvPicPr>
        <p:blipFill>
          <a:blip r:embed="rId2" cstate="print"/>
          <a:srcRect/>
          <a:stretch>
            <a:fillRect/>
          </a:stretch>
        </p:blipFill>
        <p:spPr bwMode="auto">
          <a:xfrm>
            <a:off x="467544" y="1700808"/>
            <a:ext cx="8280919" cy="3456384"/>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Generación de sorteo</a:t>
            </a:r>
            <a:endParaRPr lang="es-ES_tradnl" dirty="0"/>
          </a:p>
        </p:txBody>
      </p:sp>
      <p:pic>
        <p:nvPicPr>
          <p:cNvPr id="4099" name="Picture 3"/>
          <p:cNvPicPr>
            <a:picLocks noChangeAspect="1" noChangeArrowheads="1"/>
          </p:cNvPicPr>
          <p:nvPr/>
        </p:nvPicPr>
        <p:blipFill>
          <a:blip r:embed="rId2" cstate="print"/>
          <a:srcRect/>
          <a:stretch>
            <a:fillRect/>
          </a:stretch>
        </p:blipFill>
        <p:spPr bwMode="auto">
          <a:xfrm>
            <a:off x="611560" y="1772816"/>
            <a:ext cx="7992887" cy="4176463"/>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Simulación de juegos	</a:t>
            </a:r>
            <a:endParaRPr lang="es-ES" dirty="0"/>
          </a:p>
        </p:txBody>
      </p:sp>
      <p:sp>
        <p:nvSpPr>
          <p:cNvPr id="3" name="2 Marcador de contenido"/>
          <p:cNvSpPr>
            <a:spLocks noGrp="1"/>
          </p:cNvSpPr>
          <p:nvPr>
            <p:ph sz="quarter" idx="1"/>
          </p:nvPr>
        </p:nvSpPr>
        <p:spPr/>
        <p:txBody>
          <a:bodyPr/>
          <a:lstStyle/>
          <a:p>
            <a:pPr marL="514350" indent="-514350">
              <a:buFont typeface="+mj-lt"/>
              <a:buAutoNum type="arabicPeriod"/>
            </a:pPr>
            <a:endParaRPr lang="es-ES" dirty="0" smtClean="0"/>
          </a:p>
          <a:p>
            <a:pPr marL="514350" indent="-514350">
              <a:buFont typeface="+mj-lt"/>
              <a:buAutoNum type="arabicPeriod"/>
            </a:pPr>
            <a:r>
              <a:rPr lang="es-ES" dirty="0" smtClean="0"/>
              <a:t>Generación de números aleatorios</a:t>
            </a:r>
          </a:p>
          <a:p>
            <a:pPr marL="514350" indent="-514350">
              <a:buFont typeface="+mj-lt"/>
              <a:buAutoNum type="arabicPeriod"/>
            </a:pPr>
            <a:endParaRPr lang="es-ES" dirty="0" smtClean="0"/>
          </a:p>
          <a:p>
            <a:pPr marL="514350" indent="-514350">
              <a:buFont typeface="+mj-lt"/>
              <a:buAutoNum type="arabicPeriod"/>
            </a:pPr>
            <a:r>
              <a:rPr lang="es-ES" dirty="0" smtClean="0"/>
              <a:t>El Combo</a:t>
            </a:r>
          </a:p>
          <a:p>
            <a:pPr marL="514350" indent="-514350">
              <a:buFont typeface="+mj-lt"/>
              <a:buAutoNum type="arabicPeriod"/>
            </a:pPr>
            <a:endParaRPr lang="es-ES" dirty="0" smtClean="0"/>
          </a:p>
          <a:p>
            <a:pPr marL="514350" indent="-514350">
              <a:buFont typeface="+mj-lt"/>
              <a:buAutoNum type="arabicPeriod"/>
            </a:pPr>
            <a:r>
              <a:rPr lang="es-ES" dirty="0" smtClean="0"/>
              <a:t>El ¡</a:t>
            </a:r>
            <a:r>
              <a:rPr lang="es-ES" dirty="0" err="1" smtClean="0"/>
              <a:t>Gool</a:t>
            </a:r>
            <a:r>
              <a:rPr lang="es-ES" dirty="0" smtClean="0"/>
              <a:t>!</a:t>
            </a:r>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Ejemplos Sorteos</a:t>
            </a:r>
            <a:endParaRPr lang="es-ES_tradnl" dirty="0"/>
          </a:p>
        </p:txBody>
      </p:sp>
      <p:pic>
        <p:nvPicPr>
          <p:cNvPr id="6148" name="Picture 4"/>
          <p:cNvPicPr>
            <a:picLocks noChangeAspect="1" noChangeArrowheads="1"/>
          </p:cNvPicPr>
          <p:nvPr/>
        </p:nvPicPr>
        <p:blipFill>
          <a:blip r:embed="rId2" cstate="print"/>
          <a:srcRect/>
          <a:stretch>
            <a:fillRect/>
          </a:stretch>
        </p:blipFill>
        <p:spPr bwMode="auto">
          <a:xfrm>
            <a:off x="611560" y="1772817"/>
            <a:ext cx="8064895" cy="4104456"/>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Simulación Sorteos con </a:t>
            </a:r>
            <a:br>
              <a:rPr lang="es-ES_tradnl" dirty="0" smtClean="0"/>
            </a:br>
            <a:r>
              <a:rPr lang="es-ES_tradnl" dirty="0" smtClean="0"/>
              <a:t>Semilla y Combo elegido</a:t>
            </a:r>
            <a:endParaRPr lang="es-ES_tradnl" dirty="0"/>
          </a:p>
        </p:txBody>
      </p:sp>
      <p:pic>
        <p:nvPicPr>
          <p:cNvPr id="1027" name="Picture 3"/>
          <p:cNvPicPr>
            <a:picLocks noChangeAspect="1" noChangeArrowheads="1"/>
          </p:cNvPicPr>
          <p:nvPr/>
        </p:nvPicPr>
        <p:blipFill>
          <a:blip r:embed="rId2" cstate="print"/>
          <a:srcRect/>
          <a:stretch>
            <a:fillRect/>
          </a:stretch>
        </p:blipFill>
        <p:spPr bwMode="auto">
          <a:xfrm>
            <a:off x="971600" y="2348880"/>
            <a:ext cx="7200800" cy="2016224"/>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Simulación sorteos con </a:t>
            </a:r>
            <a:br>
              <a:rPr lang="es-ES_tradnl" dirty="0" smtClean="0"/>
            </a:br>
            <a:r>
              <a:rPr lang="es-ES_tradnl" dirty="0" smtClean="0"/>
              <a:t>semilla y Combo elegido</a:t>
            </a:r>
            <a:endParaRPr lang="es-ES_tradnl" dirty="0"/>
          </a:p>
        </p:txBody>
      </p:sp>
      <p:pic>
        <p:nvPicPr>
          <p:cNvPr id="8193" name="Picture 1"/>
          <p:cNvPicPr>
            <a:picLocks noChangeAspect="1" noChangeArrowheads="1"/>
          </p:cNvPicPr>
          <p:nvPr/>
        </p:nvPicPr>
        <p:blipFill>
          <a:blip r:embed="rId2" cstate="print"/>
          <a:srcRect/>
          <a:stretch>
            <a:fillRect/>
          </a:stretch>
        </p:blipFill>
        <p:spPr bwMode="auto">
          <a:xfrm>
            <a:off x="2123728" y="1628800"/>
            <a:ext cx="5112568" cy="4824536"/>
          </a:xfrm>
          <a:prstGeom prst="rect">
            <a:avLst/>
          </a:prstGeom>
          <a:noFill/>
          <a:ln w="9525">
            <a:noFill/>
            <a:miter lim="800000"/>
            <a:headEnd/>
            <a:tailEnd/>
          </a:ln>
        </p:spPr>
      </p:pic>
      <p:pic>
        <p:nvPicPr>
          <p:cNvPr id="5"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Simulación sorteos con </a:t>
            </a:r>
            <a:br>
              <a:rPr lang="es-ES_tradnl" dirty="0" smtClean="0"/>
            </a:br>
            <a:r>
              <a:rPr lang="es-ES_tradnl" dirty="0" smtClean="0"/>
              <a:t>semillas y Combo automático</a:t>
            </a:r>
            <a:endParaRPr lang="es-ES_tradnl" dirty="0"/>
          </a:p>
        </p:txBody>
      </p:sp>
      <p:pic>
        <p:nvPicPr>
          <p:cNvPr id="3074" name="Picture 2"/>
          <p:cNvPicPr>
            <a:picLocks noChangeAspect="1" noChangeArrowheads="1"/>
          </p:cNvPicPr>
          <p:nvPr/>
        </p:nvPicPr>
        <p:blipFill>
          <a:blip r:embed="rId2" cstate="print"/>
          <a:srcRect/>
          <a:stretch>
            <a:fillRect/>
          </a:stretch>
        </p:blipFill>
        <p:spPr bwMode="auto">
          <a:xfrm>
            <a:off x="1187624" y="2492896"/>
            <a:ext cx="7200799" cy="1944216"/>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Simulación sorteos con </a:t>
            </a:r>
            <a:br>
              <a:rPr lang="es-ES_tradnl" dirty="0" smtClean="0"/>
            </a:br>
            <a:r>
              <a:rPr lang="es-ES_tradnl" dirty="0" smtClean="0"/>
              <a:t>semillas y Combo automático</a:t>
            </a:r>
            <a:endParaRPr lang="es-ES_tradnl" dirty="0"/>
          </a:p>
        </p:txBody>
      </p:sp>
      <p:pic>
        <p:nvPicPr>
          <p:cNvPr id="6145" name="Picture 1"/>
          <p:cNvPicPr>
            <a:picLocks noChangeAspect="1" noChangeArrowheads="1"/>
          </p:cNvPicPr>
          <p:nvPr/>
        </p:nvPicPr>
        <p:blipFill>
          <a:blip r:embed="rId2" cstate="print"/>
          <a:srcRect/>
          <a:stretch>
            <a:fillRect/>
          </a:stretch>
        </p:blipFill>
        <p:spPr bwMode="auto">
          <a:xfrm>
            <a:off x="1979712" y="1695450"/>
            <a:ext cx="4896544" cy="4469854"/>
          </a:xfrm>
          <a:prstGeom prst="rect">
            <a:avLst/>
          </a:prstGeom>
          <a:noFill/>
          <a:ln w="9525">
            <a:noFill/>
            <a:miter lim="800000"/>
            <a:headEnd/>
            <a:tailEnd/>
          </a:ln>
        </p:spPr>
      </p:pic>
      <p:pic>
        <p:nvPicPr>
          <p:cNvPr id="5"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Simulación sorteos con </a:t>
            </a:r>
            <a:br>
              <a:rPr lang="es-ES_tradnl" dirty="0" smtClean="0"/>
            </a:br>
            <a:r>
              <a:rPr lang="es-ES_tradnl" dirty="0" smtClean="0"/>
              <a:t>semillas y Combos diferentes</a:t>
            </a:r>
            <a:endParaRPr lang="es-ES_tradnl" dirty="0"/>
          </a:p>
        </p:txBody>
      </p:sp>
      <p:pic>
        <p:nvPicPr>
          <p:cNvPr id="6146" name="Picture 2"/>
          <p:cNvPicPr>
            <a:picLocks noChangeAspect="1" noChangeArrowheads="1"/>
          </p:cNvPicPr>
          <p:nvPr/>
        </p:nvPicPr>
        <p:blipFill>
          <a:blip r:embed="rId2" cstate="print"/>
          <a:srcRect/>
          <a:stretch>
            <a:fillRect/>
          </a:stretch>
        </p:blipFill>
        <p:spPr bwMode="auto">
          <a:xfrm>
            <a:off x="683568" y="2348880"/>
            <a:ext cx="7776864" cy="1872208"/>
          </a:xfrm>
          <a:prstGeom prst="rect">
            <a:avLst/>
          </a:prstGeom>
          <a:noFill/>
          <a:ln w="9525">
            <a:noFill/>
            <a:miter lim="800000"/>
            <a:headEnd/>
            <a:tailEnd/>
          </a:ln>
        </p:spPr>
      </p:pic>
      <p:pic>
        <p:nvPicPr>
          <p:cNvPr id="5"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Simulación sorteos con </a:t>
            </a:r>
            <a:br>
              <a:rPr lang="es-ES_tradnl" dirty="0" smtClean="0"/>
            </a:br>
            <a:r>
              <a:rPr lang="es-ES_tradnl" dirty="0" smtClean="0"/>
              <a:t>semillas y Combos diferentes</a:t>
            </a:r>
            <a:endParaRPr lang="es-ES_tradnl" dirty="0"/>
          </a:p>
        </p:txBody>
      </p:sp>
      <p:pic>
        <p:nvPicPr>
          <p:cNvPr id="5" name="Picture 2"/>
          <p:cNvPicPr>
            <a:picLocks noChangeAspect="1" noChangeArrowheads="1"/>
          </p:cNvPicPr>
          <p:nvPr/>
        </p:nvPicPr>
        <p:blipFill>
          <a:blip r:embed="rId2" cstate="print"/>
          <a:srcRect/>
          <a:stretch>
            <a:fillRect/>
          </a:stretch>
        </p:blipFill>
        <p:spPr bwMode="auto">
          <a:xfrm>
            <a:off x="7524328" y="332656"/>
            <a:ext cx="1304925" cy="619125"/>
          </a:xfrm>
          <a:prstGeom prst="rect">
            <a:avLst/>
          </a:prstGeom>
          <a:noFill/>
          <a:ln w="9525">
            <a:noFill/>
            <a:miter lim="800000"/>
            <a:headEnd/>
            <a:tailEnd/>
          </a:ln>
        </p:spPr>
      </p:pic>
      <p:pic>
        <p:nvPicPr>
          <p:cNvPr id="4098" name="Picture 2"/>
          <p:cNvPicPr>
            <a:picLocks noChangeAspect="1" noChangeArrowheads="1"/>
          </p:cNvPicPr>
          <p:nvPr/>
        </p:nvPicPr>
        <p:blipFill>
          <a:blip r:embed="rId3" cstate="print"/>
          <a:srcRect/>
          <a:stretch>
            <a:fillRect/>
          </a:stretch>
        </p:blipFill>
        <p:spPr bwMode="auto">
          <a:xfrm>
            <a:off x="2267744" y="1695450"/>
            <a:ext cx="4968551" cy="46858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Función Premios</a:t>
            </a:r>
            <a:endParaRPr lang="es-ES_tradnl" dirty="0"/>
          </a:p>
        </p:txBody>
      </p:sp>
      <p:pic>
        <p:nvPicPr>
          <p:cNvPr id="32770" name="Picture 2"/>
          <p:cNvPicPr>
            <a:picLocks noGrp="1" noChangeAspect="1" noChangeArrowheads="1"/>
          </p:cNvPicPr>
          <p:nvPr>
            <p:ph sz="quarter" idx="1"/>
          </p:nvPr>
        </p:nvPicPr>
        <p:blipFill>
          <a:blip r:embed="rId2" cstate="print"/>
          <a:stretch>
            <a:fillRect/>
          </a:stretch>
        </p:blipFill>
        <p:spPr bwMode="auto">
          <a:xfrm>
            <a:off x="827584" y="1844824"/>
            <a:ext cx="7704856" cy="2592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lstStyle/>
          <a:p>
            <a:pPr marL="0" indent="360363">
              <a:buNone/>
            </a:pPr>
            <a:r>
              <a:rPr lang="es-ES" sz="2400" dirty="0"/>
              <a:t>¡Juega al fútbol y gana hasta 10.000 euros al instante! Sólo tienes que meter más goles que tu rival para ganar un premio. Hay más de 13 millones de boletos premiados que puedes ganar por sólo 1€.</a:t>
            </a:r>
          </a:p>
          <a:p>
            <a:endParaRPr lang="es-ES" dirty="0"/>
          </a:p>
        </p:txBody>
      </p:sp>
      <p:pic>
        <p:nvPicPr>
          <p:cNvPr id="6" name="5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7" name="6 Imagen" descr="gool-trans.png"/>
          <p:cNvPicPr>
            <a:picLocks noChangeAspect="1"/>
          </p:cNvPicPr>
          <p:nvPr/>
        </p:nvPicPr>
        <p:blipFill>
          <a:blip r:embed="rId3" cstate="print"/>
          <a:stretch>
            <a:fillRect/>
          </a:stretch>
        </p:blipFill>
        <p:spPr>
          <a:xfrm>
            <a:off x="1979712" y="2996952"/>
            <a:ext cx="5040560" cy="3454593"/>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lstStyle/>
          <a:p>
            <a:pPr marL="0" indent="360363">
              <a:buNone/>
            </a:pPr>
            <a:r>
              <a:rPr lang="es-ES" sz="2400" dirty="0" smtClean="0"/>
              <a:t>Mecánica del juego:</a:t>
            </a:r>
          </a:p>
          <a:p>
            <a:pPr marL="0" indent="360363">
              <a:buNone/>
            </a:pPr>
            <a:r>
              <a:rPr lang="es-ES" sz="2400" dirty="0"/>
              <a:t>Rasca todo el Área de juego. Si en 1 de los 3 Partidos, Tus Goles superan a los Goles del Rival, ganas el premio que se indica en ese partido</a:t>
            </a:r>
            <a:r>
              <a:rPr lang="es-ES" sz="2400" dirty="0" smtClean="0"/>
              <a:t>.</a:t>
            </a:r>
            <a:endParaRPr lang="es-ES" sz="2400" dirty="0"/>
          </a:p>
          <a:p>
            <a:endParaRPr lang="es-ES" dirty="0"/>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6" name="5 Imagen" descr="goolsinpremio.jpg"/>
          <p:cNvPicPr>
            <a:picLocks noChangeAspect="1"/>
          </p:cNvPicPr>
          <p:nvPr/>
        </p:nvPicPr>
        <p:blipFill>
          <a:blip r:embed="rId3" cstate="print"/>
          <a:stretch>
            <a:fillRect/>
          </a:stretch>
        </p:blipFill>
        <p:spPr>
          <a:xfrm>
            <a:off x="1115616" y="3645024"/>
            <a:ext cx="3000333" cy="1800200"/>
          </a:xfrm>
          <a:prstGeom prst="rect">
            <a:avLst/>
          </a:prstGeom>
        </p:spPr>
      </p:pic>
      <p:pic>
        <p:nvPicPr>
          <p:cNvPr id="7" name="6 Imagen" descr="goolpremio.jpg"/>
          <p:cNvPicPr>
            <a:picLocks noChangeAspect="1"/>
          </p:cNvPicPr>
          <p:nvPr/>
        </p:nvPicPr>
        <p:blipFill>
          <a:blip r:embed="rId4" cstate="print"/>
          <a:stretch>
            <a:fillRect/>
          </a:stretch>
        </p:blipFill>
        <p:spPr>
          <a:xfrm>
            <a:off x="5076056" y="3645024"/>
            <a:ext cx="3000000" cy="1800000"/>
          </a:xfrm>
          <a:prstGeom prst="rect">
            <a:avLst/>
          </a:prstGeom>
        </p:spPr>
      </p:pic>
      <p:sp>
        <p:nvSpPr>
          <p:cNvPr id="8" name="7 CuadroTexto"/>
          <p:cNvSpPr txBox="1"/>
          <p:nvPr/>
        </p:nvSpPr>
        <p:spPr>
          <a:xfrm>
            <a:off x="1619672" y="5589240"/>
            <a:ext cx="2088232" cy="369332"/>
          </a:xfrm>
          <a:prstGeom prst="rect">
            <a:avLst/>
          </a:prstGeom>
          <a:noFill/>
        </p:spPr>
        <p:txBody>
          <a:bodyPr wrap="square" rtlCol="0">
            <a:spAutoFit/>
          </a:bodyPr>
          <a:lstStyle/>
          <a:p>
            <a:r>
              <a:rPr lang="es-ES" dirty="0" smtClean="0"/>
              <a:t>Boleto sin premio</a:t>
            </a:r>
            <a:endParaRPr lang="es-ES" dirty="0"/>
          </a:p>
        </p:txBody>
      </p:sp>
      <p:sp>
        <p:nvSpPr>
          <p:cNvPr id="9" name="8 CuadroTexto"/>
          <p:cNvSpPr txBox="1"/>
          <p:nvPr/>
        </p:nvSpPr>
        <p:spPr>
          <a:xfrm>
            <a:off x="5652120" y="5589240"/>
            <a:ext cx="1872208" cy="369332"/>
          </a:xfrm>
          <a:prstGeom prst="rect">
            <a:avLst/>
          </a:prstGeom>
          <a:noFill/>
        </p:spPr>
        <p:txBody>
          <a:bodyPr wrap="square" rtlCol="0">
            <a:spAutoFit/>
          </a:bodyPr>
          <a:lstStyle/>
          <a:p>
            <a:r>
              <a:rPr lang="es-ES" dirty="0" smtClean="0"/>
              <a:t>Boleto premiado</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Simulación de Juegos</a:t>
            </a:r>
            <a:endParaRPr lang="es-ES_tradnl" dirty="0"/>
          </a:p>
        </p:txBody>
      </p:sp>
      <p:sp>
        <p:nvSpPr>
          <p:cNvPr id="3" name="2 Marcador de contenido"/>
          <p:cNvSpPr>
            <a:spLocks noGrp="1"/>
          </p:cNvSpPr>
          <p:nvPr>
            <p:ph sz="quarter" idx="1"/>
          </p:nvPr>
        </p:nvSpPr>
        <p:spPr/>
        <p:txBody>
          <a:bodyPr/>
          <a:lstStyle/>
          <a:p>
            <a:pPr algn="just"/>
            <a:r>
              <a:rPr lang="es-ES_tradnl" dirty="0" smtClean="0"/>
              <a:t>Problema principal: el Indeterminismo.</a:t>
            </a:r>
          </a:p>
          <a:p>
            <a:pPr algn="just"/>
            <a:r>
              <a:rPr lang="es-ES_tradnl" dirty="0" smtClean="0"/>
              <a:t>Formas de conseguirlo.</a:t>
            </a:r>
          </a:p>
          <a:p>
            <a:pPr algn="just">
              <a:buNone/>
            </a:pPr>
            <a:r>
              <a:rPr lang="es-ES_tradnl" dirty="0" smtClean="0"/>
              <a:t>    - El indeterminismo viene dado externamente por un valor considerado como una semilla para generar los números </a:t>
            </a:r>
            <a:r>
              <a:rPr lang="es-ES_tradnl" dirty="0" err="1" smtClean="0"/>
              <a:t>pseudo</a:t>
            </a:r>
            <a:r>
              <a:rPr lang="es-ES_tradnl" dirty="0" smtClean="0"/>
              <a:t>-aleatorios.</a:t>
            </a:r>
          </a:p>
          <a:p>
            <a:pPr algn="just">
              <a:buNone/>
            </a:pPr>
            <a:r>
              <a:rPr lang="es-ES_tradnl" dirty="0" smtClean="0"/>
              <a:t>   - El indeterminismo viene simulado por algún procedimiento interno del sistema.</a:t>
            </a:r>
            <a:endParaRPr lang="es-ES_tradnl"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fontScale="92500" lnSpcReduction="10000"/>
          </a:bodyPr>
          <a:lstStyle/>
          <a:p>
            <a:pPr marL="0" indent="360363">
              <a:buNone/>
            </a:pPr>
            <a:r>
              <a:rPr lang="es-ES" sz="2400" dirty="0" smtClean="0"/>
              <a:t>Premios:</a:t>
            </a:r>
          </a:p>
          <a:p>
            <a:pPr algn="ctr">
              <a:buNone/>
            </a:pPr>
            <a:r>
              <a:rPr lang="pt-BR" sz="2400" dirty="0" err="1"/>
              <a:t>Premios</a:t>
            </a:r>
            <a:r>
              <a:rPr lang="pt-BR" sz="2400" dirty="0"/>
              <a:t> por cada serie de boletos de 1.000.000:</a:t>
            </a:r>
          </a:p>
          <a:p>
            <a:pPr algn="ctr">
              <a:buNone/>
            </a:pPr>
            <a:r>
              <a:rPr lang="pt-BR" sz="2400" dirty="0"/>
              <a:t>1 premio de 10.000 €</a:t>
            </a:r>
          </a:p>
          <a:p>
            <a:pPr algn="ctr">
              <a:buNone/>
            </a:pPr>
            <a:r>
              <a:rPr lang="pt-BR" sz="2400" dirty="0"/>
              <a:t>25 </a:t>
            </a:r>
            <a:r>
              <a:rPr lang="pt-BR" sz="2400" dirty="0" err="1"/>
              <a:t>premios</a:t>
            </a:r>
            <a:r>
              <a:rPr lang="pt-BR" sz="2400" dirty="0"/>
              <a:t> de 250 €</a:t>
            </a:r>
          </a:p>
          <a:p>
            <a:pPr algn="ctr">
              <a:buNone/>
            </a:pPr>
            <a:r>
              <a:rPr lang="pt-BR" sz="2400" dirty="0"/>
              <a:t>400 </a:t>
            </a:r>
            <a:r>
              <a:rPr lang="pt-BR" sz="2400" dirty="0" err="1"/>
              <a:t>premios</a:t>
            </a:r>
            <a:r>
              <a:rPr lang="pt-BR" sz="2400" dirty="0"/>
              <a:t> de 100 €</a:t>
            </a:r>
          </a:p>
          <a:p>
            <a:pPr algn="ctr">
              <a:buNone/>
            </a:pPr>
            <a:r>
              <a:rPr lang="pt-BR" sz="2400" dirty="0"/>
              <a:t>800 </a:t>
            </a:r>
            <a:r>
              <a:rPr lang="pt-BR" sz="2400" dirty="0" err="1"/>
              <a:t>premios</a:t>
            </a:r>
            <a:r>
              <a:rPr lang="pt-BR" sz="2400" dirty="0"/>
              <a:t> de 40 €</a:t>
            </a:r>
          </a:p>
          <a:p>
            <a:pPr algn="ctr">
              <a:buNone/>
            </a:pPr>
            <a:r>
              <a:rPr lang="pt-BR" sz="2400" dirty="0"/>
              <a:t>2.750 </a:t>
            </a:r>
            <a:r>
              <a:rPr lang="pt-BR" sz="2400" dirty="0" err="1"/>
              <a:t>premios</a:t>
            </a:r>
            <a:r>
              <a:rPr lang="pt-BR" sz="2400" dirty="0"/>
              <a:t> de 20 €</a:t>
            </a:r>
          </a:p>
          <a:p>
            <a:pPr algn="ctr">
              <a:buNone/>
            </a:pPr>
            <a:r>
              <a:rPr lang="pt-BR" sz="2400" dirty="0"/>
              <a:t>10.000 </a:t>
            </a:r>
            <a:r>
              <a:rPr lang="pt-BR" sz="2400" dirty="0" err="1"/>
              <a:t>premios</a:t>
            </a:r>
            <a:r>
              <a:rPr lang="pt-BR" sz="2400" dirty="0"/>
              <a:t> de 10 €</a:t>
            </a:r>
          </a:p>
          <a:p>
            <a:pPr algn="ctr">
              <a:buNone/>
            </a:pPr>
            <a:r>
              <a:rPr lang="pt-BR" sz="2400" dirty="0"/>
              <a:t>15.000 </a:t>
            </a:r>
            <a:r>
              <a:rPr lang="pt-BR" sz="2400" dirty="0" err="1"/>
              <a:t>premios</a:t>
            </a:r>
            <a:r>
              <a:rPr lang="pt-BR" sz="2400" dirty="0"/>
              <a:t> de 5 €</a:t>
            </a:r>
          </a:p>
          <a:p>
            <a:pPr algn="ctr">
              <a:buNone/>
            </a:pPr>
            <a:r>
              <a:rPr lang="pt-BR" sz="2400" dirty="0"/>
              <a:t>70.000 </a:t>
            </a:r>
            <a:r>
              <a:rPr lang="pt-BR" sz="2400" dirty="0" err="1"/>
              <a:t>premios</a:t>
            </a:r>
            <a:r>
              <a:rPr lang="pt-BR" sz="2400" dirty="0"/>
              <a:t> de 2 €</a:t>
            </a:r>
          </a:p>
          <a:p>
            <a:pPr algn="ctr">
              <a:buNone/>
            </a:pPr>
            <a:r>
              <a:rPr lang="pt-BR" sz="2400" dirty="0"/>
              <a:t>120.000 </a:t>
            </a:r>
            <a:r>
              <a:rPr lang="pt-BR" sz="2400" dirty="0" err="1"/>
              <a:t>premios</a:t>
            </a:r>
            <a:r>
              <a:rPr lang="pt-BR" sz="2400" dirty="0"/>
              <a:t> de 1 €.</a:t>
            </a:r>
          </a:p>
          <a:p>
            <a:pPr marL="0" indent="360363">
              <a:buNone/>
            </a:pPr>
            <a:endParaRPr lang="es-ES" sz="2400" dirty="0" smtClean="0"/>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Probabilidades de obtener cada premio:</a:t>
            </a:r>
          </a:p>
          <a:p>
            <a:pPr marL="0" indent="360363">
              <a:buNone/>
            </a:pPr>
            <a:endParaRPr lang="es-ES" sz="2400" dirty="0" smtClean="0"/>
          </a:p>
          <a:p>
            <a:pPr marL="0" indent="360363">
              <a:buNone/>
            </a:pPr>
            <a:r>
              <a:rPr lang="es-ES" sz="2400" dirty="0" smtClean="0"/>
              <a:t>				Probabilidad no uniforme.</a:t>
            </a:r>
          </a:p>
          <a:p>
            <a:pPr marL="0" indent="360363">
              <a:buNone/>
            </a:pPr>
            <a:endParaRPr lang="es-ES" sz="2400" dirty="0" smtClean="0"/>
          </a:p>
          <a:p>
            <a:pPr marL="0" indent="360363">
              <a:buNone/>
            </a:pPr>
            <a:r>
              <a:rPr lang="es-ES" sz="2400" dirty="0" smtClean="0"/>
              <a:t>				Necesaria generación de 				permios siguiendo esta distribución de 			probabilidad. </a:t>
            </a:r>
          </a:p>
          <a:p>
            <a:pPr marL="0" indent="360363">
              <a:buNone/>
            </a:pPr>
            <a:endParaRPr lang="es-ES" sz="2400" dirty="0" smtClean="0"/>
          </a:p>
          <a:p>
            <a:pPr marL="0" indent="360363">
              <a:buNone/>
            </a:pPr>
            <a:r>
              <a:rPr lang="es-ES" sz="2400" dirty="0" smtClean="0"/>
              <a:t>					¿Cómo?</a:t>
            </a:r>
          </a:p>
          <a:p>
            <a:pPr marL="0" indent="360363">
              <a:buNone/>
            </a:pPr>
            <a:endParaRPr lang="es-ES" sz="2400" dirty="0" smtClean="0"/>
          </a:p>
          <a:p>
            <a:pPr marL="0" indent="360363">
              <a:buNone/>
            </a:pPr>
            <a:endParaRPr lang="es-ES" sz="2400" dirty="0" smtClean="0"/>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graphicFrame>
        <p:nvGraphicFramePr>
          <p:cNvPr id="8" name="7 Tabla"/>
          <p:cNvGraphicFramePr>
            <a:graphicFrameLocks noGrp="1"/>
          </p:cNvGraphicFramePr>
          <p:nvPr/>
        </p:nvGraphicFramePr>
        <p:xfrm>
          <a:off x="683568" y="2348880"/>
          <a:ext cx="2664296" cy="4079240"/>
        </p:xfrm>
        <a:graphic>
          <a:graphicData uri="http://schemas.openxmlformats.org/drawingml/2006/table">
            <a:tbl>
              <a:tblPr firstRow="1" bandRow="1">
                <a:tableStyleId>{85BE263C-DBD7-4A20-BB59-AAB30ACAA65A}</a:tableStyleId>
              </a:tblPr>
              <a:tblGrid>
                <a:gridCol w="1082370"/>
                <a:gridCol w="1581926"/>
              </a:tblGrid>
              <a:tr h="370840">
                <a:tc>
                  <a:txBody>
                    <a:bodyPr/>
                    <a:lstStyle/>
                    <a:p>
                      <a:r>
                        <a:rPr lang="es-ES" dirty="0" smtClean="0"/>
                        <a:t>Premio</a:t>
                      </a:r>
                      <a:endParaRPr lang="es-ES" dirty="0"/>
                    </a:p>
                  </a:txBody>
                  <a:tcPr/>
                </a:tc>
                <a:tc>
                  <a:txBody>
                    <a:bodyPr/>
                    <a:lstStyle/>
                    <a:p>
                      <a:r>
                        <a:rPr lang="es-ES" dirty="0" smtClean="0"/>
                        <a:t>Probabilidad</a:t>
                      </a:r>
                      <a:endParaRPr lang="es-ES" dirty="0"/>
                    </a:p>
                  </a:txBody>
                  <a:tcPr/>
                </a:tc>
              </a:tr>
              <a:tr h="370840">
                <a:tc>
                  <a:txBody>
                    <a:bodyPr/>
                    <a:lstStyle/>
                    <a:p>
                      <a:r>
                        <a:rPr lang="pt-BR" sz="1800" dirty="0" smtClean="0"/>
                        <a:t>10.000 €</a:t>
                      </a:r>
                      <a:endParaRPr lang="es-ES" dirty="0"/>
                    </a:p>
                  </a:txBody>
                  <a:tcPr/>
                </a:tc>
                <a:tc>
                  <a:txBody>
                    <a:bodyPr/>
                    <a:lstStyle/>
                    <a:p>
                      <a:r>
                        <a:rPr lang="pt-BR" sz="1800" dirty="0" smtClean="0"/>
                        <a:t>0.0001%</a:t>
                      </a:r>
                      <a:endParaRPr lang="es-ES" dirty="0"/>
                    </a:p>
                  </a:txBody>
                  <a:tcPr/>
                </a:tc>
              </a:tr>
              <a:tr h="370840">
                <a:tc>
                  <a:txBody>
                    <a:bodyPr/>
                    <a:lstStyle/>
                    <a:p>
                      <a:r>
                        <a:rPr lang="pt-BR" sz="1800" dirty="0" smtClean="0"/>
                        <a:t>250 €</a:t>
                      </a:r>
                      <a:endParaRPr lang="es-ES" dirty="0"/>
                    </a:p>
                  </a:txBody>
                  <a:tcPr/>
                </a:tc>
                <a:tc>
                  <a:txBody>
                    <a:bodyPr/>
                    <a:lstStyle/>
                    <a:p>
                      <a:r>
                        <a:rPr lang="pt-BR" sz="1800" dirty="0" smtClean="0"/>
                        <a:t>0.0025%</a:t>
                      </a:r>
                      <a:endParaRPr lang="es-ES" dirty="0"/>
                    </a:p>
                  </a:txBody>
                  <a:tcPr/>
                </a:tc>
              </a:tr>
              <a:tr h="370840">
                <a:tc>
                  <a:txBody>
                    <a:bodyPr/>
                    <a:lstStyle/>
                    <a:p>
                      <a:r>
                        <a:rPr lang="pt-BR" sz="1800" dirty="0" smtClean="0"/>
                        <a:t>100 €</a:t>
                      </a:r>
                      <a:endParaRPr lang="es-ES" dirty="0"/>
                    </a:p>
                  </a:txBody>
                  <a:tcPr/>
                </a:tc>
                <a:tc>
                  <a:txBody>
                    <a:bodyPr/>
                    <a:lstStyle/>
                    <a:p>
                      <a:r>
                        <a:rPr lang="pt-BR" sz="1800" dirty="0" smtClean="0"/>
                        <a:t>0.04%</a:t>
                      </a:r>
                      <a:endParaRPr lang="es-ES" dirty="0"/>
                    </a:p>
                  </a:txBody>
                  <a:tcPr/>
                </a:tc>
              </a:tr>
              <a:tr h="370840">
                <a:tc>
                  <a:txBody>
                    <a:bodyPr/>
                    <a:lstStyle/>
                    <a:p>
                      <a:r>
                        <a:rPr lang="pt-BR" sz="1800" dirty="0" smtClean="0"/>
                        <a:t>40 €</a:t>
                      </a:r>
                      <a:endParaRPr lang="es-ES" dirty="0"/>
                    </a:p>
                  </a:txBody>
                  <a:tcPr/>
                </a:tc>
                <a:tc>
                  <a:txBody>
                    <a:bodyPr/>
                    <a:lstStyle/>
                    <a:p>
                      <a:r>
                        <a:rPr lang="pt-BR" sz="1800" dirty="0" smtClean="0"/>
                        <a:t>0.08%</a:t>
                      </a:r>
                      <a:endParaRPr lang="es-ES" dirty="0"/>
                    </a:p>
                  </a:txBody>
                  <a:tcPr/>
                </a:tc>
              </a:tr>
              <a:tr h="370840">
                <a:tc>
                  <a:txBody>
                    <a:bodyPr/>
                    <a:lstStyle/>
                    <a:p>
                      <a:r>
                        <a:rPr lang="pt-BR" sz="1800" dirty="0" smtClean="0"/>
                        <a:t>20 €</a:t>
                      </a:r>
                      <a:endParaRPr lang="es-ES" dirty="0"/>
                    </a:p>
                  </a:txBody>
                  <a:tcPr/>
                </a:tc>
                <a:tc>
                  <a:txBody>
                    <a:bodyPr/>
                    <a:lstStyle/>
                    <a:p>
                      <a:r>
                        <a:rPr lang="pt-BR" sz="1800" dirty="0" smtClean="0"/>
                        <a:t>0.275%</a:t>
                      </a:r>
                      <a:endParaRPr lang="es-ES" dirty="0"/>
                    </a:p>
                  </a:txBody>
                  <a:tcPr/>
                </a:tc>
              </a:tr>
              <a:tr h="370840">
                <a:tc>
                  <a:txBody>
                    <a:bodyPr/>
                    <a:lstStyle/>
                    <a:p>
                      <a:r>
                        <a:rPr lang="pt-BR" sz="1800" dirty="0" smtClean="0"/>
                        <a:t>10 €</a:t>
                      </a:r>
                      <a:endParaRPr lang="es-ES" dirty="0"/>
                    </a:p>
                  </a:txBody>
                  <a:tcPr/>
                </a:tc>
                <a:tc>
                  <a:txBody>
                    <a:bodyPr/>
                    <a:lstStyle/>
                    <a:p>
                      <a:r>
                        <a:rPr lang="pt-BR" sz="1800" dirty="0" smtClean="0"/>
                        <a:t>1%</a:t>
                      </a:r>
                      <a:endParaRPr lang="es-ES" dirty="0"/>
                    </a:p>
                  </a:txBody>
                  <a:tcPr/>
                </a:tc>
              </a:tr>
              <a:tr h="370840">
                <a:tc>
                  <a:txBody>
                    <a:bodyPr/>
                    <a:lstStyle/>
                    <a:p>
                      <a:r>
                        <a:rPr lang="pt-BR" sz="1800" dirty="0" smtClean="0"/>
                        <a:t>5 €</a:t>
                      </a:r>
                      <a:endParaRPr lang="es-ES" dirty="0"/>
                    </a:p>
                  </a:txBody>
                  <a:tcPr/>
                </a:tc>
                <a:tc>
                  <a:txBody>
                    <a:bodyPr/>
                    <a:lstStyle/>
                    <a:p>
                      <a:r>
                        <a:rPr lang="pt-BR" sz="1800" dirty="0" smtClean="0"/>
                        <a:t>1.5%</a:t>
                      </a:r>
                      <a:endParaRPr lang="es-ES" dirty="0"/>
                    </a:p>
                  </a:txBody>
                  <a:tcPr/>
                </a:tc>
              </a:tr>
              <a:tr h="370840">
                <a:tc>
                  <a:txBody>
                    <a:bodyPr/>
                    <a:lstStyle/>
                    <a:p>
                      <a:r>
                        <a:rPr lang="pt-BR" sz="1800" dirty="0" smtClean="0"/>
                        <a:t>2 €</a:t>
                      </a:r>
                      <a:endParaRPr lang="es-ES" dirty="0"/>
                    </a:p>
                  </a:txBody>
                  <a:tcPr/>
                </a:tc>
                <a:tc>
                  <a:txBody>
                    <a:bodyPr/>
                    <a:lstStyle/>
                    <a:p>
                      <a:r>
                        <a:rPr lang="pt-BR" sz="1800" dirty="0" smtClean="0"/>
                        <a:t>7%</a:t>
                      </a:r>
                      <a:endParaRPr lang="es-ES" dirty="0"/>
                    </a:p>
                  </a:txBody>
                  <a:tcPr/>
                </a:tc>
              </a:tr>
              <a:tr h="370840">
                <a:tc>
                  <a:txBody>
                    <a:bodyPr/>
                    <a:lstStyle/>
                    <a:p>
                      <a:r>
                        <a:rPr lang="pt-BR" sz="1800" dirty="0" smtClean="0"/>
                        <a:t>1 €</a:t>
                      </a:r>
                      <a:endParaRPr lang="es-ES" dirty="0"/>
                    </a:p>
                  </a:txBody>
                  <a:tcPr/>
                </a:tc>
                <a:tc>
                  <a:txBody>
                    <a:bodyPr/>
                    <a:lstStyle/>
                    <a:p>
                      <a:r>
                        <a:rPr lang="pt-BR" sz="1800" dirty="0" smtClean="0"/>
                        <a:t>12%</a:t>
                      </a:r>
                      <a:endParaRPr lang="es-ES" dirty="0"/>
                    </a:p>
                  </a:txBody>
                  <a:tcPr/>
                </a:tc>
              </a:tr>
              <a:tr h="370840">
                <a:tc>
                  <a:txBody>
                    <a:bodyPr/>
                    <a:lstStyle/>
                    <a:p>
                      <a:r>
                        <a:rPr lang="es-ES" dirty="0" smtClean="0"/>
                        <a:t>0 €</a:t>
                      </a:r>
                      <a:endParaRPr lang="es-ES" dirty="0"/>
                    </a:p>
                  </a:txBody>
                  <a:tcPr/>
                </a:tc>
                <a:tc>
                  <a:txBody>
                    <a:bodyPr/>
                    <a:lstStyle/>
                    <a:p>
                      <a:r>
                        <a:rPr lang="pt-BR" sz="1800" dirty="0" smtClean="0"/>
                        <a:t>78%</a:t>
                      </a:r>
                      <a:endParaRPr lang="es-ES" dirty="0"/>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Generación de números aleatorios con distribución de probabilidad no equitativa.</a:t>
            </a:r>
          </a:p>
          <a:p>
            <a:pPr marL="0" indent="360363">
              <a:buNone/>
            </a:pPr>
            <a:endParaRPr lang="es-ES" sz="2400" dirty="0" smtClean="0"/>
          </a:p>
          <a:p>
            <a:pPr marL="0" indent="360363">
              <a:buNone/>
            </a:pPr>
            <a:endParaRPr lang="es-ES" sz="2400" dirty="0" smtClean="0"/>
          </a:p>
          <a:p>
            <a:pPr marL="0" indent="360363">
              <a:buNone/>
            </a:pPr>
            <a:endParaRPr lang="es-ES" sz="2400" dirty="0" smtClean="0"/>
          </a:p>
          <a:p>
            <a:pPr marL="0" indent="360363">
              <a:buNone/>
            </a:pPr>
            <a:endParaRPr lang="es-ES" sz="2400" dirty="0" smtClean="0"/>
          </a:p>
          <a:p>
            <a:pPr marL="0" indent="360363">
              <a:buNone/>
            </a:pPr>
            <a:endParaRPr lang="es-ES" sz="2400" dirty="0" smtClean="0"/>
          </a:p>
          <a:p>
            <a:pPr marL="0" indent="360363">
              <a:buNone/>
            </a:pPr>
            <a:endParaRPr lang="es-ES" sz="2400" dirty="0" smtClean="0"/>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10" name="9 Imagen" descr="Captura1.PNG"/>
          <p:cNvPicPr>
            <a:picLocks noChangeAspect="1"/>
          </p:cNvPicPr>
          <p:nvPr/>
        </p:nvPicPr>
        <p:blipFill>
          <a:blip r:embed="rId3" cstate="print"/>
          <a:stretch>
            <a:fillRect/>
          </a:stretch>
        </p:blipFill>
        <p:spPr>
          <a:xfrm>
            <a:off x="755576" y="2492896"/>
            <a:ext cx="7711020" cy="3939826"/>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Comprobación</a:t>
            </a:r>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6" name="5 Imagen" descr="Captura10.PNG"/>
          <p:cNvPicPr>
            <a:picLocks noChangeAspect="1"/>
          </p:cNvPicPr>
          <p:nvPr/>
        </p:nvPicPr>
        <p:blipFill>
          <a:blip r:embed="rId3" cstate="print"/>
          <a:stretch>
            <a:fillRect/>
          </a:stretch>
        </p:blipFill>
        <p:spPr>
          <a:xfrm>
            <a:off x="467544" y="2132856"/>
            <a:ext cx="7848872" cy="624706"/>
          </a:xfrm>
          <a:prstGeom prst="rect">
            <a:avLst/>
          </a:prstGeom>
        </p:spPr>
      </p:pic>
      <p:pic>
        <p:nvPicPr>
          <p:cNvPr id="7" name="6 Imagen" descr="Captura11.PNG"/>
          <p:cNvPicPr>
            <a:picLocks noChangeAspect="1"/>
          </p:cNvPicPr>
          <p:nvPr/>
        </p:nvPicPr>
        <p:blipFill>
          <a:blip r:embed="rId4" cstate="print"/>
          <a:stretch>
            <a:fillRect/>
          </a:stretch>
        </p:blipFill>
        <p:spPr>
          <a:xfrm>
            <a:off x="2195736" y="2996952"/>
            <a:ext cx="4608512" cy="3260567"/>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pic>
        <p:nvPicPr>
          <p:cNvPr id="8" name="7 Marcador de contenido" descr="Captura2.PNG"/>
          <p:cNvPicPr>
            <a:picLocks noGrp="1" noChangeAspect="1"/>
          </p:cNvPicPr>
          <p:nvPr>
            <p:ph sz="quarter" idx="1"/>
          </p:nvPr>
        </p:nvPicPr>
        <p:blipFill>
          <a:blip r:embed="rId2" cstate="print"/>
          <a:stretch>
            <a:fillRect/>
          </a:stretch>
        </p:blipFill>
        <p:spPr>
          <a:xfrm>
            <a:off x="395536" y="2348880"/>
            <a:ext cx="8202596" cy="1682973"/>
          </a:xfrm>
        </p:spPr>
      </p:pic>
      <p:pic>
        <p:nvPicPr>
          <p:cNvPr id="4" name="3 Imagen" descr="logoRasca-gool.jpg"/>
          <p:cNvPicPr>
            <a:picLocks noChangeAspect="1"/>
          </p:cNvPicPr>
          <p:nvPr/>
        </p:nvPicPr>
        <p:blipFill>
          <a:blip r:embed="rId3" cstate="print"/>
          <a:stretch>
            <a:fillRect/>
          </a:stretch>
        </p:blipFill>
        <p:spPr>
          <a:xfrm>
            <a:off x="7380312" y="260648"/>
            <a:ext cx="1468192" cy="811369"/>
          </a:xfrm>
          <a:prstGeom prst="rect">
            <a:avLst/>
          </a:prstGeom>
        </p:spPr>
      </p:pic>
      <p:pic>
        <p:nvPicPr>
          <p:cNvPr id="9" name="8 Imagen" descr="Captura3.PNG"/>
          <p:cNvPicPr>
            <a:picLocks noChangeAspect="1"/>
          </p:cNvPicPr>
          <p:nvPr/>
        </p:nvPicPr>
        <p:blipFill>
          <a:blip r:embed="rId4" cstate="print"/>
          <a:stretch>
            <a:fillRect/>
          </a:stretch>
        </p:blipFill>
        <p:spPr>
          <a:xfrm>
            <a:off x="251520" y="4653136"/>
            <a:ext cx="8701588" cy="504056"/>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Proceso de generación de boletos:</a:t>
            </a:r>
          </a:p>
          <a:p>
            <a:pPr marL="0" indent="360363">
              <a:buNone/>
            </a:pPr>
            <a:endParaRPr lang="es-ES" sz="2400" dirty="0" smtClean="0"/>
          </a:p>
          <a:p>
            <a:pPr marL="0" indent="360363">
              <a:buFont typeface="+mj-lt"/>
              <a:buAutoNum type="arabicPeriod"/>
            </a:pPr>
            <a:r>
              <a:rPr lang="es-ES" sz="2400" dirty="0" smtClean="0"/>
              <a:t>Selección del premio del boleto (con una distribución de probabilidad predefinida)</a:t>
            </a:r>
          </a:p>
          <a:p>
            <a:pPr marL="0" indent="360363">
              <a:buFont typeface="+mj-lt"/>
              <a:buAutoNum type="arabicPeriod"/>
            </a:pPr>
            <a:endParaRPr lang="es-ES" sz="2400" dirty="0" smtClean="0"/>
          </a:p>
          <a:p>
            <a:pPr marL="0" indent="360363">
              <a:buFont typeface="+mj-lt"/>
              <a:buAutoNum type="arabicPeriod"/>
            </a:pPr>
            <a:r>
              <a:rPr lang="es-ES" sz="2400" dirty="0" smtClean="0"/>
              <a:t>A partir del premio generar:</a:t>
            </a:r>
          </a:p>
          <a:p>
            <a:pPr marL="400050" lvl="1" indent="360363">
              <a:buFont typeface="+mj-lt"/>
              <a:buAutoNum type="arabicPeriod"/>
            </a:pPr>
            <a:r>
              <a:rPr lang="es-ES" sz="2000" dirty="0" smtClean="0"/>
              <a:t>Boleto premiado:</a:t>
            </a:r>
          </a:p>
          <a:p>
            <a:pPr marL="800100" lvl="2" indent="360363">
              <a:buFont typeface="+mj-lt"/>
              <a:buAutoNum type="arabicPeriod"/>
            </a:pPr>
            <a:r>
              <a:rPr lang="es-ES" sz="1600" dirty="0" smtClean="0"/>
              <a:t>Dos partidos NO premiados y uno premiado</a:t>
            </a:r>
          </a:p>
          <a:p>
            <a:pPr marL="400050" lvl="1" indent="360363">
              <a:buFont typeface="+mj-lt"/>
              <a:buAutoNum type="arabicPeriod"/>
            </a:pPr>
            <a:r>
              <a:rPr lang="es-ES" sz="2000" dirty="0" smtClean="0"/>
              <a:t>Boleto NO premiado</a:t>
            </a:r>
          </a:p>
          <a:p>
            <a:pPr marL="800100" lvl="2" indent="360363">
              <a:buFont typeface="+mj-lt"/>
              <a:buAutoNum type="arabicPeriod"/>
            </a:pPr>
            <a:r>
              <a:rPr lang="es-ES" sz="1600" dirty="0" smtClean="0"/>
              <a:t>Los tres partidos no premiados </a:t>
            </a:r>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Tipos de datos:</a:t>
            </a:r>
          </a:p>
          <a:p>
            <a:pPr marL="0" indent="360363">
              <a:buNone/>
            </a:pPr>
            <a:endParaRPr lang="es-ES" sz="2400" dirty="0" smtClean="0"/>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6" name="5 Imagen" descr="Captura4.PNG"/>
          <p:cNvPicPr>
            <a:picLocks noChangeAspect="1"/>
          </p:cNvPicPr>
          <p:nvPr/>
        </p:nvPicPr>
        <p:blipFill>
          <a:blip r:embed="rId3" cstate="print"/>
          <a:stretch>
            <a:fillRect/>
          </a:stretch>
        </p:blipFill>
        <p:spPr>
          <a:xfrm>
            <a:off x="1331640" y="2348880"/>
            <a:ext cx="6480720" cy="3588197"/>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Generación de partidos.</a:t>
            </a:r>
          </a:p>
          <a:p>
            <a:pPr marL="0" indent="360363">
              <a:buNone/>
            </a:pPr>
            <a:r>
              <a:rPr lang="es-ES" sz="2400" dirty="0" smtClean="0"/>
              <a:t>Partidos premiados: </a:t>
            </a:r>
          </a:p>
          <a:p>
            <a:pPr marL="800100" lvl="2" indent="360363"/>
            <a:r>
              <a:rPr lang="es-ES" sz="2000" dirty="0" smtClean="0"/>
              <a:t>tus goles mayor que los goles del rival. </a:t>
            </a:r>
          </a:p>
          <a:p>
            <a:pPr marL="800100" lvl="2" indent="360363"/>
            <a:r>
              <a:rPr lang="es-ES" sz="2000" dirty="0" smtClean="0"/>
              <a:t>cuantía del premio determinada</a:t>
            </a:r>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6" name="5 Imagen" descr="Captura5.PNG"/>
          <p:cNvPicPr>
            <a:picLocks noChangeAspect="1"/>
          </p:cNvPicPr>
          <p:nvPr/>
        </p:nvPicPr>
        <p:blipFill>
          <a:blip r:embed="rId3" cstate="print"/>
          <a:stretch>
            <a:fillRect/>
          </a:stretch>
        </p:blipFill>
        <p:spPr>
          <a:xfrm>
            <a:off x="1043608" y="3501008"/>
            <a:ext cx="6959733" cy="1368152"/>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Generación de partidos.</a:t>
            </a:r>
          </a:p>
          <a:p>
            <a:pPr marL="0" indent="360363">
              <a:buNone/>
            </a:pPr>
            <a:r>
              <a:rPr lang="es-ES" sz="2400" dirty="0" smtClean="0"/>
              <a:t>Partidos sin premio: </a:t>
            </a:r>
          </a:p>
          <a:p>
            <a:pPr marL="800100" lvl="2" indent="360363"/>
            <a:r>
              <a:rPr lang="es-ES" sz="2000" dirty="0" smtClean="0"/>
              <a:t>tus goles menores que los goles del rival. </a:t>
            </a:r>
          </a:p>
          <a:p>
            <a:pPr marL="800100" lvl="2" indent="360363"/>
            <a:r>
              <a:rPr lang="es-ES" sz="2000" dirty="0" smtClean="0"/>
              <a:t>cuantía del premio no tiene que seguir la distribución de probabilidad definida.</a:t>
            </a:r>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8" name="7 Imagen" descr="Captura6.PNG"/>
          <p:cNvPicPr>
            <a:picLocks noChangeAspect="1"/>
          </p:cNvPicPr>
          <p:nvPr/>
        </p:nvPicPr>
        <p:blipFill>
          <a:blip r:embed="rId3" cstate="print"/>
          <a:stretch>
            <a:fillRect/>
          </a:stretch>
        </p:blipFill>
        <p:spPr>
          <a:xfrm>
            <a:off x="899592" y="4149080"/>
            <a:ext cx="7372997" cy="1440160"/>
          </a:xfrm>
          <a:prstGeom prst="rect">
            <a:avLst/>
          </a:prstGeo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Generación de un boleto</a:t>
            </a:r>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8" name="7 Imagen" descr="Captura7.PNG"/>
          <p:cNvPicPr>
            <a:picLocks noChangeAspect="1"/>
          </p:cNvPicPr>
          <p:nvPr/>
        </p:nvPicPr>
        <p:blipFill>
          <a:blip r:embed="rId3" cstate="print"/>
          <a:stretch>
            <a:fillRect/>
          </a:stretch>
        </p:blipFill>
        <p:spPr>
          <a:xfrm>
            <a:off x="395536" y="2276872"/>
            <a:ext cx="8374439" cy="374441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Generación de </a:t>
            </a:r>
            <a:r>
              <a:rPr lang="es-ES_tradnl" dirty="0" err="1" smtClean="0"/>
              <a:t>pseudo</a:t>
            </a:r>
            <a:r>
              <a:rPr lang="es-ES_tradnl" dirty="0" smtClean="0"/>
              <a:t>-aleatorios por congruencias</a:t>
            </a:r>
            <a:endParaRPr lang="es-ES_tradnl" dirty="0"/>
          </a:p>
        </p:txBody>
      </p:sp>
      <p:sp>
        <p:nvSpPr>
          <p:cNvPr id="3" name="2 Marcador de contenido"/>
          <p:cNvSpPr>
            <a:spLocks noGrp="1"/>
          </p:cNvSpPr>
          <p:nvPr>
            <p:ph sz="quarter" idx="1"/>
          </p:nvPr>
        </p:nvSpPr>
        <p:spPr>
          <a:xfrm>
            <a:off x="457200" y="1600200"/>
            <a:ext cx="8229600" cy="2332855"/>
          </a:xfrm>
        </p:spPr>
        <p:txBody>
          <a:bodyPr>
            <a:normAutofit fontScale="92500" lnSpcReduction="20000"/>
          </a:bodyPr>
          <a:lstStyle/>
          <a:p>
            <a:pPr algn="just"/>
            <a:r>
              <a:rPr lang="es-ES_tradnl" dirty="0" smtClean="0"/>
              <a:t>Un computador no puede generar números realmente aleatorios, puede simularlos por medio de cálculos en general muy simples</a:t>
            </a:r>
          </a:p>
          <a:p>
            <a:pPr algn="just"/>
            <a:r>
              <a:rPr lang="es-ES_tradnl" dirty="0" smtClean="0"/>
              <a:t>Función que produce una lista </a:t>
            </a:r>
            <a:r>
              <a:rPr lang="es-ES_tradnl" dirty="0" err="1" smtClean="0"/>
              <a:t>pseudo-alatoria</a:t>
            </a:r>
            <a:r>
              <a:rPr lang="es-ES_tradnl" dirty="0" smtClean="0"/>
              <a:t> de números distintos dentro de cierto intervalo [0,modulo-1].</a:t>
            </a:r>
          </a:p>
        </p:txBody>
      </p:sp>
      <p:pic>
        <p:nvPicPr>
          <p:cNvPr id="1027" name="Picture 3"/>
          <p:cNvPicPr>
            <a:picLocks noChangeAspect="1" noChangeArrowheads="1"/>
          </p:cNvPicPr>
          <p:nvPr/>
        </p:nvPicPr>
        <p:blipFill>
          <a:blip r:embed="rId2" cstate="print"/>
          <a:srcRect/>
          <a:stretch>
            <a:fillRect/>
          </a:stretch>
        </p:blipFill>
        <p:spPr bwMode="auto">
          <a:xfrm>
            <a:off x="899592" y="4077072"/>
            <a:ext cx="7632848" cy="21602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Generación de un boleto</a:t>
            </a:r>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7" name="6 Imagen" descr="Captura8.PNG"/>
          <p:cNvPicPr>
            <a:picLocks noChangeAspect="1"/>
          </p:cNvPicPr>
          <p:nvPr/>
        </p:nvPicPr>
        <p:blipFill>
          <a:blip r:embed="rId3" cstate="print"/>
          <a:stretch>
            <a:fillRect/>
          </a:stretch>
        </p:blipFill>
        <p:spPr>
          <a:xfrm>
            <a:off x="179512" y="2204864"/>
            <a:ext cx="8708470" cy="2160240"/>
          </a:xfrm>
          <a:prstGeom prst="rect">
            <a:avLst/>
          </a:prstGeom>
        </p:spPr>
      </p:pic>
      <p:pic>
        <p:nvPicPr>
          <p:cNvPr id="8" name="7 Imagen" descr="Captura9.PNG"/>
          <p:cNvPicPr>
            <a:picLocks noChangeAspect="1"/>
          </p:cNvPicPr>
          <p:nvPr/>
        </p:nvPicPr>
        <p:blipFill>
          <a:blip r:embed="rId4" cstate="print"/>
          <a:stretch>
            <a:fillRect/>
          </a:stretch>
        </p:blipFill>
        <p:spPr>
          <a:xfrm>
            <a:off x="251520" y="4941168"/>
            <a:ext cx="8663464" cy="720080"/>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pic>
        <p:nvPicPr>
          <p:cNvPr id="12" name="11 Marcador de contenido" descr="Captura12.PNG"/>
          <p:cNvPicPr>
            <a:picLocks noGrp="1" noChangeAspect="1"/>
          </p:cNvPicPr>
          <p:nvPr>
            <p:ph sz="quarter" idx="1"/>
          </p:nvPr>
        </p:nvPicPr>
        <p:blipFill>
          <a:blip r:embed="rId2" cstate="print"/>
          <a:stretch>
            <a:fillRect/>
          </a:stretch>
        </p:blipFill>
        <p:spPr>
          <a:xfrm>
            <a:off x="1043608" y="1628800"/>
            <a:ext cx="6912768" cy="4864023"/>
          </a:xfrm>
        </p:spPr>
      </p:pic>
      <p:pic>
        <p:nvPicPr>
          <p:cNvPr id="4" name="3 Imagen" descr="logoRasca-gool.jpg"/>
          <p:cNvPicPr>
            <a:picLocks noChangeAspect="1"/>
          </p:cNvPicPr>
          <p:nvPr/>
        </p:nvPicPr>
        <p:blipFill>
          <a:blip r:embed="rId3" cstate="print"/>
          <a:stretch>
            <a:fillRect/>
          </a:stretch>
        </p:blipFill>
        <p:spPr>
          <a:xfrm>
            <a:off x="7380312" y="260648"/>
            <a:ext cx="1468192" cy="811369"/>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Rasca de la Once. ¡</a:t>
            </a:r>
            <a:r>
              <a:rPr lang="es-ES" dirty="0" err="1" smtClean="0"/>
              <a:t>Gool</a:t>
            </a:r>
            <a:r>
              <a:rPr lang="es-ES" dirty="0" smtClean="0"/>
              <a:t>!</a:t>
            </a:r>
            <a:endParaRPr lang="es-ES" dirty="0"/>
          </a:p>
        </p:txBody>
      </p:sp>
      <p:sp>
        <p:nvSpPr>
          <p:cNvPr id="5" name="4 Marcador de contenido"/>
          <p:cNvSpPr>
            <a:spLocks noGrp="1"/>
          </p:cNvSpPr>
          <p:nvPr>
            <p:ph sz="quarter" idx="1"/>
          </p:nvPr>
        </p:nvSpPr>
        <p:spPr/>
        <p:txBody>
          <a:bodyPr>
            <a:normAutofit/>
          </a:bodyPr>
          <a:lstStyle/>
          <a:p>
            <a:pPr marL="0" indent="360363">
              <a:buNone/>
            </a:pPr>
            <a:r>
              <a:rPr lang="es-ES" sz="2400" dirty="0" smtClean="0"/>
              <a:t>Pronóstico de juego.</a:t>
            </a:r>
          </a:p>
        </p:txBody>
      </p:sp>
      <p:pic>
        <p:nvPicPr>
          <p:cNvPr id="4" name="3 Imagen" descr="logoRasca-gool.jpg"/>
          <p:cNvPicPr>
            <a:picLocks noChangeAspect="1"/>
          </p:cNvPicPr>
          <p:nvPr/>
        </p:nvPicPr>
        <p:blipFill>
          <a:blip r:embed="rId2" cstate="print"/>
          <a:stretch>
            <a:fillRect/>
          </a:stretch>
        </p:blipFill>
        <p:spPr>
          <a:xfrm>
            <a:off x="7380312" y="260648"/>
            <a:ext cx="1468192" cy="811369"/>
          </a:xfrm>
          <a:prstGeom prst="rect">
            <a:avLst/>
          </a:prstGeom>
        </p:spPr>
      </p:pic>
      <p:pic>
        <p:nvPicPr>
          <p:cNvPr id="6" name="5 Imagen" descr="Captura13.PNG"/>
          <p:cNvPicPr>
            <a:picLocks noChangeAspect="1"/>
          </p:cNvPicPr>
          <p:nvPr/>
        </p:nvPicPr>
        <p:blipFill>
          <a:blip r:embed="rId3" cstate="print"/>
          <a:stretch>
            <a:fillRect/>
          </a:stretch>
        </p:blipFill>
        <p:spPr>
          <a:xfrm>
            <a:off x="827584" y="2132856"/>
            <a:ext cx="7488831" cy="2875711"/>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Bibliografía</a:t>
            </a:r>
            <a:endParaRPr lang="es-ES_tradnl" dirty="0"/>
          </a:p>
        </p:txBody>
      </p:sp>
      <p:sp>
        <p:nvSpPr>
          <p:cNvPr id="3" name="2 Marcador de contenido"/>
          <p:cNvSpPr>
            <a:spLocks noGrp="1"/>
          </p:cNvSpPr>
          <p:nvPr>
            <p:ph sz="quarter" idx="1"/>
          </p:nvPr>
        </p:nvSpPr>
        <p:spPr/>
        <p:txBody>
          <a:bodyPr/>
          <a:lstStyle/>
          <a:p>
            <a:r>
              <a:rPr lang="es-ES_tradnl" dirty="0" smtClean="0">
                <a:hlinkClick r:id="rId2"/>
              </a:rPr>
              <a:t>http://www.once.es/</a:t>
            </a:r>
            <a:endParaRPr lang="es-ES_tradnl" dirty="0" smtClean="0"/>
          </a:p>
          <a:p>
            <a:r>
              <a:rPr lang="es-ES_tradnl" dirty="0" smtClean="0">
                <a:hlinkClick r:id="rId3"/>
              </a:rPr>
              <a:t>http://www.estadisticaparatodos.es/taller/loterias/combo.html</a:t>
            </a:r>
            <a:endParaRPr lang="es-ES_tradnl" dirty="0" smtClean="0"/>
          </a:p>
          <a:p>
            <a:endParaRPr lang="es-ES_tradn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28600"/>
            <a:ext cx="8226496" cy="990600"/>
          </a:xfrm>
        </p:spPr>
        <p:txBody>
          <a:bodyPr>
            <a:normAutofit fontScale="90000"/>
          </a:bodyPr>
          <a:lstStyle/>
          <a:p>
            <a:r>
              <a:rPr lang="es-ES_tradnl" dirty="0" smtClean="0"/>
              <a:t>Generando números aleatorios pequeños</a:t>
            </a:r>
            <a:endParaRPr lang="es-ES_tradnl" dirty="0"/>
          </a:p>
        </p:txBody>
      </p:sp>
      <p:sp>
        <p:nvSpPr>
          <p:cNvPr id="3" name="2 Marcador de contenido"/>
          <p:cNvSpPr>
            <a:spLocks noGrp="1"/>
          </p:cNvSpPr>
          <p:nvPr>
            <p:ph sz="quarter" idx="1"/>
          </p:nvPr>
        </p:nvSpPr>
        <p:spPr>
          <a:xfrm>
            <a:off x="467544" y="1556792"/>
            <a:ext cx="8229600" cy="2952328"/>
          </a:xfrm>
        </p:spPr>
        <p:txBody>
          <a:bodyPr>
            <a:normAutofit fontScale="92500"/>
          </a:bodyPr>
          <a:lstStyle/>
          <a:p>
            <a:pPr algn="just"/>
            <a:r>
              <a:rPr lang="es-ES_tradnl" dirty="0" smtClean="0"/>
              <a:t>Normalmente son necesarios números pequeños, pero no se deben generar directamente ya que el comportamiento es bastante malo.</a:t>
            </a:r>
          </a:p>
          <a:p>
            <a:pPr algn="just"/>
            <a:r>
              <a:rPr lang="es-ES_tradnl" dirty="0" smtClean="0"/>
              <a:t>Una solución es generar una secuencia mayor y hacerla “encajar” en el intervalo más pequeño que buscamos</a:t>
            </a:r>
          </a:p>
        </p:txBody>
      </p:sp>
      <p:pic>
        <p:nvPicPr>
          <p:cNvPr id="3074" name="Picture 2"/>
          <p:cNvPicPr>
            <a:picLocks noChangeAspect="1" noChangeArrowheads="1"/>
          </p:cNvPicPr>
          <p:nvPr/>
        </p:nvPicPr>
        <p:blipFill>
          <a:blip r:embed="rId2" cstate="print"/>
          <a:srcRect/>
          <a:stretch>
            <a:fillRect/>
          </a:stretch>
        </p:blipFill>
        <p:spPr bwMode="auto">
          <a:xfrm>
            <a:off x="755576" y="4797152"/>
            <a:ext cx="7704856" cy="122413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28600"/>
            <a:ext cx="8226496" cy="990600"/>
          </a:xfrm>
        </p:spPr>
        <p:txBody>
          <a:bodyPr>
            <a:normAutofit fontScale="90000"/>
          </a:bodyPr>
          <a:lstStyle/>
          <a:p>
            <a:r>
              <a:rPr lang="es-ES_tradnl" dirty="0" smtClean="0"/>
              <a:t>Generando números aleatorios pequeños</a:t>
            </a:r>
            <a:endParaRPr lang="es-ES_tradnl" dirty="0"/>
          </a:p>
        </p:txBody>
      </p:sp>
      <p:sp>
        <p:nvSpPr>
          <p:cNvPr id="3" name="2 Marcador de contenido"/>
          <p:cNvSpPr>
            <a:spLocks noGrp="1"/>
          </p:cNvSpPr>
          <p:nvPr>
            <p:ph sz="quarter" idx="1"/>
          </p:nvPr>
        </p:nvSpPr>
        <p:spPr>
          <a:xfrm>
            <a:off x="467544" y="1556792"/>
            <a:ext cx="8229600" cy="1656184"/>
          </a:xfrm>
        </p:spPr>
        <p:txBody>
          <a:bodyPr>
            <a:normAutofit/>
          </a:bodyPr>
          <a:lstStyle/>
          <a:p>
            <a:pPr algn="just"/>
            <a:r>
              <a:rPr lang="es-ES_tradnl" dirty="0" smtClean="0"/>
              <a:t>Esta técnica consigue una distribución uniforme de la secuencia de números </a:t>
            </a:r>
          </a:p>
        </p:txBody>
      </p:sp>
      <p:pic>
        <p:nvPicPr>
          <p:cNvPr id="5" name="4 Imagen" descr="Captura14.PNG"/>
          <p:cNvPicPr>
            <a:picLocks noChangeAspect="1"/>
          </p:cNvPicPr>
          <p:nvPr/>
        </p:nvPicPr>
        <p:blipFill>
          <a:blip r:embed="rId2" cstate="print"/>
          <a:stretch>
            <a:fillRect/>
          </a:stretch>
        </p:blipFill>
        <p:spPr>
          <a:xfrm>
            <a:off x="683568" y="3140968"/>
            <a:ext cx="7715140" cy="216024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Función </a:t>
            </a:r>
            <a:r>
              <a:rPr lang="es-ES_tradnl" dirty="0" err="1" smtClean="0"/>
              <a:t>ListaAzar</a:t>
            </a:r>
            <a:endParaRPr lang="es-ES_tradnl" dirty="0"/>
          </a:p>
        </p:txBody>
      </p:sp>
      <p:sp>
        <p:nvSpPr>
          <p:cNvPr id="3" name="2 Marcador de contenido"/>
          <p:cNvSpPr>
            <a:spLocks noGrp="1"/>
          </p:cNvSpPr>
          <p:nvPr>
            <p:ph sz="quarter" idx="1"/>
          </p:nvPr>
        </p:nvSpPr>
        <p:spPr>
          <a:xfrm>
            <a:off x="457200" y="1600201"/>
            <a:ext cx="8229600" cy="2116832"/>
          </a:xfrm>
        </p:spPr>
        <p:txBody>
          <a:bodyPr/>
          <a:lstStyle/>
          <a:p>
            <a:pPr algn="just"/>
            <a:r>
              <a:rPr lang="es-ES_tradnl" dirty="0" smtClean="0"/>
              <a:t>Calcula una lista </a:t>
            </a:r>
            <a:r>
              <a:rPr lang="es-ES_tradnl" dirty="0" err="1" smtClean="0"/>
              <a:t>pseudo</a:t>
            </a:r>
            <a:r>
              <a:rPr lang="es-ES_tradnl" dirty="0" smtClean="0"/>
              <a:t>-aleatoria de números dentro del intervalo argumento, conservando la función uniforme que pudiera aportar </a:t>
            </a:r>
            <a:r>
              <a:rPr lang="es-ES_tradnl" dirty="0" err="1" smtClean="0"/>
              <a:t>congruenciaMixta</a:t>
            </a:r>
            <a:r>
              <a:rPr lang="es-ES_tradnl" dirty="0" smtClean="0"/>
              <a:t>.</a:t>
            </a:r>
            <a:endParaRPr lang="es-ES_tradnl" dirty="0"/>
          </a:p>
        </p:txBody>
      </p:sp>
      <p:pic>
        <p:nvPicPr>
          <p:cNvPr id="2050" name="Picture 2"/>
          <p:cNvPicPr>
            <a:picLocks noChangeAspect="1" noChangeArrowheads="1"/>
          </p:cNvPicPr>
          <p:nvPr/>
        </p:nvPicPr>
        <p:blipFill>
          <a:blip r:embed="rId2" cstate="print"/>
          <a:srcRect/>
          <a:stretch>
            <a:fillRect/>
          </a:stretch>
        </p:blipFill>
        <p:spPr bwMode="auto">
          <a:xfrm>
            <a:off x="323528" y="4077072"/>
            <a:ext cx="8640960" cy="8640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Combo</a:t>
            </a:r>
            <a:endParaRPr lang="es-ES_tradnl" dirty="0"/>
          </a:p>
        </p:txBody>
      </p:sp>
      <p:sp>
        <p:nvSpPr>
          <p:cNvPr id="3" name="2 Marcador de contenido"/>
          <p:cNvSpPr>
            <a:spLocks noGrp="1"/>
          </p:cNvSpPr>
          <p:nvPr>
            <p:ph sz="quarter" idx="1"/>
          </p:nvPr>
        </p:nvSpPr>
        <p:spPr>
          <a:xfrm>
            <a:off x="467544" y="1484784"/>
            <a:ext cx="8229600" cy="4525963"/>
          </a:xfrm>
        </p:spPr>
        <p:txBody>
          <a:bodyPr>
            <a:normAutofit lnSpcReduction="10000"/>
          </a:bodyPr>
          <a:lstStyle/>
          <a:p>
            <a:pPr algn="just"/>
            <a:r>
              <a:rPr lang="es-ES" dirty="0" smtClean="0"/>
              <a:t>Lotería de ámbito nacional ofrecida por la ONCE.</a:t>
            </a:r>
          </a:p>
          <a:p>
            <a:pPr algn="just"/>
            <a:r>
              <a:rPr lang="es-ES_tradnl" dirty="0" smtClean="0"/>
              <a:t>Se trata de un juego tipo "loto" que presenta características propias en cuanto a diseño, precio y estructura de premios.</a:t>
            </a:r>
            <a:endParaRPr lang="es-ES" dirty="0" smtClean="0"/>
          </a:p>
          <a:p>
            <a:pPr algn="just"/>
            <a:r>
              <a:rPr lang="es-ES_tradnl" dirty="0" smtClean="0"/>
              <a:t>El primer sorteo del Combo tuvo lugar el 23 de octubre de 2004.</a:t>
            </a:r>
          </a:p>
          <a:p>
            <a:pPr algn="just"/>
            <a:r>
              <a:rPr lang="es-ES" dirty="0" smtClean="0"/>
              <a:t>El billete tiene un coste de 1 euro.</a:t>
            </a:r>
          </a:p>
          <a:p>
            <a:pPr algn="just"/>
            <a:r>
              <a:rPr lang="es-ES" dirty="0" smtClean="0"/>
              <a:t>Se destina a premios el 50% de la recaudación.</a:t>
            </a:r>
          </a:p>
          <a:p>
            <a:pPr>
              <a:buNone/>
            </a:pPr>
            <a:endParaRPr lang="es-ES" dirty="0" smtClean="0"/>
          </a:p>
          <a:p>
            <a:endParaRPr lang="es-ES_tradnl" dirty="0"/>
          </a:p>
        </p:txBody>
      </p:sp>
      <p:pic>
        <p:nvPicPr>
          <p:cNvPr id="4" name="Picture 2"/>
          <p:cNvPicPr>
            <a:picLocks noChangeAspect="1" noChangeArrowheads="1"/>
          </p:cNvPicPr>
          <p:nvPr/>
        </p:nvPicPr>
        <p:blipFill>
          <a:blip r:embed="rId3"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Mecánica del juego </a:t>
            </a:r>
            <a:endParaRPr lang="es-ES_tradnl" dirty="0"/>
          </a:p>
        </p:txBody>
      </p:sp>
      <p:sp>
        <p:nvSpPr>
          <p:cNvPr id="3" name="2 Marcador de contenido"/>
          <p:cNvSpPr>
            <a:spLocks noGrp="1"/>
          </p:cNvSpPr>
          <p:nvPr>
            <p:ph sz="quarter" idx="1"/>
          </p:nvPr>
        </p:nvSpPr>
        <p:spPr>
          <a:xfrm>
            <a:off x="467544" y="1556792"/>
            <a:ext cx="8229600" cy="4785395"/>
          </a:xfrm>
        </p:spPr>
        <p:txBody>
          <a:bodyPr>
            <a:normAutofit/>
          </a:bodyPr>
          <a:lstStyle/>
          <a:p>
            <a:pPr algn="just"/>
            <a:r>
              <a:rPr lang="es-ES_tradnl" dirty="0" smtClean="0"/>
              <a:t>El Combo está compuesto por 6 bolas colocadas en forma de triángulo, más una bola adicional.</a:t>
            </a:r>
          </a:p>
          <a:p>
            <a:pPr algn="just"/>
            <a:r>
              <a:rPr lang="es-ES_tradnl" dirty="0" smtClean="0"/>
              <a:t>El triangulo esta compuesto por tres bolas en la fila de la base, dos en el centro y una en el vértice del triángulo.</a:t>
            </a:r>
          </a:p>
          <a:p>
            <a:pPr algn="just"/>
            <a:r>
              <a:rPr lang="es-ES_tradnl" dirty="0" smtClean="0"/>
              <a:t>El juego consiste en asignar un número (del 0 al 9) a cada una de las seis bolas del triángulo, más otro número complementario (del 1 al 15) a la bola adicional.</a:t>
            </a:r>
            <a:endParaRPr lang="es-ES_tradnl" dirty="0"/>
          </a:p>
        </p:txBody>
      </p:sp>
      <p:pic>
        <p:nvPicPr>
          <p:cNvPr id="1026" name="Picture 2"/>
          <p:cNvPicPr>
            <a:picLocks noChangeAspect="1" noChangeArrowheads="1"/>
          </p:cNvPicPr>
          <p:nvPr/>
        </p:nvPicPr>
        <p:blipFill>
          <a:blip r:embed="rId2" cstate="print"/>
          <a:srcRect/>
          <a:stretch>
            <a:fillRect/>
          </a:stretch>
        </p:blipFill>
        <p:spPr bwMode="auto">
          <a:xfrm>
            <a:off x="7524328" y="332656"/>
            <a:ext cx="13049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3418</TotalTime>
  <Words>997</Words>
  <Application>Microsoft Office PowerPoint</Application>
  <PresentationFormat>Presentación en pantalla (4:3)</PresentationFormat>
  <Paragraphs>204</Paragraphs>
  <Slides>43</Slides>
  <Notes>1</Notes>
  <HiddenSlides>0</HiddenSlides>
  <MMClips>0</MMClips>
  <ScaleCrop>false</ScaleCrop>
  <HeadingPairs>
    <vt:vector size="4" baseType="variant">
      <vt:variant>
        <vt:lpstr>Tema</vt:lpstr>
      </vt:variant>
      <vt:variant>
        <vt:i4>1</vt:i4>
      </vt:variant>
      <vt:variant>
        <vt:lpstr>Títulos de diapositiva</vt:lpstr>
      </vt:variant>
      <vt:variant>
        <vt:i4>43</vt:i4>
      </vt:variant>
    </vt:vector>
  </HeadingPairs>
  <TitlesOfParts>
    <vt:vector size="44" baseType="lpstr">
      <vt:lpstr>Intermedio</vt:lpstr>
      <vt:lpstr>Simulación de juegos de azar</vt:lpstr>
      <vt:lpstr>Simulación de juegos </vt:lpstr>
      <vt:lpstr>Simulación de Juegos</vt:lpstr>
      <vt:lpstr>Generación de pseudo-aleatorios por congruencias</vt:lpstr>
      <vt:lpstr>Generando números aleatorios pequeños</vt:lpstr>
      <vt:lpstr>Generando números aleatorios pequeños</vt:lpstr>
      <vt:lpstr>Función ListaAzar</vt:lpstr>
      <vt:lpstr>Combo</vt:lpstr>
      <vt:lpstr>Mecánica del juego </vt:lpstr>
      <vt:lpstr>Boleto Combo</vt:lpstr>
      <vt:lpstr>Categorías de Premios</vt:lpstr>
      <vt:lpstr>Categorías de Premios</vt:lpstr>
      <vt:lpstr>Probabilidades de Acierto</vt:lpstr>
      <vt:lpstr>Simulación Premios</vt:lpstr>
      <vt:lpstr>Simulación Premios</vt:lpstr>
      <vt:lpstr>Representación Combo</vt:lpstr>
      <vt:lpstr>Función Escrutinio</vt:lpstr>
      <vt:lpstr>Recuento de Premios</vt:lpstr>
      <vt:lpstr>Generación de sorteo</vt:lpstr>
      <vt:lpstr>Ejemplos Sorteos</vt:lpstr>
      <vt:lpstr>Simulación Sorteos con  Semilla y Combo elegido</vt:lpstr>
      <vt:lpstr>Simulación sorteos con  semilla y Combo elegido</vt:lpstr>
      <vt:lpstr>Simulación sorteos con  semillas y Combo automático</vt:lpstr>
      <vt:lpstr>Simulación sorteos con  semillas y Combo automático</vt:lpstr>
      <vt:lpstr>Simulación sorteos con  semillas y Combos diferentes</vt:lpstr>
      <vt:lpstr>Simulación sorteos con  semillas y Combos diferentes</vt:lpstr>
      <vt:lpstr>Función Premios</vt:lpstr>
      <vt:lpstr>Rasca de la Once. ¡Gool!</vt:lpstr>
      <vt:lpstr>Rasca de la Once. ¡Gool!</vt:lpstr>
      <vt:lpstr>Rasca de la Once. ¡Gool!</vt:lpstr>
      <vt:lpstr>Rasca de la Once. ¡Gool!</vt:lpstr>
      <vt:lpstr>Rasca de la Once. ¡Gool!</vt:lpstr>
      <vt:lpstr>Rasca de la Once. ¡Gool!</vt:lpstr>
      <vt:lpstr>Rasca de la Once. ¡Gool!</vt:lpstr>
      <vt:lpstr>Rasca de la Once. ¡Gool!</vt:lpstr>
      <vt:lpstr>Rasca de la Once. ¡Gool!</vt:lpstr>
      <vt:lpstr>Rasca de la Once. ¡Gool!</vt:lpstr>
      <vt:lpstr>Rasca de la Once. ¡Gool!</vt:lpstr>
      <vt:lpstr>Rasca de la Once. ¡Gool!</vt:lpstr>
      <vt:lpstr>Rasca de la Once. ¡Gool!</vt:lpstr>
      <vt:lpstr>Rasca de la Once. ¡Gool!</vt:lpstr>
      <vt:lpstr>Rasca de la Once. ¡Gool!</vt:lpstr>
      <vt:lpstr>Bibliografía</vt:lpstr>
    </vt:vector>
  </TitlesOfParts>
  <Company>http://www.centor.mx.gd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Centor</dc:creator>
  <cp:lastModifiedBy>Centor</cp:lastModifiedBy>
  <cp:revision>53</cp:revision>
  <dcterms:created xsi:type="dcterms:W3CDTF">2011-04-27T17:44:50Z</dcterms:created>
  <dcterms:modified xsi:type="dcterms:W3CDTF">2011-05-01T09:33:35Z</dcterms:modified>
</cp:coreProperties>
</file>