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300" r:id="rId3"/>
    <p:sldId id="284" r:id="rId4"/>
    <p:sldId id="317" r:id="rId5"/>
    <p:sldId id="315" r:id="rId6"/>
    <p:sldId id="316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320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9" r:id="rId34"/>
    <p:sldId id="258" r:id="rId35"/>
    <p:sldId id="263" r:id="rId36"/>
    <p:sldId id="259" r:id="rId37"/>
    <p:sldId id="275" r:id="rId38"/>
    <p:sldId id="260" r:id="rId39"/>
    <p:sldId id="276" r:id="rId40"/>
    <p:sldId id="261" r:id="rId41"/>
    <p:sldId id="277" r:id="rId42"/>
    <p:sldId id="264" r:id="rId43"/>
    <p:sldId id="279" r:id="rId44"/>
    <p:sldId id="262" r:id="rId45"/>
    <p:sldId id="278" r:id="rId46"/>
    <p:sldId id="299" r:id="rId47"/>
    <p:sldId id="318" r:id="rId48"/>
    <p:sldId id="298" r:id="rId49"/>
    <p:sldId id="257" r:id="rId50"/>
    <p:sldId id="321" r:id="rId5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546" autoAdjust="0"/>
  </p:normalViewPr>
  <p:slideViewPr>
    <p:cSldViewPr snapToGrid="0" snapToObjects="1">
      <p:cViewPr varScale="1">
        <p:scale>
          <a:sx n="68" d="100"/>
          <a:sy n="68" d="100"/>
        </p:scale>
        <p:origin x="-10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63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4ECD1-48A9-9A45-9976-E2F985147BB6}" type="datetimeFigureOut">
              <a:rPr lang="es-ES" smtClean="0"/>
              <a:t>12/05/11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C6659-149B-E04E-98BB-1FF33F8399C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8039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Python%23cite_note-venners-interview-pt-1-1" TargetMode="External"/><Relationship Id="rId4" Type="http://schemas.openxmlformats.org/officeDocument/2006/relationships/hyperlink" Target="http://es.wikipedia.org/wiki/Guido_van_Rossum" TargetMode="External"/><Relationship Id="rId5" Type="http://schemas.openxmlformats.org/officeDocument/2006/relationships/hyperlink" Target="http://en.wikipedia.org/wiki/Centrum_Wiskunde_&amp;_Informatica" TargetMode="External"/><Relationship Id="rId6" Type="http://schemas.openxmlformats.org/officeDocument/2006/relationships/hyperlink" Target="http://es.wikipedia.org/wiki/Pa%C3%ADses_Bajos" TargetMode="External"/><Relationship Id="rId7" Type="http://schemas.openxmlformats.org/officeDocument/2006/relationships/hyperlink" Target="http://es.wikipedia.org/wiki/Manejo_de_excepciones" TargetMode="External"/><Relationship Id="rId8" Type="http://schemas.openxmlformats.org/officeDocument/2006/relationships/hyperlink" Target="http://es.wikipedia.org/wiki/Amoeba_(Inform%C3%A1tica)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Relationship Id="rId3" Type="http://schemas.openxmlformats.org/officeDocument/2006/relationships/hyperlink" Target="http://es.wikipedia.org/wiki/Lisp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Herencia_m%C3%BAltiple" TargetMode="External"/><Relationship Id="rId4" Type="http://schemas.openxmlformats.org/officeDocument/2006/relationships/hyperlink" Target="http://es.wikipedia.org/wiki/Python%23cite_note-22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Clase_(inform%C3%A1tica)" TargetMode="External"/><Relationship Id="rId4" Type="http://schemas.openxmlformats.org/officeDocument/2006/relationships/hyperlink" Target="http://es.wikipedia.org/wiki/Metaclase" TargetMode="External"/><Relationship Id="rId5" Type="http://schemas.openxmlformats.org/officeDocument/2006/relationships/hyperlink" Target="http://es.wikipedia.org/wiki/Herencia_m%C3%BAltiple" TargetMode="External"/><Relationship Id="rId6" Type="http://schemas.openxmlformats.org/officeDocument/2006/relationships/hyperlink" Target="http://es.wikipedia.org/wiki/Polimorfismo_(programaci%C3%B3n_orientada_a_objetos)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Relationship Id="rId3" Type="http://schemas.openxmlformats.org/officeDocument/2006/relationships/hyperlink" Target="http://es.wikipedia.org/wiki/Unix" TargetMode="Externa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Intersecci%C3%B3n_de_conjuntos" TargetMode="External"/><Relationship Id="rId4" Type="http://schemas.openxmlformats.org/officeDocument/2006/relationships/hyperlink" Target="http://es.wikipedia.org/wiki/Uni%C3%B3n_de_conjuntos" TargetMode="External"/><Relationship Id="rId5" Type="http://schemas.openxmlformats.org/officeDocument/2006/relationships/hyperlink" Target="http://es.wikipedia.org/wiki/Diferencia_de_conjuntos" TargetMode="External"/><Relationship Id="rId6" Type="http://schemas.openxmlformats.org/officeDocument/2006/relationships/hyperlink" Target="http://es.wikipedia.org/wiki/Diferencia_sim%C3%A9trica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Python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fue creado a finales de los ochenta</a:t>
            </a:r>
            <a:r>
              <a:rPr lang="es-E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2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por 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Guido van </a:t>
            </a:r>
            <a:r>
              <a:rPr lang="es-E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Rossum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en el </a:t>
            </a:r>
            <a:r>
              <a:rPr lang="es-E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National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 </a:t>
            </a:r>
            <a:r>
              <a:rPr lang="es-E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Research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 </a:t>
            </a:r>
            <a:r>
              <a:rPr lang="es-E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Institute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 </a:t>
            </a:r>
            <a:r>
              <a:rPr lang="es-E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for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 </a:t>
            </a:r>
            <a:r>
              <a:rPr lang="es-E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Mathematics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 and </a:t>
            </a:r>
            <a:r>
              <a:rPr lang="es-E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Computer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 </a:t>
            </a:r>
            <a:r>
              <a:rPr lang="es-E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Science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(CWI), en los 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Países Bajos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como un sucesor del lenguaje de programación ABC, capaz de 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Manejo de excepciones"/>
              </a:rPr>
              <a:t>manejar excepciones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 interactuar con el 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Amoeba (Informática)"/>
              </a:rPr>
              <a:t>sistema operativo </a:t>
            </a:r>
            <a:r>
              <a:rPr lang="es-E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Amoeba (Informática)"/>
              </a:rPr>
              <a:t>Amoeba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C6659-149B-E04E-98BB-1FF33F8399CB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07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err="1" smtClean="0"/>
              <a:t>Ejemplofuncion</a:t>
            </a:r>
            <a:endParaRPr lang="es-ES" b="1" dirty="0" smtClean="0"/>
          </a:p>
          <a:p>
            <a:endParaRPr lang="es-ES" b="1" dirty="0" smtClean="0"/>
          </a:p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 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funciones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se definen con la palabra clave 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seguida del nombre de la 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función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y sus parámetros. Otra forma de escribir 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funciones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aunque menos utilizada, es con la palabra clave lambda (que aparece en lenguajes funcionales como </a:t>
            </a:r>
            <a:r>
              <a:rPr lang="es-E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Lisp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valor devuelto en las 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funciones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con 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será el dado con la instrucción 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return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s-E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resta = lambda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x,y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x-y</a:t>
            </a:r>
          </a:p>
          <a:p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C6659-149B-E04E-98BB-1FF33F8399CB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6838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 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clases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se definen con la palabra clave 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seguida del nombre de la 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clase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y, si 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Herencia múltiple"/>
              </a:rPr>
              <a:t>hereda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 otra 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clase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el nombre de esta.</a:t>
            </a:r>
          </a:p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Python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2.x es recomendable que una clase herede de "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en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Python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3.x esto ya no hará falta.</a:t>
            </a:r>
          </a:p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una 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clase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 "método" equivale a una "función", y una "propiedad" equivale a una "variable".</a:t>
            </a:r>
            <a:r>
              <a:rPr lang="es-E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23</a:t>
            </a:r>
            <a:endParaRPr lang="es-E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"__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__" es un método especial que se ejecuta al instanciar la clase, se usa generalmente para inicializar propiedades y ejecutar métodos necesarios. Al igual que todos los métodos en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Python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debe tener al menos un parámetro, generalmente se utiliza 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El resto de parámetros serán los que se indiquen al instanciar la 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clase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propiedades que se desee que sean accesibles desde fuera de la 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clase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se deben declarar usando 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delante del nombre.</a:t>
            </a:r>
          </a:p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forma parecida a otros lenguajes donde existen restricciones de acceso a una propiedad o método, 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y 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private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Python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para que una propiedad o método sea privado se utilizan dos barras bajas __ antes del nombre de la variable, y después de 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C6659-149B-E04E-98BB-1FF33F8399CB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9098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El</a:t>
            </a:r>
            <a:r>
              <a:rPr lang="es-ES" baseline="0" dirty="0" smtClean="0"/>
              <a:t> módulo </a:t>
            </a:r>
            <a:r>
              <a:rPr lang="es-ES" baseline="0" dirty="0" err="1" smtClean="0"/>
              <a:t>Core</a:t>
            </a:r>
            <a:r>
              <a:rPr lang="es-ES" baseline="0" dirty="0" smtClean="0"/>
              <a:t>, alberga las características más básicas de la </a:t>
            </a:r>
            <a:r>
              <a:rPr lang="es-ES" baseline="0" dirty="0" err="1" smtClean="0"/>
              <a:t>OpenCv</a:t>
            </a:r>
            <a:r>
              <a:rPr lang="es-ES" baseline="0" dirty="0" smtClean="0"/>
              <a:t>. Podemos decir, sin temor a equivocarnos, que es el núcleo/el </a:t>
            </a:r>
            <a:r>
              <a:rPr lang="es-ES" baseline="0" dirty="0" err="1" smtClean="0"/>
              <a:t>kernel</a:t>
            </a:r>
            <a:r>
              <a:rPr lang="es-ES" baseline="0" dirty="0" smtClean="0"/>
              <a:t> de la </a:t>
            </a:r>
            <a:r>
              <a:rPr lang="es-ES" baseline="0" dirty="0" err="1" smtClean="0"/>
              <a:t>OpenCv</a:t>
            </a:r>
            <a:r>
              <a:rPr lang="es-ES" baseline="0" dirty="0" smtClean="0"/>
              <a:t>. Posee la definición de los tipos y clases de las estructuras más ampliamente utilizadas en la </a:t>
            </a:r>
            <a:r>
              <a:rPr lang="es-ES" baseline="0" dirty="0" err="1" smtClean="0"/>
              <a:t>OpenCV</a:t>
            </a:r>
            <a:r>
              <a:rPr lang="es-ES" baseline="0" dirty="0" smtClean="0"/>
              <a:t>, operaciones aritméticas y lógicas con vectores, funciones de dibujado de figuras geométricas y texto, manejo de ficheros de configuración en XML, etc.</a:t>
            </a:r>
          </a:p>
          <a:p>
            <a:r>
              <a:rPr lang="es-ES" baseline="0" dirty="0" smtClean="0"/>
              <a:t>Vamos a ver más en profundidad, algunas de las funcionalidades más destacadas.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C6659-149B-E04E-98BB-1FF33F8399CB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2135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CvPoint</a:t>
            </a:r>
            <a:r>
              <a:rPr lang="es-ES" dirty="0" smtClean="0"/>
              <a:t> es el</a:t>
            </a:r>
            <a:r>
              <a:rPr lang="es-ES" baseline="0" dirty="0" smtClean="0"/>
              <a:t> tipo utilizado por </a:t>
            </a:r>
            <a:r>
              <a:rPr lang="es-ES" baseline="0" dirty="0" err="1" smtClean="0"/>
              <a:t>OpenCV</a:t>
            </a:r>
            <a:r>
              <a:rPr lang="es-ES" baseline="0" dirty="0" smtClean="0"/>
              <a:t> para representar puntos de dos y tres dimensiones. Podemos observar que existen distintos subtipos, los cuales identifican su </a:t>
            </a:r>
            <a:r>
              <a:rPr lang="es-ES" baseline="0" dirty="0" err="1" smtClean="0"/>
              <a:t>dimensionalidad</a:t>
            </a:r>
            <a:r>
              <a:rPr lang="es-ES" baseline="0" dirty="0" smtClean="0"/>
              <a:t> y el tipo de las coordenadas(entero o flotante) y si se trata de simple precisión o doble precisión. El tipo </a:t>
            </a:r>
            <a:r>
              <a:rPr lang="es-ES" baseline="0" dirty="0" err="1" smtClean="0"/>
              <a:t>CvSize</a:t>
            </a:r>
            <a:r>
              <a:rPr lang="es-ES" baseline="0" dirty="0" smtClean="0"/>
              <a:t> nos sirve para representar el tamaño de un rectángulo (imágenes o figuras). </a:t>
            </a:r>
            <a:r>
              <a:rPr lang="es-ES" baseline="0" dirty="0" err="1" smtClean="0"/>
              <a:t>CvRect</a:t>
            </a:r>
            <a:r>
              <a:rPr lang="es-ES" baseline="0" dirty="0" smtClean="0"/>
              <a:t> es una variante de </a:t>
            </a:r>
            <a:r>
              <a:rPr lang="es-ES" baseline="0" dirty="0" err="1" smtClean="0"/>
              <a:t>CvSize</a:t>
            </a:r>
            <a:r>
              <a:rPr lang="es-ES" baseline="0" dirty="0" smtClean="0"/>
              <a:t> con offset (esquina). </a:t>
            </a:r>
            <a:r>
              <a:rPr lang="es-ES" baseline="0" dirty="0" err="1" smtClean="0"/>
              <a:t>CvScalar</a:t>
            </a:r>
            <a:r>
              <a:rPr lang="es-ES" baseline="0" dirty="0" smtClean="0"/>
              <a:t> define </a:t>
            </a:r>
            <a:r>
              <a:rPr lang="es-ES" baseline="0" dirty="0" err="1" smtClean="0"/>
              <a:t>tuplas</a:t>
            </a:r>
            <a:r>
              <a:rPr lang="es-ES" baseline="0" dirty="0" smtClean="0"/>
              <a:t> de números de tipo </a:t>
            </a:r>
            <a:r>
              <a:rPr lang="es-ES" baseline="0" dirty="0" err="1" smtClean="0"/>
              <a:t>double</a:t>
            </a:r>
            <a:r>
              <a:rPr lang="es-ES" baseline="0" dirty="0" smtClean="0"/>
              <a:t>. Muy útil en la representación  de espacios de colores. Con respecto a </a:t>
            </a:r>
            <a:r>
              <a:rPr lang="es-ES" baseline="0" dirty="0" err="1" smtClean="0"/>
              <a:t>CvArr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CvMat</a:t>
            </a:r>
            <a:r>
              <a:rPr lang="es-ES" baseline="0" dirty="0" smtClean="0"/>
              <a:t> e </a:t>
            </a:r>
            <a:r>
              <a:rPr lang="es-ES" baseline="0" dirty="0" err="1" smtClean="0"/>
              <a:t>IplImage</a:t>
            </a:r>
            <a:r>
              <a:rPr lang="es-ES" baseline="0" dirty="0" smtClean="0"/>
              <a:t> son tres tipos de representación y codificación de las imágenes. </a:t>
            </a:r>
            <a:r>
              <a:rPr lang="es-ES" baseline="0" dirty="0" err="1" smtClean="0"/>
              <a:t>CvMat</a:t>
            </a:r>
            <a:r>
              <a:rPr lang="es-ES" baseline="0" dirty="0" smtClean="0"/>
              <a:t> se deriva de </a:t>
            </a:r>
            <a:r>
              <a:rPr lang="es-ES" baseline="0" dirty="0" err="1" smtClean="0"/>
              <a:t>CvArr</a:t>
            </a:r>
            <a:r>
              <a:rPr lang="es-ES" baseline="0" dirty="0" smtClean="0"/>
              <a:t> e </a:t>
            </a:r>
            <a:r>
              <a:rPr lang="es-ES" baseline="0" dirty="0" err="1" smtClean="0"/>
              <a:t>IplImage</a:t>
            </a:r>
            <a:r>
              <a:rPr lang="es-ES" baseline="0" dirty="0" smtClean="0"/>
              <a:t> de </a:t>
            </a:r>
            <a:r>
              <a:rPr lang="es-ES" baseline="0" dirty="0" err="1" smtClean="0"/>
              <a:t>CvMat</a:t>
            </a:r>
            <a:r>
              <a:rPr lang="es-ES" baseline="0" dirty="0" smtClean="0"/>
              <a:t>. La principal diferencia es que en </a:t>
            </a:r>
            <a:r>
              <a:rPr lang="es-ES" baseline="0" dirty="0" err="1" smtClean="0"/>
              <a:t>IplImage</a:t>
            </a:r>
            <a:r>
              <a:rPr lang="es-ES" baseline="0" dirty="0" smtClean="0"/>
              <a:t>, como se puede observar, se almacena más información relativa a imágenes que en </a:t>
            </a:r>
            <a:r>
              <a:rPr lang="es-ES" baseline="0" dirty="0" err="1" smtClean="0"/>
              <a:t>CvMat</a:t>
            </a:r>
            <a:r>
              <a:rPr lang="es-ES" baseline="0" dirty="0" smtClean="0"/>
              <a:t> (que no deja de ser una matriz multidimensional de números). </a:t>
            </a:r>
            <a:r>
              <a:rPr lang="es-ES" baseline="0" dirty="0" err="1" smtClean="0"/>
              <a:t>CvTermCriteria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CvTermCriteria</a:t>
            </a:r>
            <a:r>
              <a:rPr lang="es-ES" baseline="0" dirty="0" smtClean="0"/>
              <a:t> establece un criterio para la finalización de algoritmos iterativos, en función de las iteraciones o de un épsilon.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C6659-149B-E04E-98BB-1FF33F8399CB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2075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Aplicables sobre cualquiera de los tipos vistos anteriormente</a:t>
            </a:r>
            <a:r>
              <a:rPr lang="es-ES" baseline="0" dirty="0" smtClean="0"/>
              <a:t> para la representación de imágenes, nos permiten realizar operaciones aritméticas, lógicas y de transformación. Las lógicas suelen ser muy útiles cuando realizamos </a:t>
            </a:r>
            <a:r>
              <a:rPr lang="es-ES" baseline="0" dirty="0" err="1" smtClean="0"/>
              <a:t>umbralización</a:t>
            </a:r>
            <a:r>
              <a:rPr lang="es-ES" baseline="0" dirty="0" smtClean="0"/>
              <a:t> para convertir una imagen de un canal a una imagen binaria e intentamos segmentar la imagen. Con respecto a las operaciones de transformación, </a:t>
            </a:r>
            <a:r>
              <a:rPr lang="es-ES" baseline="0" dirty="0" err="1" smtClean="0"/>
              <a:t>ConvertScale</a:t>
            </a:r>
            <a:r>
              <a:rPr lang="es-ES" baseline="0" dirty="0" smtClean="0"/>
              <a:t> nos </a:t>
            </a:r>
            <a:r>
              <a:rPr lang="es-ES" baseline="0" dirty="0" err="1" smtClean="0"/>
              <a:t>pemiten</a:t>
            </a:r>
            <a:r>
              <a:rPr lang="es-ES" baseline="0" dirty="0" smtClean="0"/>
              <a:t> realizar una transformación lineal indicando un factor de escala y un desplazamiento aplicable a todos los elementos de la matriz sobre la que se aplica. Las transformaciones no lineales como la de perspectiva, la transformada coseno discreta o la de Fourier son de gran utilidad en el procesamiento de imágenes para la compresión de imágenes(JPEG,MPEG) o para trabajar en el dominio </a:t>
            </a:r>
            <a:r>
              <a:rPr lang="es-ES" baseline="0" dirty="0" err="1" smtClean="0"/>
              <a:t>frecuencial</a:t>
            </a:r>
            <a:r>
              <a:rPr lang="es-ES" baseline="0" dirty="0" smtClean="0"/>
              <a:t>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C6659-149B-E04E-98BB-1FF33F8399CB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1420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Las estructuras dinámicas</a:t>
            </a:r>
            <a:r>
              <a:rPr lang="es-ES" baseline="0" dirty="0" smtClean="0"/>
              <a:t> se utilizan en aquellas funciones de la </a:t>
            </a:r>
            <a:r>
              <a:rPr lang="es-ES" baseline="0" dirty="0" err="1" smtClean="0"/>
              <a:t>OpenCv</a:t>
            </a:r>
            <a:r>
              <a:rPr lang="es-ES" baseline="0" dirty="0" smtClean="0"/>
              <a:t> que requieren de espacios de memoria dinámicas ya sea en su ejecución (como espacio de intercambio) o en la devolución de resultados. </a:t>
            </a:r>
            <a:r>
              <a:rPr lang="es-ES" baseline="0" dirty="0" err="1" smtClean="0"/>
              <a:t>cvMemStorage</a:t>
            </a:r>
            <a:r>
              <a:rPr lang="es-ES" baseline="0" dirty="0" smtClean="0"/>
              <a:t> define un espacio reservado de memoria para datos temporales y es muy utilizado por algunas funciones que lo requieren. </a:t>
            </a:r>
            <a:r>
              <a:rPr lang="es-ES" baseline="0" dirty="0" err="1" smtClean="0"/>
              <a:t>CvSeq</a:t>
            </a:r>
            <a:r>
              <a:rPr lang="es-ES" baseline="0" dirty="0" smtClean="0"/>
              <a:t> y </a:t>
            </a:r>
            <a:r>
              <a:rPr lang="es-ES" baseline="0" dirty="0" err="1" smtClean="0"/>
              <a:t>CvSet</a:t>
            </a:r>
            <a:r>
              <a:rPr lang="es-ES" baseline="0" dirty="0" smtClean="0"/>
              <a:t> definen una secuencia y un conjunto de objetos respectivamente. Ambas estructuras tienen asociadas una serie de operaciones, por ejemplo, </a:t>
            </a:r>
            <a:r>
              <a:rPr lang="es-ES" baseline="0" dirty="0" err="1" smtClean="0"/>
              <a:t>CloneSeq</a:t>
            </a:r>
            <a:r>
              <a:rPr lang="es-ES" baseline="0" dirty="0" smtClean="0"/>
              <a:t> que nos permite copiar el contenido de una secuencia en otra o </a:t>
            </a:r>
            <a:r>
              <a:rPr lang="es-ES" baseline="0" dirty="0" err="1" smtClean="0"/>
              <a:t>SeqInvert</a:t>
            </a:r>
            <a:r>
              <a:rPr lang="es-ES" baseline="0" dirty="0" smtClean="0"/>
              <a:t> que nos permite invertirla.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C6659-149B-E04E-98BB-1FF33F8399CB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687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Las</a:t>
            </a:r>
            <a:r>
              <a:rPr lang="es-ES" baseline="0" dirty="0" smtClean="0"/>
              <a:t> funciones de dibujado se pueden subdividir en tres categorías:</a:t>
            </a:r>
          </a:p>
          <a:p>
            <a:r>
              <a:rPr lang="es-ES" baseline="0" dirty="0" smtClean="0"/>
              <a:t>-La primera nos permite dibujar figuras geométricas habituales o crear nuestros propios polígonos con </a:t>
            </a:r>
            <a:r>
              <a:rPr lang="es-ES" baseline="0" dirty="0" err="1" smtClean="0"/>
              <a:t>PolyLine</a:t>
            </a:r>
            <a:r>
              <a:rPr lang="es-ES" baseline="0" dirty="0" smtClean="0"/>
              <a:t>.</a:t>
            </a:r>
          </a:p>
          <a:p>
            <a:r>
              <a:rPr lang="es-ES" baseline="0" dirty="0" smtClean="0"/>
              <a:t>-También se puede situar texto sobre la imagen: para ello se utilizan las primitivas </a:t>
            </a:r>
            <a:r>
              <a:rPr lang="es-ES" baseline="0" dirty="0" err="1" smtClean="0"/>
              <a:t>InitFont</a:t>
            </a:r>
            <a:r>
              <a:rPr lang="es-ES" baseline="0" dirty="0" smtClean="0"/>
              <a:t> (que inicializa el texto aplicándole distintas opciones de formato), </a:t>
            </a:r>
            <a:r>
              <a:rPr lang="es-ES" baseline="0" dirty="0" err="1" smtClean="0"/>
              <a:t>PutText</a:t>
            </a:r>
            <a:r>
              <a:rPr lang="es-ES" baseline="0" dirty="0" smtClean="0"/>
              <a:t> que lo asocia a una imagen, </a:t>
            </a:r>
            <a:r>
              <a:rPr lang="es-ES" baseline="0" dirty="0" err="1" smtClean="0"/>
              <a:t>etc</a:t>
            </a:r>
            <a:r>
              <a:rPr lang="es-ES" baseline="0" dirty="0" smtClean="0"/>
              <a:t>-</a:t>
            </a:r>
          </a:p>
          <a:p>
            <a:r>
              <a:rPr lang="es-ES" baseline="0" dirty="0" smtClean="0"/>
              <a:t>-Por último existen una serie de funciones más complejas como </a:t>
            </a:r>
            <a:r>
              <a:rPr lang="es-ES" baseline="0" dirty="0" err="1" smtClean="0"/>
              <a:t>DrawContours</a:t>
            </a:r>
            <a:r>
              <a:rPr lang="es-ES" baseline="0" dirty="0" smtClean="0"/>
              <a:t> que dibujan los contornos de la imagen o rellenan el interior de los objetos en función de un parámetro de grosor o </a:t>
            </a:r>
            <a:r>
              <a:rPr lang="es-ES" baseline="0" dirty="0" err="1" smtClean="0"/>
              <a:t>FillConvexPoly</a:t>
            </a:r>
            <a:r>
              <a:rPr lang="es-ES" baseline="0" dirty="0" smtClean="0"/>
              <a:t> que rellena el contenido de polígonos convexos.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C6659-149B-E04E-98BB-1FF33F8399CB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3769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C6659-149B-E04E-98BB-1FF33F8399CB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670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 </a:t>
            </a:r>
            <a:r>
              <a:rPr lang="es-E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Python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todo es un 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objeto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(incluso las 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lase (informática)"/>
              </a:rPr>
              <a:t>clases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Las 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clases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 ser 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objetos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son instancias de una </a:t>
            </a:r>
            <a:r>
              <a:rPr lang="es-E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metaclase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s-E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Python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además soporta 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herencia múltiple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y 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Polimorfismo (programación orientada a objetos)"/>
              </a:rPr>
              <a:t>polimorfismo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C6659-149B-E04E-98BB-1FF33F8399C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884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C6659-149B-E04E-98BB-1FF33F8399CB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2100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usuarios de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Python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refieren a menudo a la </a:t>
            </a:r>
            <a:r>
              <a:rPr lang="es-E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Filosofía </a:t>
            </a:r>
            <a:r>
              <a:rPr lang="es-E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Python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que es bastante análoga a la filosofía de 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Unix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El código que sigue los principios de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Python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legibilidad y transparencia se dice que es "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pythonico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 Contrariamente, el código opaco u ofuscado es bautizado como "no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pythonico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("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unpythonic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en inglés)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C6659-149B-E04E-98BB-1FF33F8399CB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303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se utilizan palabras en inglés donde  otros lenguajes de programación utilizan símbolos (por ejemplo los operadores lógicos).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C6659-149B-E04E-98BB-1FF33F8399CB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6523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err="1" smtClean="0"/>
              <a:t>Ejemplousolistas</a:t>
            </a:r>
            <a:endParaRPr lang="es-ES" b="1" dirty="0" smtClean="0"/>
          </a:p>
          <a:p>
            <a:r>
              <a:rPr lang="es-ES" b="1" dirty="0" err="1" smtClean="0"/>
              <a:t>Ejemplousotuplas</a:t>
            </a:r>
            <a:endParaRPr lang="es-ES" b="1" dirty="0" smtClean="0"/>
          </a:p>
          <a:p>
            <a:endParaRPr lang="es-E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 err="1" smtClean="0"/>
              <a:t>ejemplolistacompresion</a:t>
            </a:r>
            <a:endParaRPr lang="es-ES" b="1" dirty="0" smtClean="0"/>
          </a:p>
          <a:p>
            <a:endParaRPr lang="es-E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declarar una 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lista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se usan los corchetes [], en cambio, para declarar una </a:t>
            </a:r>
            <a:r>
              <a:rPr lang="es-E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tupla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se usan los paréntesis (). En ambas los elementos se separan por comas, y en el caso de las </a:t>
            </a:r>
            <a:r>
              <a:rPr lang="es-E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tuplas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es necesario que tengan como mínimo una coma.</a:t>
            </a:r>
          </a:p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Tanto las 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listas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como las </a:t>
            </a:r>
            <a:r>
              <a:rPr lang="es-E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tuplas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pueden contener elementos de diferentes tipos. No obstante las 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listas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suelen usarse para elementos del mismo tipo en cantidad variable mientras que las </a:t>
            </a:r>
            <a:r>
              <a:rPr lang="es-E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tuplas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se reservan para elementos distintos en cantidad fija.</a:t>
            </a:r>
          </a:p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acceder a los elementos de una 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lista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 </a:t>
            </a:r>
            <a:r>
              <a:rPr lang="es-E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tupla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se utiliza un índice entero (empezando por "0", no por "1"). Se pueden utilizar índices negativos para acceder elementos a partir del final.</a:t>
            </a:r>
          </a:p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 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listas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se caracterizan por ser mutables, es decir, se puede cambiar su contenido en tiempo de ejecución, mientras que las </a:t>
            </a:r>
            <a:r>
              <a:rPr lang="es-E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tuplas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son inmutables ya que no es posible modificar el contenido una vez creada.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C6659-149B-E04E-98BB-1FF33F8399CB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4882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err="1" smtClean="0"/>
              <a:t>Ejemplomapping</a:t>
            </a:r>
            <a:endParaRPr lang="es-ES" b="1" dirty="0" smtClean="0"/>
          </a:p>
          <a:p>
            <a:endParaRPr lang="es-ES" b="1" dirty="0" smtClean="0"/>
          </a:p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declarar un 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diccionario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se usan las llaves {}. Contienen elementos separados por comas, donde cada elemento está formado por un par 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clave:valor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(el símbolo : separa la clave de su valor correspondiente).</a:t>
            </a:r>
          </a:p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 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diccionarios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son mutables, es decir, se puede cambiar el contenido de un valor en tiempo de ejecución.</a:t>
            </a:r>
          </a:p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cambio, las claves de un 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diccionario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deben ser inmutables. Esto quiere decir, por ejemplo, que no podremos usar ni 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listas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ni 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diccionarios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como claves.</a:t>
            </a:r>
          </a:p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 valor asociado a una clave puede ser de cualquier 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tipo de dato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incluso un 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diccionario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C6659-149B-E04E-98BB-1FF33F8399CB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4652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err="1" smtClean="0"/>
              <a:t>Ejemploconjunto</a:t>
            </a:r>
            <a:endParaRPr lang="es-ES" b="1" dirty="0" smtClean="0"/>
          </a:p>
          <a:p>
            <a:endParaRPr lang="es-ES" b="1" dirty="0" smtClean="0"/>
          </a:p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 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conjuntos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se construyen mediante set(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items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 donde </a:t>
            </a:r>
            <a:r>
              <a:rPr lang="es-E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items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es cualquier objeto 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iterable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como 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listas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 </a:t>
            </a:r>
            <a:r>
              <a:rPr lang="es-E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tuplas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Los 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conjuntos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no mantienen el orden ni contienen elementos duplicados.</a:t>
            </a:r>
          </a:p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suelen utilizar para eliminar duplicados de una secuencia, o para operaciones matemáticas como 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Intersección de conjuntos"/>
              </a:rPr>
              <a:t>intersección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Unión de conjuntos"/>
              </a:rPr>
              <a:t>unión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Diferencia de conjuntos"/>
              </a:rPr>
              <a:t>diferencia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y 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Diferencia simétrica"/>
              </a:rPr>
              <a:t>diferencia simétrica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C6659-149B-E04E-98BB-1FF33F8399CB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7613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err="1" smtClean="0"/>
              <a:t>ejemplolistacompresion</a:t>
            </a:r>
            <a:endParaRPr lang="es-ES" b="1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C6659-149B-E04E-98BB-1FF33F8399CB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510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81E0-7EC0-3243-A178-446762899976}" type="datetimeFigureOut">
              <a:rPr lang="es-ES" smtClean="0"/>
              <a:t>12/05/11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810-F2E8-F144-8D62-48AA844F95A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49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81E0-7EC0-3243-A178-446762899976}" type="datetimeFigureOut">
              <a:rPr lang="es-ES" smtClean="0"/>
              <a:t>12/05/11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810-F2E8-F144-8D62-48AA844F95A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2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81E0-7EC0-3243-A178-446762899976}" type="datetimeFigureOut">
              <a:rPr lang="es-ES" smtClean="0"/>
              <a:t>12/05/11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810-F2E8-F144-8D62-48AA844F95A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177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81E0-7EC0-3243-A178-446762899976}" type="datetimeFigureOut">
              <a:rPr lang="es-ES" smtClean="0"/>
              <a:t>12/05/11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810-F2E8-F144-8D62-48AA844F95A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394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81E0-7EC0-3243-A178-446762899976}" type="datetimeFigureOut">
              <a:rPr lang="es-ES" smtClean="0"/>
              <a:t>12/05/11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810-F2E8-F144-8D62-48AA844F95A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7897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81E0-7EC0-3243-A178-446762899976}" type="datetimeFigureOut">
              <a:rPr lang="es-ES" smtClean="0"/>
              <a:t>12/05/11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810-F2E8-F144-8D62-48AA844F95A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9540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81E0-7EC0-3243-A178-446762899976}" type="datetimeFigureOut">
              <a:rPr lang="es-ES" smtClean="0"/>
              <a:t>12/05/11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810-F2E8-F144-8D62-48AA844F95A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450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81E0-7EC0-3243-A178-446762899976}" type="datetimeFigureOut">
              <a:rPr lang="es-ES" smtClean="0"/>
              <a:t>12/05/11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810-F2E8-F144-8D62-48AA844F95A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467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81E0-7EC0-3243-A178-446762899976}" type="datetimeFigureOut">
              <a:rPr lang="es-ES" smtClean="0"/>
              <a:t>12/05/11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810-F2E8-F144-8D62-48AA844F95A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5549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81E0-7EC0-3243-A178-446762899976}" type="datetimeFigureOut">
              <a:rPr lang="es-ES" smtClean="0"/>
              <a:t>12/05/11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810-F2E8-F144-8D62-48AA844F95A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898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81E0-7EC0-3243-A178-446762899976}" type="datetimeFigureOut">
              <a:rPr lang="es-ES" smtClean="0"/>
              <a:t>12/05/11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810-F2E8-F144-8D62-48AA844F95A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832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981E0-7EC0-3243-A178-446762899976}" type="datetimeFigureOut">
              <a:rPr lang="es-ES" smtClean="0"/>
              <a:t>12/05/11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15810-F2E8-F144-8D62-48AA844F95A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190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gi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2010.encuentrolinux.cl/static/talks/28.pdf" TargetMode="External"/><Relationship Id="rId4" Type="http://schemas.openxmlformats.org/officeDocument/2006/relationships/hyperlink" Target="http://users.servicios.retecal.es/tjavier/python/Pequeno_tutorial_de_Pyhton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s.wikipedia.org/wiki/Python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pencv.jp/opencv-2.2_org/py/" TargetMode="External"/><Relationship Id="rId3" Type="http://schemas.openxmlformats.org/officeDocument/2006/relationships/hyperlink" Target="http://es.wikipedia.org/wiki/Wikipedia:Portad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ivalinux.com.ar/articulos/python-en-google" TargetMode="External"/><Relationship Id="rId3" Type="http://schemas.openxmlformats.org/officeDocument/2006/relationships/hyperlink" Target="http://www.oreillynet.com/pub/a/oreilly/python/news/disney_0201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0" y="213590"/>
            <a:ext cx="9144000" cy="6622801"/>
            <a:chOff x="0" y="235199"/>
            <a:chExt cx="9144000" cy="6622801"/>
          </a:xfrm>
        </p:grpSpPr>
        <p:pic>
          <p:nvPicPr>
            <p:cNvPr id="4" name="Imagen 3" descr="image-000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91032"/>
              <a:ext cx="9144000" cy="4866968"/>
            </a:xfrm>
            <a:prstGeom prst="rect">
              <a:avLst/>
            </a:prstGeom>
          </p:spPr>
        </p:pic>
        <p:pic>
          <p:nvPicPr>
            <p:cNvPr id="5" name="Imagen 4" descr="opencv-logo-300x27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9126" y="235199"/>
              <a:ext cx="798147" cy="736956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0122" y="0"/>
            <a:ext cx="7772400" cy="1470025"/>
          </a:xfrm>
        </p:spPr>
        <p:txBody>
          <a:bodyPr/>
          <a:lstStyle/>
          <a:p>
            <a:r>
              <a:rPr lang="es-ES" dirty="0" err="1" smtClean="0">
                <a:solidFill>
                  <a:schemeClr val="bg1"/>
                </a:solidFill>
              </a:rPr>
              <a:t>OpenCV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Python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5497398"/>
            <a:ext cx="6400800" cy="1752600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chemeClr val="bg1"/>
                </a:solidFill>
              </a:rPr>
              <a:t>Algaba Borrego, Miguel</a:t>
            </a:r>
          </a:p>
          <a:p>
            <a:r>
              <a:rPr lang="es-ES" sz="2000" dirty="0" smtClean="0">
                <a:solidFill>
                  <a:schemeClr val="bg1"/>
                </a:solidFill>
              </a:rPr>
              <a:t>Fernández </a:t>
            </a:r>
            <a:r>
              <a:rPr lang="es-ES" sz="2000" dirty="0" err="1" smtClean="0">
                <a:solidFill>
                  <a:schemeClr val="bg1"/>
                </a:solidFill>
              </a:rPr>
              <a:t>Gersol</a:t>
            </a:r>
            <a:r>
              <a:rPr lang="es-ES" sz="2000" dirty="0" smtClean="0">
                <a:solidFill>
                  <a:schemeClr val="bg1"/>
                </a:solidFill>
              </a:rPr>
              <a:t>, Jerónimo</a:t>
            </a:r>
          </a:p>
          <a:p>
            <a:r>
              <a:rPr lang="es-ES" sz="2000" dirty="0" smtClean="0">
                <a:solidFill>
                  <a:schemeClr val="bg1"/>
                </a:solidFill>
              </a:rPr>
              <a:t>Llamas </a:t>
            </a:r>
            <a:r>
              <a:rPr lang="es-ES" sz="2000" dirty="0" err="1" smtClean="0">
                <a:solidFill>
                  <a:schemeClr val="bg1"/>
                </a:solidFill>
              </a:rPr>
              <a:t>Iniesta</a:t>
            </a:r>
            <a:r>
              <a:rPr lang="es-ES" sz="2000" dirty="0" smtClean="0">
                <a:solidFill>
                  <a:schemeClr val="bg1"/>
                </a:solidFill>
              </a:rPr>
              <a:t>, Jaime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3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Elementos del lenguaje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 err="1" smtClean="0"/>
              <a:t>Python</a:t>
            </a:r>
            <a:r>
              <a:rPr lang="es-ES" dirty="0" smtClean="0"/>
              <a:t> fue diseñado para ser leído con facilidad.</a:t>
            </a:r>
            <a:endParaRPr lang="es-ES" dirty="0"/>
          </a:p>
          <a:p>
            <a:pPr algn="just"/>
            <a:r>
              <a:rPr lang="es-ES" dirty="0" smtClean="0"/>
              <a:t>El contenido de los bloques de código (bucles, funciones, clases, etc..) es declarado mediante espacios o tabuladores (</a:t>
            </a:r>
            <a:r>
              <a:rPr lang="es-ES" b="1" dirty="0" err="1" smtClean="0"/>
              <a:t>identación</a:t>
            </a:r>
            <a:r>
              <a:rPr lang="es-ES" dirty="0" smtClean="0"/>
              <a:t>).</a:t>
            </a:r>
          </a:p>
          <a:p>
            <a:pPr algn="just"/>
            <a:endParaRPr lang="es-ES" dirty="0" smtClean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1512"/>
            <a:ext cx="9144000" cy="1404651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810-F2E8-F144-8D62-48AA844F95A2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582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Elementos del lenguaje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Tipos de datos</a:t>
            </a:r>
          </a:p>
          <a:p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385402"/>
              </p:ext>
            </p:extLst>
          </p:nvPr>
        </p:nvGraphicFramePr>
        <p:xfrm>
          <a:off x="457200" y="2424868"/>
          <a:ext cx="8396243" cy="3701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196"/>
                <a:gridCol w="1093862"/>
                <a:gridCol w="3725966"/>
                <a:gridCol w="2451219"/>
              </a:tblGrid>
              <a:tr h="411255">
                <a:tc>
                  <a:txBody>
                    <a:bodyPr/>
                    <a:lstStyle/>
                    <a:p>
                      <a:r>
                        <a:rPr lang="es-ES" dirty="0" smtClean="0"/>
                        <a:t>Tipo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Clase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Notas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Ejemplo</a:t>
                      </a:r>
                      <a:endParaRPr lang="es-ES" dirty="0"/>
                    </a:p>
                  </a:txBody>
                  <a:tcPr/>
                </a:tc>
              </a:tr>
              <a:tr h="411255">
                <a:tc>
                  <a:txBody>
                    <a:bodyPr/>
                    <a:lstStyle/>
                    <a:p>
                      <a:r>
                        <a:rPr lang="es-ES" sz="1200" dirty="0" err="1" smtClean="0"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endParaRPr lang="es-ES" sz="1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Courier New" pitchFamily="49" charset="0"/>
                          <a:cs typeface="Courier New" pitchFamily="49" charset="0"/>
                        </a:rPr>
                        <a:t>Entero</a:t>
                      </a:r>
                      <a:endParaRPr lang="es-ES" sz="1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Courier New" pitchFamily="49" charset="0"/>
                          <a:cs typeface="Courier New" pitchFamily="49" charset="0"/>
                        </a:rPr>
                        <a:t>Número</a:t>
                      </a:r>
                      <a:r>
                        <a:rPr lang="es-ES" sz="1200" baseline="0" dirty="0" smtClean="0">
                          <a:latin typeface="Courier New" pitchFamily="49" charset="0"/>
                          <a:cs typeface="Courier New" pitchFamily="49" charset="0"/>
                        </a:rPr>
                        <a:t> entero</a:t>
                      </a:r>
                      <a:endParaRPr lang="es-ES" sz="1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Courier New" pitchFamily="49" charset="0"/>
                          <a:cs typeface="Courier New" pitchFamily="49" charset="0"/>
                        </a:rPr>
                        <a:t>30</a:t>
                      </a:r>
                      <a:endParaRPr lang="es-ES" sz="1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411255">
                <a:tc>
                  <a:txBody>
                    <a:bodyPr/>
                    <a:lstStyle/>
                    <a:p>
                      <a:r>
                        <a:rPr lang="es-ES" sz="1200" dirty="0" err="1" smtClean="0">
                          <a:latin typeface="Courier New" pitchFamily="49" charset="0"/>
                          <a:cs typeface="Courier New" pitchFamily="49" charset="0"/>
                        </a:rPr>
                        <a:t>float</a:t>
                      </a:r>
                      <a:endParaRPr lang="es-ES" sz="1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Courier New" pitchFamily="49" charset="0"/>
                          <a:cs typeface="Courier New" pitchFamily="49" charset="0"/>
                        </a:rPr>
                        <a:t>Decimal</a:t>
                      </a:r>
                      <a:endParaRPr lang="es-ES" sz="1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Courier New" pitchFamily="49" charset="0"/>
                          <a:cs typeface="Courier New" pitchFamily="49" charset="0"/>
                        </a:rPr>
                        <a:t>Coma flotante</a:t>
                      </a:r>
                      <a:endParaRPr lang="es-ES" sz="1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Courier New" pitchFamily="49" charset="0"/>
                          <a:cs typeface="Courier New" pitchFamily="49" charset="0"/>
                        </a:rPr>
                        <a:t>3.1416</a:t>
                      </a:r>
                      <a:endParaRPr lang="es-ES" sz="1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411255">
                <a:tc>
                  <a:txBody>
                    <a:bodyPr/>
                    <a:lstStyle/>
                    <a:p>
                      <a:r>
                        <a:rPr lang="es-ES" sz="1200" dirty="0" err="1" smtClean="0">
                          <a:latin typeface="Courier New" pitchFamily="49" charset="0"/>
                          <a:cs typeface="Courier New" pitchFamily="49" charset="0"/>
                        </a:rPr>
                        <a:t>bool</a:t>
                      </a:r>
                      <a:endParaRPr lang="es-ES" sz="1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Courier New" pitchFamily="49" charset="0"/>
                          <a:cs typeface="Courier New" pitchFamily="49" charset="0"/>
                        </a:rPr>
                        <a:t>Booleano</a:t>
                      </a:r>
                      <a:endParaRPr lang="es-ES" sz="1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Courier New" pitchFamily="49" charset="0"/>
                          <a:cs typeface="Courier New" pitchFamily="49" charset="0"/>
                        </a:rPr>
                        <a:t>Valor verdadero</a:t>
                      </a:r>
                      <a:r>
                        <a:rPr lang="es-ES" sz="1200" baseline="0" dirty="0" smtClean="0">
                          <a:latin typeface="Courier New" pitchFamily="49" charset="0"/>
                          <a:cs typeface="Courier New" pitchFamily="49" charset="0"/>
                        </a:rPr>
                        <a:t> o falso</a:t>
                      </a:r>
                      <a:endParaRPr lang="es-ES" sz="1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Courier New" pitchFamily="49" charset="0"/>
                          <a:cs typeface="Courier New" pitchFamily="49" charset="0"/>
                        </a:rPr>
                        <a:t>True,</a:t>
                      </a:r>
                      <a:r>
                        <a:rPr lang="es-ES" sz="1200" baseline="0" dirty="0" smtClean="0">
                          <a:latin typeface="Courier New" pitchFamily="49" charset="0"/>
                          <a:cs typeface="Courier New" pitchFamily="49" charset="0"/>
                        </a:rPr>
                        <a:t> False</a:t>
                      </a:r>
                      <a:endParaRPr lang="es-ES" sz="1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411255">
                <a:tc>
                  <a:txBody>
                    <a:bodyPr/>
                    <a:lstStyle/>
                    <a:p>
                      <a:r>
                        <a:rPr lang="es-ES" sz="1200" dirty="0" err="1" smtClean="0">
                          <a:latin typeface="Courier New" pitchFamily="49" charset="0"/>
                          <a:cs typeface="Courier New" pitchFamily="49" charset="0"/>
                        </a:rPr>
                        <a:t>str</a:t>
                      </a:r>
                      <a:endParaRPr lang="es-ES" sz="1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Courier New" pitchFamily="49" charset="0"/>
                          <a:cs typeface="Courier New" pitchFamily="49" charset="0"/>
                        </a:rPr>
                        <a:t>Cadena</a:t>
                      </a:r>
                      <a:endParaRPr lang="es-ES" sz="1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Courier New" pitchFamily="49" charset="0"/>
                          <a:cs typeface="Courier New" pitchFamily="49" charset="0"/>
                        </a:rPr>
                        <a:t>Inmutable</a:t>
                      </a:r>
                      <a:endParaRPr lang="es-ES" sz="1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Courier New" pitchFamily="49" charset="0"/>
                          <a:cs typeface="Courier New" pitchFamily="49" charset="0"/>
                        </a:rPr>
                        <a:t>‘Hola’</a:t>
                      </a:r>
                      <a:endParaRPr lang="es-ES" sz="1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411255">
                <a:tc>
                  <a:txBody>
                    <a:bodyPr/>
                    <a:lstStyle/>
                    <a:p>
                      <a:r>
                        <a:rPr lang="es-ES" sz="1200" dirty="0" err="1" smtClean="0">
                          <a:latin typeface="Courier New" pitchFamily="49" charset="0"/>
                          <a:cs typeface="Courier New" pitchFamily="49" charset="0"/>
                        </a:rPr>
                        <a:t>list</a:t>
                      </a:r>
                      <a:endParaRPr lang="es-ES" sz="1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Courier New" pitchFamily="49" charset="0"/>
                          <a:cs typeface="Courier New" pitchFamily="49" charset="0"/>
                        </a:rPr>
                        <a:t>Secuencia</a:t>
                      </a:r>
                      <a:endParaRPr lang="es-ES" sz="1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Courier New" pitchFamily="49" charset="0"/>
                          <a:cs typeface="Courier New" pitchFamily="49" charset="0"/>
                        </a:rPr>
                        <a:t>Mutable</a:t>
                      </a:r>
                      <a:endParaRPr lang="es-ES" sz="1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Courier New" pitchFamily="49" charset="0"/>
                          <a:cs typeface="Courier New" pitchFamily="49" charset="0"/>
                        </a:rPr>
                        <a:t>[3.0, ‘Hola’]</a:t>
                      </a:r>
                      <a:endParaRPr lang="es-ES" sz="1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411255">
                <a:tc>
                  <a:txBody>
                    <a:bodyPr/>
                    <a:lstStyle/>
                    <a:p>
                      <a:r>
                        <a:rPr lang="es-ES" sz="1200" dirty="0" err="1" smtClean="0">
                          <a:latin typeface="Courier New" pitchFamily="49" charset="0"/>
                          <a:cs typeface="Courier New" pitchFamily="49" charset="0"/>
                        </a:rPr>
                        <a:t>tuple</a:t>
                      </a:r>
                      <a:endParaRPr lang="es-ES" sz="1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Courier New" pitchFamily="49" charset="0"/>
                          <a:cs typeface="Courier New" pitchFamily="49" charset="0"/>
                        </a:rPr>
                        <a:t>Secuencia</a:t>
                      </a:r>
                      <a:endParaRPr lang="es-ES" sz="1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Courier New" pitchFamily="49" charset="0"/>
                          <a:cs typeface="Courier New" pitchFamily="49" charset="0"/>
                        </a:rPr>
                        <a:t>Inmutable</a:t>
                      </a:r>
                      <a:endParaRPr lang="es-ES" sz="1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Courier New" pitchFamily="49" charset="0"/>
                          <a:cs typeface="Courier New" pitchFamily="49" charset="0"/>
                        </a:rPr>
                        <a:t>(3.0,’Hola’)</a:t>
                      </a:r>
                      <a:endParaRPr lang="es-ES" sz="1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411255"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Courier New" pitchFamily="49" charset="0"/>
                          <a:cs typeface="Courier New" pitchFamily="49" charset="0"/>
                        </a:rPr>
                        <a:t>set</a:t>
                      </a:r>
                      <a:endParaRPr lang="es-ES" sz="1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Courier New" pitchFamily="49" charset="0"/>
                          <a:cs typeface="Courier New" pitchFamily="49" charset="0"/>
                        </a:rPr>
                        <a:t>Conjunto</a:t>
                      </a:r>
                      <a:endParaRPr lang="es-ES" sz="1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Courier New" pitchFamily="49" charset="0"/>
                          <a:cs typeface="Courier New" pitchFamily="49" charset="0"/>
                        </a:rPr>
                        <a:t>Mutable,</a:t>
                      </a:r>
                      <a:r>
                        <a:rPr lang="es-ES" sz="1200" baseline="0" dirty="0" smtClean="0">
                          <a:latin typeface="Courier New" pitchFamily="49" charset="0"/>
                          <a:cs typeface="Courier New" pitchFamily="49" charset="0"/>
                        </a:rPr>
                        <a:t> sin orden, sin duplicados</a:t>
                      </a:r>
                      <a:endParaRPr lang="es-ES" sz="1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Courier New" pitchFamily="49" charset="0"/>
                          <a:cs typeface="Courier New" pitchFamily="49" charset="0"/>
                        </a:rPr>
                        <a:t>Set([3.0,’Hola’])</a:t>
                      </a:r>
                      <a:endParaRPr lang="es-ES" sz="1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411255">
                <a:tc>
                  <a:txBody>
                    <a:bodyPr/>
                    <a:lstStyle/>
                    <a:p>
                      <a:r>
                        <a:rPr lang="es-ES" sz="1200" dirty="0" err="1" smtClean="0">
                          <a:latin typeface="Courier New" pitchFamily="49" charset="0"/>
                          <a:cs typeface="Courier New" pitchFamily="49" charset="0"/>
                        </a:rPr>
                        <a:t>frozenset</a:t>
                      </a:r>
                      <a:endParaRPr lang="es-ES" sz="1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Courier New" pitchFamily="49" charset="0"/>
                          <a:cs typeface="Courier New" pitchFamily="49" charset="0"/>
                        </a:rPr>
                        <a:t>Conjunto</a:t>
                      </a:r>
                      <a:endParaRPr lang="es-ES" sz="1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Courier New" pitchFamily="49" charset="0"/>
                          <a:cs typeface="Courier New" pitchFamily="49" charset="0"/>
                        </a:rPr>
                        <a:t>Inmutable, sin orden, sin duplicados</a:t>
                      </a:r>
                      <a:endParaRPr lang="es-ES" sz="1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err="1" smtClean="0">
                          <a:latin typeface="Courier New" pitchFamily="49" charset="0"/>
                          <a:cs typeface="Courier New" pitchFamily="49" charset="0"/>
                        </a:rPr>
                        <a:t>Frozenset</a:t>
                      </a:r>
                      <a:r>
                        <a:rPr lang="es-ES" sz="1200" dirty="0" smtClean="0">
                          <a:latin typeface="Courier New" pitchFamily="49" charset="0"/>
                          <a:cs typeface="Courier New" pitchFamily="49" charset="0"/>
                        </a:rPr>
                        <a:t>([3.0,’Hola’])</a:t>
                      </a:r>
                      <a:endParaRPr lang="es-ES" sz="1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810-F2E8-F144-8D62-48AA844F95A2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33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Elementos del lenguaje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Listas y </a:t>
            </a:r>
            <a:r>
              <a:rPr lang="es-ES" b="1" dirty="0" err="1" smtClean="0"/>
              <a:t>tuplas</a:t>
            </a:r>
            <a:r>
              <a:rPr lang="es-ES" dirty="0" smtClean="0"/>
              <a:t>: </a:t>
            </a:r>
          </a:p>
          <a:p>
            <a:pPr marL="0" indent="0" algn="just">
              <a:buNone/>
            </a:pPr>
            <a:r>
              <a:rPr lang="es-ES" dirty="0" smtClean="0"/>
              <a:t>Las listas se caracterizan por ser mutables, es decir, pueden cambiar su contenido en tiempo de ejecución, mientras que las </a:t>
            </a:r>
            <a:r>
              <a:rPr lang="es-ES" dirty="0" err="1" smtClean="0"/>
              <a:t>tuplas</a:t>
            </a:r>
            <a:r>
              <a:rPr lang="es-ES" dirty="0" smtClean="0"/>
              <a:t> son inmutables.</a:t>
            </a:r>
          </a:p>
          <a:p>
            <a:pPr marL="0" indent="0" algn="just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sz="1800" dirty="0" smtClean="0">
                <a:latin typeface="Courier New" pitchFamily="49" charset="0"/>
                <a:cs typeface="Courier New" pitchFamily="49" charset="0"/>
              </a:rPr>
              <a:t>LISTA = [ </a:t>
            </a:r>
            <a:r>
              <a:rPr lang="es-ES" sz="1800" i="1" dirty="0" smtClean="0">
                <a:latin typeface="Courier New" pitchFamily="49" charset="0"/>
                <a:cs typeface="Courier New" pitchFamily="49" charset="0"/>
              </a:rPr>
              <a:t>elementos*</a:t>
            </a:r>
            <a:r>
              <a:rPr lang="es-E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800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 marL="0" indent="0" algn="ctr">
              <a:buNone/>
            </a:pPr>
            <a:r>
              <a:rPr lang="es-ES" sz="1800" dirty="0" smtClean="0">
                <a:latin typeface="Courier New" pitchFamily="49" charset="0"/>
                <a:cs typeface="Courier New" pitchFamily="49" charset="0"/>
              </a:rPr>
              <a:t>TUPLA = ( </a:t>
            </a:r>
            <a:r>
              <a:rPr lang="es-ES" sz="1800" i="1" dirty="0" smtClean="0">
                <a:latin typeface="Courier New" pitchFamily="49" charset="0"/>
                <a:cs typeface="Courier New" pitchFamily="49" charset="0"/>
              </a:rPr>
              <a:t>elementos</a:t>
            </a:r>
            <a:r>
              <a:rPr lang="es-ES" sz="1800" dirty="0" smtClean="0">
                <a:latin typeface="Courier New" pitchFamily="49" charset="0"/>
                <a:cs typeface="Courier New" pitchFamily="49" charset="0"/>
              </a:rPr>
              <a:t>* )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810-F2E8-F144-8D62-48AA844F95A2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08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Elementos del lenguaje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Diccionarios (</a:t>
            </a:r>
            <a:r>
              <a:rPr lang="es-ES" b="1" dirty="0" err="1" smtClean="0"/>
              <a:t>mapping</a:t>
            </a:r>
            <a:r>
              <a:rPr lang="es-ES" b="1" dirty="0" smtClean="0"/>
              <a:t>)</a:t>
            </a:r>
            <a:r>
              <a:rPr lang="es-ES" dirty="0" smtClean="0"/>
              <a:t>:</a:t>
            </a:r>
          </a:p>
          <a:p>
            <a:pPr marL="0" indent="0" algn="just">
              <a:buNone/>
            </a:pPr>
            <a:r>
              <a:rPr lang="es-ES" dirty="0" smtClean="0"/>
              <a:t>Contienen elementos separados por comas, donde cada elemento está formado por  un par </a:t>
            </a:r>
            <a:r>
              <a:rPr lang="es-ES" i="1" dirty="0" err="1" smtClean="0"/>
              <a:t>clave:valor</a:t>
            </a:r>
            <a:r>
              <a:rPr lang="es-ES" dirty="0" smtClean="0"/>
              <a:t> . Los valores son mutables pero no así sus claves.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sz="1800" dirty="0" smtClean="0">
                <a:latin typeface="Courier New" pitchFamily="49" charset="0"/>
                <a:cs typeface="Courier New" pitchFamily="49" charset="0"/>
              </a:rPr>
              <a:t>MAPPING = { </a:t>
            </a:r>
            <a:r>
              <a:rPr lang="es-ES" sz="1800" i="1" dirty="0" err="1" smtClean="0">
                <a:latin typeface="Courier New" pitchFamily="49" charset="0"/>
                <a:cs typeface="Courier New" pitchFamily="49" charset="0"/>
              </a:rPr>
              <a:t>clave:valor</a:t>
            </a:r>
            <a:r>
              <a:rPr lang="es-ES" sz="1800" i="1" dirty="0" smtClean="0">
                <a:latin typeface="Courier New" pitchFamily="49" charset="0"/>
                <a:cs typeface="Courier New" pitchFamily="49" charset="0"/>
              </a:rPr>
              <a:t> * }</a:t>
            </a:r>
            <a:endParaRPr lang="es-ES" sz="1800" dirty="0">
              <a:latin typeface="Courier New" pitchFamily="49" charset="0"/>
              <a:cs typeface="Courier New" pitchFamily="49" charset="0"/>
            </a:endParaRPr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810-F2E8-F144-8D62-48AA844F95A2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089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Elementos del lenguaje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b="1" dirty="0" smtClean="0"/>
              <a:t>Conjuntos:</a:t>
            </a:r>
          </a:p>
          <a:p>
            <a:pPr marL="0" indent="0" algn="just">
              <a:buNone/>
            </a:pPr>
            <a:r>
              <a:rPr lang="es-ES" dirty="0" smtClean="0"/>
              <a:t>Se construyen mediante set(</a:t>
            </a:r>
            <a:r>
              <a:rPr lang="es-ES" dirty="0" err="1" smtClean="0"/>
              <a:t>items</a:t>
            </a:r>
            <a:r>
              <a:rPr lang="es-ES" dirty="0" smtClean="0"/>
              <a:t>) donde </a:t>
            </a:r>
            <a:r>
              <a:rPr lang="es-ES" dirty="0" err="1" smtClean="0"/>
              <a:t>items</a:t>
            </a:r>
            <a:r>
              <a:rPr lang="es-ES" dirty="0" smtClean="0"/>
              <a:t> es cualquier objeto iterable, como </a:t>
            </a:r>
            <a:r>
              <a:rPr lang="es-ES" b="1" dirty="0" smtClean="0"/>
              <a:t>listas </a:t>
            </a:r>
            <a:r>
              <a:rPr lang="es-ES" dirty="0" smtClean="0"/>
              <a:t> o </a:t>
            </a:r>
            <a:r>
              <a:rPr lang="es-ES" b="1" dirty="0" err="1" smtClean="0"/>
              <a:t>tuplas</a:t>
            </a:r>
            <a:r>
              <a:rPr lang="es-ES" dirty="0" smtClean="0"/>
              <a:t>. Los conjuntos no mantienen el orden ni contienen elementos duplicados.</a:t>
            </a:r>
          </a:p>
          <a:p>
            <a:pPr marL="0" indent="0" algn="just">
              <a:buNone/>
            </a:pPr>
            <a:endParaRPr lang="es-ES" b="1" dirty="0"/>
          </a:p>
          <a:p>
            <a:pPr marL="0" indent="0" algn="ctr">
              <a:buNone/>
            </a:pPr>
            <a:r>
              <a:rPr lang="es-ES" sz="1800" dirty="0" smtClean="0">
                <a:latin typeface="Courier New" pitchFamily="49" charset="0"/>
                <a:cs typeface="Courier New" pitchFamily="49" charset="0"/>
              </a:rPr>
              <a:t>CONJUNTO = set([(lista | </a:t>
            </a:r>
            <a:r>
              <a:rPr lang="es-ES" sz="1800" dirty="0" err="1" smtClean="0">
                <a:latin typeface="Courier New" pitchFamily="49" charset="0"/>
                <a:cs typeface="Courier New" pitchFamily="49" charset="0"/>
              </a:rPr>
              <a:t>tupla</a:t>
            </a:r>
            <a:r>
              <a:rPr lang="es-ES" sz="1800" dirty="0" smtClean="0">
                <a:latin typeface="Courier New" pitchFamily="49" charset="0"/>
                <a:cs typeface="Courier New" pitchFamily="49" charset="0"/>
              </a:rPr>
              <a:t>)*])</a:t>
            </a:r>
            <a:endParaRPr lang="es-ES" sz="1800" dirty="0">
              <a:latin typeface="Courier New" pitchFamily="49" charset="0"/>
              <a:cs typeface="Courier New" pitchFamily="49" charset="0"/>
            </a:endParaRPr>
          </a:p>
          <a:p>
            <a:pPr marL="0" indent="0" algn="just">
              <a:buNone/>
            </a:pPr>
            <a:endParaRPr lang="es-ES" b="1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810-F2E8-F144-8D62-48AA844F95A2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920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Elementos del lenguaje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L</a:t>
            </a:r>
            <a:r>
              <a:rPr lang="es-ES" b="1" dirty="0" smtClean="0"/>
              <a:t>istas </a:t>
            </a:r>
            <a:r>
              <a:rPr lang="es-ES" b="1" dirty="0"/>
              <a:t>por </a:t>
            </a:r>
            <a:r>
              <a:rPr lang="es-ES" b="1" dirty="0" smtClean="0"/>
              <a:t>comprensión:</a:t>
            </a:r>
          </a:p>
          <a:p>
            <a:pPr marL="0" indent="0" algn="just">
              <a:buNone/>
            </a:pPr>
            <a:r>
              <a:rPr lang="es-ES" dirty="0" smtClean="0"/>
              <a:t>Acumulan </a:t>
            </a:r>
            <a:r>
              <a:rPr lang="es-ES" dirty="0"/>
              <a:t>en una lista los valores generados por expresiones generadoras. La sintaxis de una lista por compresión </a:t>
            </a:r>
            <a:r>
              <a:rPr lang="es-ES" dirty="0" smtClean="0"/>
              <a:t>es:</a:t>
            </a:r>
            <a:endParaRPr lang="es-ES" dirty="0"/>
          </a:p>
          <a:p>
            <a:endParaRPr lang="es-ES" dirty="0"/>
          </a:p>
          <a:p>
            <a:pPr marL="0" indent="0" algn="ctr">
              <a:buNone/>
            </a:pPr>
            <a:r>
              <a:rPr lang="es-ES" sz="1800" dirty="0">
                <a:latin typeface="Courier New" pitchFamily="49" charset="0"/>
                <a:cs typeface="Courier New" pitchFamily="49" charset="0"/>
              </a:rPr>
              <a:t>[ </a:t>
            </a:r>
            <a:r>
              <a:rPr lang="es-ES" sz="1800" i="1" dirty="0">
                <a:latin typeface="Courier New" pitchFamily="49" charset="0"/>
                <a:cs typeface="Courier New" pitchFamily="49" charset="0"/>
              </a:rPr>
              <a:t>expresión de los elementos</a:t>
            </a:r>
            <a:r>
              <a:rPr lang="es-ES" sz="1800" dirty="0">
                <a:latin typeface="Courier New" pitchFamily="49" charset="0"/>
                <a:cs typeface="Courier New" pitchFamily="49" charset="0"/>
              </a:rPr>
              <a:t> | </a:t>
            </a:r>
            <a:r>
              <a:rPr lang="es-ES" sz="1800" i="1" dirty="0">
                <a:latin typeface="Courier New" pitchFamily="49" charset="0"/>
                <a:cs typeface="Courier New" pitchFamily="49" charset="0"/>
              </a:rPr>
              <a:t>expresión generadora</a:t>
            </a:r>
            <a:r>
              <a:rPr lang="es-ES" sz="1800" dirty="0">
                <a:latin typeface="Courier New" pitchFamily="49" charset="0"/>
                <a:cs typeface="Courier New" pitchFamily="49" charset="0"/>
              </a:rPr>
              <a:t> ]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810-F2E8-F144-8D62-48AA844F95A2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905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Funciones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Las funciones definen mediante la palabra clave </a:t>
            </a:r>
            <a:r>
              <a:rPr lang="es-ES" sz="2800" b="1" dirty="0" err="1" smtClean="0">
                <a:latin typeface="Courier New" pitchFamily="49" charset="0"/>
                <a:cs typeface="Courier New" pitchFamily="49" charset="0"/>
              </a:rPr>
              <a:t>def</a:t>
            </a:r>
            <a:r>
              <a:rPr lang="es-ES" dirty="0" smtClean="0"/>
              <a:t>, seguida del nombre de la función y sus </a:t>
            </a:r>
            <a:r>
              <a:rPr lang="es-ES" dirty="0" err="1" smtClean="0"/>
              <a:t>parámentros</a:t>
            </a:r>
            <a:r>
              <a:rPr lang="es-ES" dirty="0" smtClean="0"/>
              <a:t>.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Otra forma de escribir funciones es mediante la palabra clave </a:t>
            </a:r>
            <a:r>
              <a:rPr lang="es-ES" sz="2800" b="1" dirty="0" smtClean="0">
                <a:latin typeface="Courier New" pitchFamily="49" charset="0"/>
                <a:cs typeface="Courier New" pitchFamily="49" charset="0"/>
              </a:rPr>
              <a:t>lambda</a:t>
            </a:r>
            <a:r>
              <a:rPr lang="es-ES" dirty="0" smtClean="0"/>
              <a:t> (como en LISP).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El valor devuelto será el que indique la instrucción </a:t>
            </a:r>
            <a:r>
              <a:rPr lang="es-ES" sz="2800" b="1" dirty="0" err="1" smtClean="0">
                <a:latin typeface="Courier New" pitchFamily="49" charset="0"/>
                <a:cs typeface="Courier New" pitchFamily="49" charset="0"/>
              </a:rPr>
              <a:t>return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810-F2E8-F144-8D62-48AA844F95A2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462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Clases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Las clases se definen mediante la palabra clave </a:t>
            </a:r>
            <a:r>
              <a:rPr lang="es-ES" sz="2600" b="1" dirty="0" err="1" smtClean="0">
                <a:latin typeface="Courier New" pitchFamily="49" charset="0"/>
                <a:cs typeface="Courier New" pitchFamily="49" charset="0"/>
              </a:rPr>
              <a:t>class</a:t>
            </a:r>
            <a:r>
              <a:rPr lang="es-ES" dirty="0" smtClean="0"/>
              <a:t>, seguida del nombre la clase y, si hereda de otra clase, el nombre de esta.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De forma parecida a otros lenguajes de programación donde existen restricciones de  acceso a una variable o método, en </a:t>
            </a:r>
            <a:r>
              <a:rPr lang="es-ES" dirty="0" err="1" smtClean="0"/>
              <a:t>Python</a:t>
            </a:r>
            <a:r>
              <a:rPr lang="es-ES" dirty="0" smtClean="0"/>
              <a:t> se utilizan las barras bajas «__» antes del nombre para indicar la privacidad (funciones) y la palabra reservada </a:t>
            </a:r>
            <a:r>
              <a:rPr lang="es-ES" dirty="0" err="1" smtClean="0"/>
              <a:t>self</a:t>
            </a:r>
            <a:r>
              <a:rPr lang="es-ES" dirty="0" smtClean="0"/>
              <a:t> (propiedades).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810-F2E8-F144-8D62-48AA844F95A2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522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Módulos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dirty="0"/>
              <a:t>Existen muchas propiedades que se pueden agregar al lenguaje importando módulos, que son "</a:t>
            </a:r>
            <a:r>
              <a:rPr lang="es-ES" dirty="0" err="1"/>
              <a:t>minicódigos</a:t>
            </a:r>
            <a:r>
              <a:rPr lang="es-ES" dirty="0"/>
              <a:t>" (la mayoría escritos también en </a:t>
            </a:r>
            <a:r>
              <a:rPr lang="es-ES" dirty="0" err="1"/>
              <a:t>Python</a:t>
            </a:r>
            <a:r>
              <a:rPr lang="es-ES" dirty="0"/>
              <a:t>) que proveen de ciertas funciones y clases para realizar determinadas </a:t>
            </a:r>
            <a:r>
              <a:rPr lang="es-ES" dirty="0" smtClean="0"/>
              <a:t>tareas.</a:t>
            </a:r>
          </a:p>
          <a:p>
            <a:pPr lvl="1" algn="just"/>
            <a:r>
              <a:rPr lang="es-ES" dirty="0" err="1" smtClean="0"/>
              <a:t>Import</a:t>
            </a:r>
            <a:r>
              <a:rPr lang="es-ES" dirty="0" smtClean="0"/>
              <a:t> os (os.name)</a:t>
            </a:r>
          </a:p>
          <a:p>
            <a:pPr lvl="1" algn="just"/>
            <a:r>
              <a:rPr lang="es-ES" dirty="0" err="1" smtClean="0"/>
              <a:t>Import</a:t>
            </a:r>
            <a:r>
              <a:rPr lang="es-ES" dirty="0" smtClean="0"/>
              <a:t> </a:t>
            </a:r>
            <a:r>
              <a:rPr lang="es-ES" dirty="0" err="1" smtClean="0"/>
              <a:t>tkInter</a:t>
            </a:r>
            <a:endParaRPr lang="es-ES" dirty="0" smtClean="0"/>
          </a:p>
          <a:p>
            <a:pPr lvl="1" algn="just"/>
            <a:r>
              <a:rPr lang="es-ES" dirty="0" err="1" smtClean="0"/>
              <a:t>Import</a:t>
            </a:r>
            <a:r>
              <a:rPr lang="es-ES" dirty="0" smtClean="0"/>
              <a:t> time (</a:t>
            </a:r>
            <a:r>
              <a:rPr lang="es-ES" dirty="0" err="1" smtClean="0"/>
              <a:t>time.strftime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810-F2E8-F144-8D62-48AA844F95A2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994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09600" y="240638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000" dirty="0" err="1" smtClean="0"/>
              <a:t>Core</a:t>
            </a:r>
            <a:r>
              <a:rPr lang="es-ES" sz="6000" dirty="0" smtClean="0"/>
              <a:t> y </a:t>
            </a:r>
            <a:r>
              <a:rPr lang="es-ES" sz="6000" dirty="0" err="1" smtClean="0"/>
              <a:t>Highgui</a:t>
            </a:r>
            <a:endParaRPr lang="es-ES" sz="6000" dirty="0"/>
          </a:p>
        </p:txBody>
      </p:sp>
    </p:spTree>
    <p:extLst>
      <p:ext uri="{BB962C8B-B14F-4D97-AF65-F5344CB8AC3E}">
        <p14:creationId xmlns:p14="http://schemas.microsoft.com/office/powerpoint/2010/main" val="40714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sz="6000" dirty="0" err="1" smtClean="0"/>
              <a:t>Python</a:t>
            </a:r>
            <a:endParaRPr lang="es-ES" sz="6000" dirty="0"/>
          </a:p>
        </p:txBody>
      </p:sp>
    </p:spTree>
    <p:extLst>
      <p:ext uri="{BB962C8B-B14F-4D97-AF65-F5344CB8AC3E}">
        <p14:creationId xmlns:p14="http://schemas.microsoft.com/office/powerpoint/2010/main" val="70356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Core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Basic </a:t>
            </a:r>
            <a:r>
              <a:rPr lang="es-ES" dirty="0" err="1" smtClean="0"/>
              <a:t>Structures</a:t>
            </a:r>
            <a:endParaRPr lang="es-ES" dirty="0" smtClean="0"/>
          </a:p>
          <a:p>
            <a:r>
              <a:rPr lang="es-ES" dirty="0" err="1" smtClean="0"/>
              <a:t>Operations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Arrays</a:t>
            </a:r>
            <a:endParaRPr lang="es-ES" dirty="0" smtClean="0"/>
          </a:p>
          <a:p>
            <a:r>
              <a:rPr lang="es-ES" dirty="0" err="1" smtClean="0"/>
              <a:t>Dynamic</a:t>
            </a:r>
            <a:r>
              <a:rPr lang="es-ES" dirty="0" smtClean="0"/>
              <a:t> </a:t>
            </a:r>
            <a:r>
              <a:rPr lang="es-ES" dirty="0" err="1" smtClean="0"/>
              <a:t>Structures</a:t>
            </a:r>
            <a:endParaRPr lang="es-ES" dirty="0" smtClean="0"/>
          </a:p>
          <a:p>
            <a:r>
              <a:rPr lang="es-ES" dirty="0" err="1" smtClean="0"/>
              <a:t>Drawing</a:t>
            </a:r>
            <a:r>
              <a:rPr lang="es-ES" dirty="0" smtClean="0"/>
              <a:t> </a:t>
            </a:r>
            <a:r>
              <a:rPr lang="es-ES" dirty="0" err="1" smtClean="0"/>
              <a:t>functions</a:t>
            </a:r>
            <a:endParaRPr lang="es-ES" dirty="0" smtClean="0"/>
          </a:p>
          <a:p>
            <a:r>
              <a:rPr lang="es-ES" dirty="0" smtClean="0"/>
              <a:t>XML/YAML </a:t>
            </a:r>
            <a:r>
              <a:rPr lang="es-ES" dirty="0" err="1" smtClean="0"/>
              <a:t>Persistence</a:t>
            </a:r>
            <a:endParaRPr lang="es-ES" dirty="0" smtClean="0"/>
          </a:p>
          <a:p>
            <a:r>
              <a:rPr lang="es-ES" dirty="0" err="1" smtClean="0"/>
              <a:t>Clustering</a:t>
            </a:r>
            <a:endParaRPr lang="es-ES" dirty="0" smtClean="0"/>
          </a:p>
          <a:p>
            <a:r>
              <a:rPr lang="es-ES" dirty="0" err="1" smtClean="0"/>
              <a:t>Utility</a:t>
            </a:r>
            <a:r>
              <a:rPr lang="es-ES" dirty="0" smtClean="0"/>
              <a:t> and </a:t>
            </a:r>
            <a:r>
              <a:rPr lang="es-ES" dirty="0" err="1"/>
              <a:t>S</a:t>
            </a:r>
            <a:r>
              <a:rPr lang="es-ES" dirty="0" err="1" smtClean="0"/>
              <a:t>ystem</a:t>
            </a:r>
            <a:r>
              <a:rPr lang="es-ES" dirty="0" smtClean="0"/>
              <a:t> </a:t>
            </a:r>
            <a:r>
              <a:rPr lang="es-ES" dirty="0" err="1" smtClean="0"/>
              <a:t>Functions</a:t>
            </a:r>
            <a:r>
              <a:rPr lang="es-ES" dirty="0" smtClean="0"/>
              <a:t> and Macros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526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Basic </a:t>
            </a:r>
            <a:r>
              <a:rPr lang="es-ES" dirty="0" err="1" smtClean="0"/>
              <a:t>Structures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CvPoint</a:t>
            </a:r>
            <a:r>
              <a:rPr lang="es-ES" dirty="0" smtClean="0"/>
              <a:t> y variantes</a:t>
            </a:r>
          </a:p>
          <a:p>
            <a:pPr lvl="1"/>
            <a:r>
              <a:rPr lang="es-ES" sz="2400" dirty="0" err="1" smtClean="0"/>
              <a:t>CvPoint</a:t>
            </a:r>
            <a:r>
              <a:rPr lang="es-ES" sz="2400" dirty="0" smtClean="0"/>
              <a:t> 2D32f, CvPoint3D32f, CvPoint2D64f, CvPoint3D64f</a:t>
            </a:r>
          </a:p>
          <a:p>
            <a:r>
              <a:rPr lang="es-ES" dirty="0" err="1" smtClean="0"/>
              <a:t>CvSize</a:t>
            </a:r>
            <a:endParaRPr lang="es-ES" dirty="0" smtClean="0"/>
          </a:p>
          <a:p>
            <a:r>
              <a:rPr lang="es-ES" dirty="0" err="1" smtClean="0"/>
              <a:t>CvRect</a:t>
            </a:r>
            <a:endParaRPr lang="es-ES" dirty="0" smtClean="0"/>
          </a:p>
          <a:p>
            <a:r>
              <a:rPr lang="es-ES" dirty="0" err="1" smtClean="0"/>
              <a:t>CvScalar</a:t>
            </a:r>
            <a:endParaRPr lang="es-ES" dirty="0" smtClean="0"/>
          </a:p>
          <a:p>
            <a:r>
              <a:rPr lang="es-ES" dirty="0" err="1" smtClean="0"/>
              <a:t>CvArr</a:t>
            </a:r>
            <a:r>
              <a:rPr lang="es-ES" dirty="0" smtClean="0"/>
              <a:t>, </a:t>
            </a:r>
            <a:r>
              <a:rPr lang="es-ES" dirty="0" err="1" smtClean="0"/>
              <a:t>CvMat</a:t>
            </a:r>
            <a:r>
              <a:rPr lang="es-ES" dirty="0" smtClean="0"/>
              <a:t>, </a:t>
            </a:r>
            <a:r>
              <a:rPr lang="es-ES" dirty="0" err="1" smtClean="0"/>
              <a:t>IplImage</a:t>
            </a:r>
            <a:endParaRPr lang="es-ES" dirty="0" smtClean="0"/>
          </a:p>
          <a:p>
            <a:r>
              <a:rPr lang="es-ES" dirty="0" err="1" smtClean="0"/>
              <a:t>CvTermCriteria</a:t>
            </a:r>
            <a:endParaRPr lang="es-ES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881" y="2714108"/>
            <a:ext cx="2195673" cy="341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8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Operations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Arrays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Operaciones aritméticas (</a:t>
            </a:r>
            <a:r>
              <a:rPr lang="es-ES" dirty="0" err="1"/>
              <a:t>Add</a:t>
            </a:r>
            <a:r>
              <a:rPr lang="es-ES" dirty="0"/>
              <a:t>, Sub, </a:t>
            </a:r>
            <a:r>
              <a:rPr lang="es-ES" dirty="0" err="1"/>
              <a:t>Mul</a:t>
            </a:r>
            <a:r>
              <a:rPr lang="es-ES" dirty="0"/>
              <a:t>, </a:t>
            </a:r>
            <a:r>
              <a:rPr lang="es-ES" dirty="0" err="1" smtClean="0"/>
              <a:t>Div</a:t>
            </a:r>
            <a:r>
              <a:rPr lang="es-ES" dirty="0" smtClean="0"/>
              <a:t>, </a:t>
            </a:r>
            <a:r>
              <a:rPr lang="es-ES" dirty="0" err="1" smtClean="0"/>
              <a:t>Pow</a:t>
            </a:r>
            <a:r>
              <a:rPr lang="es-ES" dirty="0" smtClean="0"/>
              <a:t>, </a:t>
            </a:r>
            <a:r>
              <a:rPr lang="es-ES" dirty="0" err="1" smtClean="0"/>
              <a:t>Sqrt</a:t>
            </a:r>
            <a:r>
              <a:rPr lang="es-ES" dirty="0" smtClean="0"/>
              <a:t>…</a:t>
            </a:r>
            <a:r>
              <a:rPr lang="es-ES" dirty="0"/>
              <a:t>)</a:t>
            </a:r>
          </a:p>
          <a:p>
            <a:r>
              <a:rPr lang="es-ES" dirty="0"/>
              <a:t>Operaciones lógicas (</a:t>
            </a:r>
            <a:r>
              <a:rPr lang="es-ES" dirty="0" err="1"/>
              <a:t>Not</a:t>
            </a:r>
            <a:r>
              <a:rPr lang="es-ES" dirty="0"/>
              <a:t>, And, </a:t>
            </a:r>
            <a:r>
              <a:rPr lang="es-ES" dirty="0" err="1"/>
              <a:t>Or</a:t>
            </a:r>
            <a:r>
              <a:rPr lang="es-ES" dirty="0"/>
              <a:t>, </a:t>
            </a:r>
            <a:r>
              <a:rPr lang="es-ES" dirty="0" err="1"/>
              <a:t>Xor</a:t>
            </a:r>
            <a:r>
              <a:rPr lang="es-ES" dirty="0"/>
              <a:t>…)</a:t>
            </a:r>
          </a:p>
          <a:p>
            <a:r>
              <a:rPr lang="es-ES" dirty="0" smtClean="0"/>
              <a:t>Operaciones de transformación</a:t>
            </a:r>
          </a:p>
          <a:p>
            <a:pPr lvl="1"/>
            <a:r>
              <a:rPr lang="es-ES" dirty="0" smtClean="0"/>
              <a:t>Lineales (</a:t>
            </a:r>
            <a:r>
              <a:rPr lang="es-ES" dirty="0" err="1" smtClean="0"/>
              <a:t>ConvertScale</a:t>
            </a:r>
            <a:r>
              <a:rPr lang="es-ES" dirty="0" smtClean="0"/>
              <a:t>, </a:t>
            </a:r>
            <a:r>
              <a:rPr lang="es-ES" dirty="0" err="1" smtClean="0"/>
              <a:t>ConvertScaleAbs</a:t>
            </a:r>
            <a:r>
              <a:rPr lang="es-ES" dirty="0" smtClean="0"/>
              <a:t>…)</a:t>
            </a:r>
          </a:p>
          <a:p>
            <a:pPr lvl="1"/>
            <a:r>
              <a:rPr lang="es-ES" dirty="0" smtClean="0"/>
              <a:t>No Lineales (</a:t>
            </a:r>
            <a:r>
              <a:rPr lang="es-ES" dirty="0" err="1" smtClean="0"/>
              <a:t>PerspectiveTransform</a:t>
            </a:r>
            <a:r>
              <a:rPr lang="es-ES" dirty="0" smtClean="0"/>
              <a:t>, DCT, DFT…)</a:t>
            </a:r>
            <a:endParaRPr lang="es-ES" dirty="0"/>
          </a:p>
          <a:p>
            <a:r>
              <a:rPr lang="es-ES" dirty="0" smtClean="0"/>
              <a:t>Otras:</a:t>
            </a:r>
          </a:p>
          <a:p>
            <a:pPr lvl="1"/>
            <a:r>
              <a:rPr lang="es-ES" dirty="0" err="1" smtClean="0"/>
              <a:t>EigenVV</a:t>
            </a:r>
            <a:r>
              <a:rPr lang="es-ES" dirty="0" smtClean="0"/>
              <a:t>, LUT, </a:t>
            </a:r>
            <a:r>
              <a:rPr lang="es-ES" dirty="0" err="1" smtClean="0"/>
              <a:t>Flip</a:t>
            </a:r>
            <a:r>
              <a:rPr lang="es-ES" dirty="0" smtClean="0"/>
              <a:t>, </a:t>
            </a:r>
            <a:r>
              <a:rPr lang="es-ES" dirty="0" err="1" smtClean="0"/>
              <a:t>Inv</a:t>
            </a:r>
            <a:r>
              <a:rPr lang="es-ES" dirty="0" smtClean="0"/>
              <a:t>, Round, </a:t>
            </a:r>
            <a:r>
              <a:rPr lang="es-ES" dirty="0" err="1" smtClean="0"/>
              <a:t>SolveCubic</a:t>
            </a:r>
            <a:r>
              <a:rPr lang="es-ES" dirty="0" smtClean="0"/>
              <a:t>, Split…</a:t>
            </a:r>
          </a:p>
        </p:txBody>
      </p:sp>
    </p:spTree>
    <p:extLst>
      <p:ext uri="{BB962C8B-B14F-4D97-AF65-F5344CB8AC3E}">
        <p14:creationId xmlns:p14="http://schemas.microsoft.com/office/powerpoint/2010/main" val="295394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Operations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/>
              <a:t>A</a:t>
            </a:r>
            <a:r>
              <a:rPr lang="es-ES" smtClean="0"/>
              <a:t>rrays</a:t>
            </a:r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rcRect l="-11932" r="-11932"/>
          <a:stretch>
            <a:fillRect/>
          </a:stretch>
        </p:blipFill>
        <p:spPr>
          <a:xfrm>
            <a:off x="457200" y="1591427"/>
            <a:ext cx="7979771" cy="4390062"/>
          </a:xfrm>
        </p:spPr>
      </p:pic>
    </p:spTree>
    <p:extLst>
      <p:ext uri="{BB962C8B-B14F-4D97-AF65-F5344CB8AC3E}">
        <p14:creationId xmlns:p14="http://schemas.microsoft.com/office/powerpoint/2010/main" val="103924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Dynamic</a:t>
            </a:r>
            <a:r>
              <a:rPr lang="es-ES" dirty="0" smtClean="0"/>
              <a:t> </a:t>
            </a:r>
            <a:r>
              <a:rPr lang="es-ES" dirty="0" err="1" smtClean="0"/>
              <a:t>Structures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err="1" smtClean="0"/>
              <a:t>CvMemStorage</a:t>
            </a:r>
            <a:endParaRPr lang="es-ES" dirty="0" smtClean="0"/>
          </a:p>
          <a:p>
            <a:r>
              <a:rPr lang="es-ES" dirty="0" err="1" smtClean="0"/>
              <a:t>CvSeq</a:t>
            </a:r>
            <a:endParaRPr lang="es-ES" dirty="0" smtClean="0"/>
          </a:p>
          <a:p>
            <a:r>
              <a:rPr lang="es-ES" dirty="0" err="1" smtClean="0"/>
              <a:t>CvSet</a:t>
            </a:r>
            <a:endParaRPr lang="es-ES" dirty="0" smtClean="0"/>
          </a:p>
          <a:p>
            <a:r>
              <a:rPr lang="es-ES" dirty="0" err="1" smtClean="0"/>
              <a:t>CloneSeq</a:t>
            </a:r>
            <a:endParaRPr lang="es-ES" dirty="0" smtClean="0"/>
          </a:p>
          <a:p>
            <a:r>
              <a:rPr lang="es-ES" dirty="0" err="1" smtClean="0"/>
              <a:t>CreateMemStorage</a:t>
            </a:r>
            <a:endParaRPr lang="es-ES" dirty="0" smtClean="0"/>
          </a:p>
          <a:p>
            <a:r>
              <a:rPr lang="es-ES" dirty="0" err="1" smtClean="0"/>
              <a:t>SeqInvert</a:t>
            </a:r>
            <a:endParaRPr lang="es-ES" dirty="0" smtClean="0"/>
          </a:p>
          <a:p>
            <a:r>
              <a:rPr lang="es-ES" dirty="0" err="1" smtClean="0"/>
              <a:t>SeqRemove</a:t>
            </a:r>
            <a:endParaRPr lang="es-ES" dirty="0" smtClean="0"/>
          </a:p>
          <a:p>
            <a:r>
              <a:rPr lang="es-ES" dirty="0" err="1" smtClean="0"/>
              <a:t>SeqRemoveSlice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415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Drawing</a:t>
            </a:r>
            <a:r>
              <a:rPr lang="es-ES" dirty="0" smtClean="0"/>
              <a:t> </a:t>
            </a:r>
            <a:r>
              <a:rPr lang="es-ES" dirty="0" err="1" smtClean="0"/>
              <a:t>Functions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Dibujado geométrico:</a:t>
            </a:r>
          </a:p>
          <a:p>
            <a:pPr lvl="1"/>
            <a:r>
              <a:rPr lang="es-ES" dirty="0" err="1" smtClean="0"/>
              <a:t>Circle</a:t>
            </a:r>
            <a:r>
              <a:rPr lang="es-ES" dirty="0" smtClean="0"/>
              <a:t>, </a:t>
            </a:r>
            <a:r>
              <a:rPr lang="es-ES" dirty="0" err="1" smtClean="0"/>
              <a:t>Ellipse</a:t>
            </a:r>
            <a:r>
              <a:rPr lang="es-ES" dirty="0" smtClean="0"/>
              <a:t>, Line, </a:t>
            </a:r>
            <a:r>
              <a:rPr lang="es-ES" dirty="0" err="1" smtClean="0"/>
              <a:t>PolyLine</a:t>
            </a:r>
            <a:r>
              <a:rPr lang="es-ES" dirty="0" smtClean="0"/>
              <a:t>, </a:t>
            </a:r>
            <a:r>
              <a:rPr lang="es-ES" dirty="0" err="1" smtClean="0"/>
              <a:t>Rectangle</a:t>
            </a:r>
            <a:endParaRPr lang="es-ES" dirty="0" smtClean="0"/>
          </a:p>
          <a:p>
            <a:r>
              <a:rPr lang="es-ES" dirty="0" smtClean="0"/>
              <a:t>Texto:</a:t>
            </a:r>
          </a:p>
          <a:p>
            <a:pPr lvl="1"/>
            <a:r>
              <a:rPr lang="es-ES" dirty="0" err="1" smtClean="0"/>
              <a:t>InitFont</a:t>
            </a:r>
            <a:r>
              <a:rPr lang="es-ES" dirty="0" smtClean="0"/>
              <a:t>, </a:t>
            </a:r>
            <a:r>
              <a:rPr lang="es-ES" dirty="0" err="1" smtClean="0"/>
              <a:t>PutText</a:t>
            </a:r>
            <a:r>
              <a:rPr lang="es-ES" dirty="0" smtClean="0"/>
              <a:t>, </a:t>
            </a:r>
            <a:r>
              <a:rPr lang="es-ES" dirty="0" err="1" smtClean="0"/>
              <a:t>GetTextSize</a:t>
            </a:r>
            <a:r>
              <a:rPr lang="es-ES" dirty="0" smtClean="0"/>
              <a:t>…</a:t>
            </a:r>
          </a:p>
          <a:p>
            <a:r>
              <a:rPr lang="es-ES" dirty="0" smtClean="0"/>
              <a:t>Funciones complejas:</a:t>
            </a:r>
          </a:p>
          <a:p>
            <a:pPr lvl="1"/>
            <a:r>
              <a:rPr lang="es-ES" dirty="0" err="1" smtClean="0"/>
              <a:t>DrawContours</a:t>
            </a:r>
            <a:r>
              <a:rPr lang="es-ES" dirty="0" smtClean="0"/>
              <a:t>, </a:t>
            </a:r>
            <a:r>
              <a:rPr lang="es-ES" dirty="0" err="1" smtClean="0"/>
              <a:t>FillConvexPoly</a:t>
            </a:r>
            <a:endParaRPr lang="es-ES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927" y="2886710"/>
            <a:ext cx="2124838" cy="17114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3505" y="4948648"/>
            <a:ext cx="2076260" cy="133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XML/YAML </a:t>
            </a:r>
            <a:r>
              <a:rPr lang="es-ES" dirty="0" err="1" smtClean="0"/>
              <a:t>Persistence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Útil para guardar/cargar archivos de configuración en/desde ficheros XML/YAML.</a:t>
            </a:r>
          </a:p>
          <a:p>
            <a:pPr lvl="1"/>
            <a:r>
              <a:rPr lang="es-ES" dirty="0" smtClean="0"/>
              <a:t>Load</a:t>
            </a:r>
          </a:p>
          <a:p>
            <a:pPr lvl="1"/>
            <a:r>
              <a:rPr lang="es-ES" dirty="0" err="1" smtClean="0"/>
              <a:t>Save</a:t>
            </a:r>
            <a:endParaRPr lang="es-ES" dirty="0" smtClean="0"/>
          </a:p>
          <a:p>
            <a:pPr marL="457200" lvl="1" indent="0">
              <a:buNone/>
            </a:pPr>
            <a:endParaRPr lang="es-ES" dirty="0"/>
          </a:p>
          <a:p>
            <a:pPr marL="457200" lvl="1" indent="0">
              <a:buNone/>
            </a:pP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748" y="2832349"/>
            <a:ext cx="6421785" cy="130036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311" y="4132715"/>
            <a:ext cx="2838955" cy="21421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99" y="4132715"/>
            <a:ext cx="2738967" cy="207441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5108" y="4132715"/>
            <a:ext cx="2823425" cy="214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3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Clustering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Kmeans</a:t>
            </a:r>
            <a:r>
              <a:rPr lang="es-ES" dirty="0" smtClean="0"/>
              <a:t> 2</a:t>
            </a:r>
          </a:p>
          <a:p>
            <a:pPr lvl="1"/>
            <a:r>
              <a:rPr lang="es-ES" dirty="0" smtClean="0"/>
              <a:t>Función que implementa un algoritmo k-</a:t>
            </a:r>
            <a:r>
              <a:rPr lang="es-ES" dirty="0" err="1" smtClean="0"/>
              <a:t>means</a:t>
            </a:r>
            <a:r>
              <a:rPr lang="es-ES" dirty="0" smtClean="0"/>
              <a:t>.</a:t>
            </a:r>
          </a:p>
          <a:p>
            <a:pPr lvl="1"/>
            <a:endParaRPr lang="es-ES" dirty="0"/>
          </a:p>
          <a:p>
            <a:pPr marL="457200" lvl="1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896" y="3752373"/>
            <a:ext cx="2909172" cy="218187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14" y="3786065"/>
            <a:ext cx="2864249" cy="2148187"/>
          </a:xfrm>
          <a:prstGeom prst="rect">
            <a:avLst/>
          </a:prstGeom>
        </p:spPr>
      </p:pic>
      <p:sp>
        <p:nvSpPr>
          <p:cNvPr id="7" name="Flecha derecha 6"/>
          <p:cNvSpPr/>
          <p:nvPr/>
        </p:nvSpPr>
        <p:spPr>
          <a:xfrm>
            <a:off x="3380373" y="4167974"/>
            <a:ext cx="2396667" cy="82296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95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Highgui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Módulo de interfaces gráficas de usuario y componentes multimedia.</a:t>
            </a:r>
          </a:p>
          <a:p>
            <a:r>
              <a:rPr lang="es-ES" dirty="0" smtClean="0"/>
              <a:t>Compatible en el uso con </a:t>
            </a:r>
            <a:r>
              <a:rPr lang="es-ES" dirty="0" err="1" smtClean="0"/>
              <a:t>frameworks</a:t>
            </a:r>
            <a:r>
              <a:rPr lang="es-ES" dirty="0" smtClean="0"/>
              <a:t> más complejos de interfaces gráficas.</a:t>
            </a:r>
          </a:p>
          <a:p>
            <a:r>
              <a:rPr lang="es-ES" dirty="0" smtClean="0"/>
              <a:t>Se compone de dos </a:t>
            </a:r>
            <a:r>
              <a:rPr lang="es-ES" dirty="0" err="1" smtClean="0"/>
              <a:t>submódulos</a:t>
            </a:r>
            <a:r>
              <a:rPr lang="es-ES" dirty="0" smtClean="0"/>
              <a:t> principales:</a:t>
            </a:r>
          </a:p>
          <a:p>
            <a:endParaRPr lang="es-ES" dirty="0" smtClean="0"/>
          </a:p>
          <a:p>
            <a:pPr lvl="1"/>
            <a:r>
              <a:rPr lang="es-ES" dirty="0" err="1" smtClean="0"/>
              <a:t>User</a:t>
            </a:r>
            <a:r>
              <a:rPr lang="es-ES" dirty="0" smtClean="0"/>
              <a:t> Interface</a:t>
            </a:r>
          </a:p>
          <a:p>
            <a:endParaRPr lang="es-ES" dirty="0"/>
          </a:p>
          <a:p>
            <a:pPr lvl="1"/>
            <a:r>
              <a:rPr lang="es-ES" dirty="0" smtClean="0"/>
              <a:t>Reading and </a:t>
            </a:r>
            <a:r>
              <a:rPr lang="es-ES" dirty="0" err="1" smtClean="0"/>
              <a:t>Writing</a:t>
            </a:r>
            <a:r>
              <a:rPr lang="es-ES" dirty="0" smtClean="0"/>
              <a:t> </a:t>
            </a:r>
            <a:r>
              <a:rPr lang="es-ES" dirty="0" err="1" smtClean="0"/>
              <a:t>Images</a:t>
            </a:r>
            <a:r>
              <a:rPr lang="es-ES" dirty="0" smtClean="0"/>
              <a:t> and Video</a:t>
            </a:r>
            <a:endParaRPr lang="es-ES" dirty="0"/>
          </a:p>
          <a:p>
            <a:pPr marL="857250" lvl="2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614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User</a:t>
            </a:r>
            <a:r>
              <a:rPr lang="es-ES" dirty="0" smtClean="0"/>
              <a:t> Interface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es-ES" dirty="0" err="1" smtClean="0"/>
              <a:t>CreateTrackbar</a:t>
            </a:r>
            <a:r>
              <a:rPr lang="es-ES" dirty="0" smtClean="0"/>
              <a:t>, </a:t>
            </a:r>
            <a:r>
              <a:rPr lang="es-ES" dirty="0" err="1" smtClean="0"/>
              <a:t>GetTrackbarPos</a:t>
            </a:r>
            <a:r>
              <a:rPr lang="es-ES" dirty="0" smtClean="0"/>
              <a:t>, </a:t>
            </a:r>
            <a:r>
              <a:rPr lang="es-ES" dirty="0" err="1" smtClean="0"/>
              <a:t>SetTrackbarPos</a:t>
            </a:r>
            <a:endParaRPr lang="es-ES" dirty="0" smtClean="0"/>
          </a:p>
          <a:p>
            <a:pPr marL="400050"/>
            <a:r>
              <a:rPr lang="es-ES" dirty="0" err="1" smtClean="0"/>
              <a:t>DestroyWindow</a:t>
            </a:r>
            <a:r>
              <a:rPr lang="es-ES" dirty="0" smtClean="0"/>
              <a:t>, </a:t>
            </a:r>
            <a:r>
              <a:rPr lang="es-ES" dirty="0" err="1" smtClean="0"/>
              <a:t>DestroyAllWindows</a:t>
            </a:r>
            <a:endParaRPr lang="es-ES" dirty="0" smtClean="0"/>
          </a:p>
          <a:p>
            <a:pPr marL="400050"/>
            <a:r>
              <a:rPr lang="es-ES" dirty="0" err="1" smtClean="0"/>
              <a:t>NamedWindow</a:t>
            </a:r>
            <a:r>
              <a:rPr lang="es-ES" dirty="0" smtClean="0"/>
              <a:t>, </a:t>
            </a:r>
            <a:r>
              <a:rPr lang="es-ES" dirty="0" err="1" smtClean="0"/>
              <a:t>MoveWindow</a:t>
            </a:r>
            <a:r>
              <a:rPr lang="es-ES" dirty="0" smtClean="0"/>
              <a:t>, </a:t>
            </a:r>
            <a:r>
              <a:rPr lang="es-ES" dirty="0" err="1" smtClean="0"/>
              <a:t>ResizeWindow</a:t>
            </a:r>
            <a:endParaRPr lang="es-ES" dirty="0" smtClean="0"/>
          </a:p>
          <a:p>
            <a:pPr marL="400050"/>
            <a:r>
              <a:rPr lang="es-ES" dirty="0" err="1" smtClean="0"/>
              <a:t>SetMouseCallback</a:t>
            </a:r>
            <a:endParaRPr lang="es-ES" dirty="0" smtClean="0"/>
          </a:p>
          <a:p>
            <a:pPr marL="400050"/>
            <a:r>
              <a:rPr lang="es-ES" dirty="0" err="1" smtClean="0"/>
              <a:t>ShowImage</a:t>
            </a:r>
            <a:endParaRPr lang="es-ES" dirty="0" smtClean="0"/>
          </a:p>
          <a:p>
            <a:pPr marL="400050"/>
            <a:r>
              <a:rPr lang="es-ES" dirty="0" err="1" smtClean="0"/>
              <a:t>WaitKey</a:t>
            </a:r>
            <a:endParaRPr lang="es-ES" dirty="0" smtClean="0"/>
          </a:p>
          <a:p>
            <a:pPr marL="57150" indent="0">
              <a:buNone/>
            </a:pPr>
            <a:endParaRPr lang="es-ES" dirty="0" smtClean="0"/>
          </a:p>
          <a:p>
            <a:pPr marL="5715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577" y="3935468"/>
            <a:ext cx="3423901" cy="245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6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Python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18873"/>
          </a:xfrm>
        </p:spPr>
        <p:txBody>
          <a:bodyPr/>
          <a:lstStyle/>
          <a:p>
            <a:pPr algn="just"/>
            <a:r>
              <a:rPr lang="es-ES" dirty="0" smtClean="0"/>
              <a:t>Lenguaje de programación de alto nivel.</a:t>
            </a:r>
          </a:p>
          <a:p>
            <a:pPr marL="0" indent="0" algn="just">
              <a:buNone/>
            </a:pPr>
            <a:endParaRPr lang="es-ES" dirty="0" smtClean="0"/>
          </a:p>
          <a:p>
            <a:pPr algn="just"/>
            <a:r>
              <a:rPr lang="es-ES" dirty="0" smtClean="0"/>
              <a:t>Surge a finales de los años 80 (Guido Van </a:t>
            </a:r>
            <a:r>
              <a:rPr lang="es-ES" dirty="0" err="1" smtClean="0"/>
              <a:t>Rossum</a:t>
            </a:r>
            <a:r>
              <a:rPr lang="es-ES" dirty="0" smtClean="0"/>
              <a:t>) como sucesor del lenguaje ABC.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204" y="4632578"/>
            <a:ext cx="2547596" cy="182881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57200" y="4614729"/>
            <a:ext cx="531121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sz="3200" dirty="0"/>
              <a:t>Su nombre proviene de la afición de su creador por los ‘</a:t>
            </a:r>
            <a:r>
              <a:rPr lang="es-ES" sz="3200" dirty="0" err="1"/>
              <a:t>Monthy</a:t>
            </a:r>
            <a:r>
              <a:rPr lang="es-ES" sz="3200" dirty="0"/>
              <a:t> </a:t>
            </a:r>
            <a:r>
              <a:rPr lang="es-ES" sz="3200" dirty="0" err="1"/>
              <a:t>Python</a:t>
            </a:r>
            <a:r>
              <a:rPr lang="es-ES" sz="3200" dirty="0" smtClean="0"/>
              <a:t>’.</a:t>
            </a:r>
            <a:endParaRPr lang="es-ES" sz="3200" dirty="0"/>
          </a:p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810-F2E8-F144-8D62-48AA844F95A2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70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Reading and </a:t>
            </a:r>
            <a:r>
              <a:rPr lang="es-ES" dirty="0" err="1" smtClean="0"/>
              <a:t>Writing</a:t>
            </a:r>
            <a:r>
              <a:rPr lang="es-ES" dirty="0" smtClean="0"/>
              <a:t> </a:t>
            </a:r>
            <a:r>
              <a:rPr lang="es-ES" dirty="0" err="1" smtClean="0"/>
              <a:t>Images</a:t>
            </a:r>
            <a:r>
              <a:rPr lang="es-ES" dirty="0" smtClean="0"/>
              <a:t> and Video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LoadImage</a:t>
            </a:r>
            <a:r>
              <a:rPr lang="es-ES" dirty="0" smtClean="0"/>
              <a:t>, </a:t>
            </a:r>
            <a:r>
              <a:rPr lang="es-ES" dirty="0" err="1" smtClean="0"/>
              <a:t>LoadImageM</a:t>
            </a:r>
            <a:r>
              <a:rPr lang="es-ES" dirty="0" smtClean="0"/>
              <a:t>, </a:t>
            </a:r>
            <a:r>
              <a:rPr lang="es-ES" dirty="0" err="1" smtClean="0"/>
              <a:t>SaveImage</a:t>
            </a:r>
            <a:endParaRPr lang="es-ES" dirty="0" smtClean="0"/>
          </a:p>
          <a:p>
            <a:r>
              <a:rPr lang="es-ES" dirty="0" err="1" smtClean="0"/>
              <a:t>CvCapture</a:t>
            </a:r>
            <a:r>
              <a:rPr lang="es-ES" dirty="0" smtClean="0"/>
              <a:t>, </a:t>
            </a:r>
            <a:r>
              <a:rPr lang="es-ES" dirty="0" err="1" smtClean="0"/>
              <a:t>CaptureFromCAM</a:t>
            </a:r>
            <a:r>
              <a:rPr lang="es-ES" dirty="0" smtClean="0"/>
              <a:t>, </a:t>
            </a:r>
            <a:r>
              <a:rPr lang="es-ES" dirty="0" err="1" smtClean="0"/>
              <a:t>CaptureFromFile</a:t>
            </a:r>
            <a:r>
              <a:rPr lang="es-ES" dirty="0" smtClean="0"/>
              <a:t>, </a:t>
            </a:r>
            <a:r>
              <a:rPr lang="es-ES" dirty="0" err="1" smtClean="0"/>
              <a:t>GetCaptureProperty</a:t>
            </a:r>
            <a:r>
              <a:rPr lang="es-ES" dirty="0" smtClean="0"/>
              <a:t>, </a:t>
            </a:r>
            <a:r>
              <a:rPr lang="es-ES" dirty="0" err="1" smtClean="0"/>
              <a:t>SetCaptureProperty</a:t>
            </a:r>
            <a:endParaRPr lang="es-ES" dirty="0" smtClean="0"/>
          </a:p>
          <a:p>
            <a:r>
              <a:rPr lang="es-ES" dirty="0" err="1" smtClean="0"/>
              <a:t>GrabFrame</a:t>
            </a:r>
            <a:r>
              <a:rPr lang="es-ES" dirty="0" smtClean="0"/>
              <a:t>, </a:t>
            </a:r>
            <a:r>
              <a:rPr lang="es-ES" dirty="0" err="1" smtClean="0"/>
              <a:t>RetrieveFrame</a:t>
            </a:r>
            <a:r>
              <a:rPr lang="es-ES" dirty="0" smtClean="0"/>
              <a:t>, </a:t>
            </a:r>
            <a:r>
              <a:rPr lang="es-ES" dirty="0" err="1" smtClean="0"/>
              <a:t>QueryFrame</a:t>
            </a:r>
            <a:endParaRPr lang="es-ES" dirty="0" smtClean="0"/>
          </a:p>
          <a:p>
            <a:r>
              <a:rPr lang="es-ES" dirty="0" err="1" smtClean="0"/>
              <a:t>CreateVideoWriter</a:t>
            </a:r>
            <a:r>
              <a:rPr lang="es-ES" dirty="0" smtClean="0"/>
              <a:t>, </a:t>
            </a:r>
            <a:r>
              <a:rPr lang="es-ES" dirty="0" err="1" smtClean="0"/>
              <a:t>WriteFrame</a:t>
            </a:r>
            <a:endParaRPr lang="es-ES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046" y="5045554"/>
            <a:ext cx="5395363" cy="157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5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Reading and </a:t>
            </a:r>
            <a:r>
              <a:rPr lang="es-ES" dirty="0" err="1" smtClean="0"/>
              <a:t>Writing</a:t>
            </a:r>
            <a:r>
              <a:rPr lang="es-ES" dirty="0" smtClean="0"/>
              <a:t> </a:t>
            </a:r>
            <a:r>
              <a:rPr lang="es-ES" dirty="0" err="1" smtClean="0"/>
              <a:t>images</a:t>
            </a:r>
            <a:r>
              <a:rPr lang="es-ES" dirty="0" smtClean="0"/>
              <a:t> and Video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t="-74011" b="-74011"/>
          <a:stretch>
            <a:fillRect/>
          </a:stretch>
        </p:blipFill>
        <p:spPr>
          <a:xfrm>
            <a:off x="457200" y="141763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31696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Reading and </a:t>
            </a:r>
            <a:r>
              <a:rPr lang="es-ES" dirty="0" err="1" smtClean="0"/>
              <a:t>Writing</a:t>
            </a:r>
            <a:r>
              <a:rPr lang="es-ES" dirty="0" smtClean="0"/>
              <a:t> </a:t>
            </a:r>
            <a:r>
              <a:rPr lang="es-ES" dirty="0" err="1" smtClean="0"/>
              <a:t>images</a:t>
            </a:r>
            <a:r>
              <a:rPr lang="es-ES" dirty="0" smtClean="0"/>
              <a:t> and Video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rcRect l="-10427" r="-10427"/>
          <a:stretch>
            <a:fillRect/>
          </a:stretch>
        </p:blipFill>
        <p:spPr>
          <a:xfrm>
            <a:off x="3762103" y="2146204"/>
            <a:ext cx="5089821" cy="3528274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88" y="2146204"/>
            <a:ext cx="3725985" cy="378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5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09600" y="240638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000" dirty="0" err="1" smtClean="0"/>
              <a:t>Image</a:t>
            </a:r>
            <a:r>
              <a:rPr lang="es-ES" sz="6000" dirty="0" smtClean="0"/>
              <a:t> </a:t>
            </a:r>
            <a:r>
              <a:rPr lang="es-ES" sz="6000" dirty="0" err="1" smtClean="0"/>
              <a:t>Processing</a:t>
            </a:r>
            <a:endParaRPr lang="es-ES" sz="6000" dirty="0"/>
          </a:p>
        </p:txBody>
      </p:sp>
    </p:spTree>
    <p:extLst>
      <p:ext uri="{BB962C8B-B14F-4D97-AF65-F5344CB8AC3E}">
        <p14:creationId xmlns:p14="http://schemas.microsoft.com/office/powerpoint/2010/main" val="40714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Image</a:t>
            </a:r>
            <a:r>
              <a:rPr lang="es-ES" dirty="0" smtClean="0"/>
              <a:t> </a:t>
            </a:r>
            <a:r>
              <a:rPr lang="es-ES" dirty="0" err="1" smtClean="0"/>
              <a:t>Processing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s-ES" dirty="0" smtClean="0"/>
          </a:p>
          <a:p>
            <a:r>
              <a:rPr lang="es-ES" dirty="0" err="1" smtClean="0"/>
              <a:t>Histograms</a:t>
            </a:r>
            <a:endParaRPr lang="es-ES" dirty="0" smtClean="0"/>
          </a:p>
          <a:p>
            <a:r>
              <a:rPr lang="es-ES" dirty="0" err="1" smtClean="0"/>
              <a:t>Image</a:t>
            </a:r>
            <a:r>
              <a:rPr lang="es-ES" dirty="0" smtClean="0"/>
              <a:t> </a:t>
            </a:r>
            <a:r>
              <a:rPr lang="es-ES" dirty="0" err="1" smtClean="0"/>
              <a:t>Filtering</a:t>
            </a:r>
            <a:endParaRPr lang="es-ES" dirty="0" smtClean="0"/>
          </a:p>
          <a:p>
            <a:r>
              <a:rPr lang="es-ES" dirty="0" err="1" smtClean="0"/>
              <a:t>Geometric</a:t>
            </a:r>
            <a:r>
              <a:rPr lang="es-ES" dirty="0" smtClean="0"/>
              <a:t> </a:t>
            </a:r>
            <a:r>
              <a:rPr lang="es-ES" dirty="0" err="1" smtClean="0"/>
              <a:t>Image</a:t>
            </a:r>
            <a:r>
              <a:rPr lang="es-ES" dirty="0" smtClean="0"/>
              <a:t> </a:t>
            </a:r>
            <a:r>
              <a:rPr lang="es-ES" dirty="0" err="1" smtClean="0"/>
              <a:t>Transformations</a:t>
            </a:r>
            <a:endParaRPr lang="es-ES" dirty="0" smtClean="0"/>
          </a:p>
          <a:p>
            <a:r>
              <a:rPr lang="es-ES" dirty="0" err="1" smtClean="0"/>
              <a:t>Miscellaneous</a:t>
            </a:r>
            <a:r>
              <a:rPr lang="es-ES" dirty="0" smtClean="0"/>
              <a:t> </a:t>
            </a:r>
            <a:r>
              <a:rPr lang="es-ES" dirty="0" err="1" smtClean="0"/>
              <a:t>Image</a:t>
            </a:r>
            <a:r>
              <a:rPr lang="es-ES" dirty="0" smtClean="0"/>
              <a:t> </a:t>
            </a:r>
            <a:r>
              <a:rPr lang="es-ES" dirty="0" err="1" smtClean="0"/>
              <a:t>Transformations</a:t>
            </a:r>
            <a:endParaRPr lang="es-ES" dirty="0" smtClean="0"/>
          </a:p>
          <a:p>
            <a:r>
              <a:rPr lang="es-ES" dirty="0" err="1" smtClean="0"/>
              <a:t>Structural</a:t>
            </a:r>
            <a:r>
              <a:rPr lang="es-ES" dirty="0" smtClean="0"/>
              <a:t> </a:t>
            </a:r>
            <a:r>
              <a:rPr lang="es-ES" dirty="0" err="1" smtClean="0"/>
              <a:t>Analysis</a:t>
            </a:r>
            <a:r>
              <a:rPr lang="es-ES" dirty="0" smtClean="0"/>
              <a:t> and </a:t>
            </a:r>
            <a:r>
              <a:rPr lang="es-ES" dirty="0" err="1" smtClean="0"/>
              <a:t>Shape</a:t>
            </a:r>
            <a:r>
              <a:rPr lang="es-ES" dirty="0" smtClean="0"/>
              <a:t> </a:t>
            </a:r>
            <a:r>
              <a:rPr lang="es-ES" dirty="0" err="1" smtClean="0"/>
              <a:t>Descriptors</a:t>
            </a:r>
            <a:endParaRPr lang="es-ES" dirty="0" smtClean="0"/>
          </a:p>
          <a:p>
            <a:r>
              <a:rPr lang="es-ES" dirty="0" err="1" smtClean="0"/>
              <a:t>Feature</a:t>
            </a:r>
            <a:r>
              <a:rPr lang="es-ES" dirty="0" smtClean="0"/>
              <a:t> </a:t>
            </a:r>
            <a:r>
              <a:rPr lang="es-ES" dirty="0" err="1" smtClean="0"/>
              <a:t>Detection</a:t>
            </a:r>
            <a:endParaRPr lang="es-ES" dirty="0" smtClean="0"/>
          </a:p>
          <a:p>
            <a:r>
              <a:rPr lang="es-ES" dirty="0" smtClean="0"/>
              <a:t>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271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Histograms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199" y="1600200"/>
            <a:ext cx="4902673" cy="4525963"/>
          </a:xfrm>
        </p:spPr>
        <p:txBody>
          <a:bodyPr>
            <a:normAutofit/>
          </a:bodyPr>
          <a:lstStyle/>
          <a:p>
            <a:r>
              <a:rPr lang="es-ES" dirty="0" smtClean="0"/>
              <a:t>Cálculo del histograma</a:t>
            </a:r>
          </a:p>
          <a:p>
            <a:r>
              <a:rPr lang="es-ES" dirty="0" smtClean="0"/>
              <a:t>Comparación de histogramas</a:t>
            </a:r>
          </a:p>
          <a:p>
            <a:r>
              <a:rPr lang="es-ES" dirty="0" smtClean="0"/>
              <a:t>Mínimos y máximos del histograma</a:t>
            </a:r>
          </a:p>
          <a:p>
            <a:r>
              <a:rPr lang="es-ES" dirty="0" err="1" smtClean="0"/>
              <a:t>Umbralización</a:t>
            </a:r>
            <a:r>
              <a:rPr lang="es-ES" dirty="0" smtClean="0"/>
              <a:t> del histograma</a:t>
            </a:r>
          </a:p>
          <a:p>
            <a:r>
              <a:rPr lang="es-ES" dirty="0" smtClean="0"/>
              <a:t>…</a:t>
            </a:r>
          </a:p>
        </p:txBody>
      </p:sp>
      <p:pic>
        <p:nvPicPr>
          <p:cNvPr id="4" name="Imagen 3" descr="SunHistac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872" y="2701962"/>
            <a:ext cx="3315146" cy="173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9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Image</a:t>
            </a:r>
            <a:r>
              <a:rPr lang="es-ES" dirty="0" smtClean="0"/>
              <a:t> </a:t>
            </a:r>
            <a:r>
              <a:rPr lang="es-ES" dirty="0" err="1" smtClean="0"/>
              <a:t>Filtering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4697243" cy="4525963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Incluye funciones y clases para aplicar filtros lineales y no lineales</a:t>
            </a:r>
          </a:p>
          <a:p>
            <a:r>
              <a:rPr lang="es-ES" dirty="0" smtClean="0"/>
              <a:t>Filtros de </a:t>
            </a:r>
            <a:r>
              <a:rPr lang="es-ES" dirty="0" err="1" smtClean="0"/>
              <a:t>convolución</a:t>
            </a:r>
            <a:r>
              <a:rPr lang="es-ES" dirty="0" smtClean="0"/>
              <a:t> 2D</a:t>
            </a:r>
          </a:p>
          <a:p>
            <a:pPr lvl="1"/>
            <a:r>
              <a:rPr lang="es-ES" dirty="0" smtClean="0"/>
              <a:t>Paso alta/baja (Laplace, </a:t>
            </a:r>
            <a:r>
              <a:rPr lang="es-ES" dirty="0" err="1" smtClean="0"/>
              <a:t>Sobel</a:t>
            </a:r>
            <a:r>
              <a:rPr lang="es-ES" dirty="0" smtClean="0"/>
              <a:t>, Gauss, …)</a:t>
            </a:r>
            <a:endParaRPr lang="es-ES" dirty="0"/>
          </a:p>
          <a:p>
            <a:r>
              <a:rPr lang="es-ES" dirty="0" smtClean="0"/>
              <a:t>Operaciones con elementos </a:t>
            </a:r>
            <a:r>
              <a:rPr lang="es-ES" dirty="0" err="1" smtClean="0"/>
              <a:t>estructurantes</a:t>
            </a:r>
            <a:endParaRPr lang="es-ES" dirty="0" smtClean="0"/>
          </a:p>
          <a:p>
            <a:pPr lvl="1"/>
            <a:r>
              <a:rPr lang="es-ES" dirty="0" smtClean="0"/>
              <a:t>Dilatación/Erosión</a:t>
            </a:r>
          </a:p>
          <a:p>
            <a:pPr lvl="1"/>
            <a:r>
              <a:rPr lang="es-ES" dirty="0" smtClean="0"/>
              <a:t>Apertura/Cierre</a:t>
            </a:r>
          </a:p>
          <a:p>
            <a:r>
              <a:rPr lang="es-ES" dirty="0" smtClean="0"/>
              <a:t>…</a:t>
            </a:r>
          </a:p>
          <a:p>
            <a:pPr lvl="1"/>
            <a:endParaRPr lang="es-ES" dirty="0" smtClean="0"/>
          </a:p>
          <a:p>
            <a:endParaRPr lang="es-ES" dirty="0" smtClean="0"/>
          </a:p>
        </p:txBody>
      </p:sp>
      <p:pic>
        <p:nvPicPr>
          <p:cNvPr id="4" name="Imagen 3" descr="Bikesgr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151" y="1417638"/>
            <a:ext cx="3347474" cy="2510606"/>
          </a:xfrm>
          <a:prstGeom prst="rect">
            <a:avLst/>
          </a:prstGeom>
        </p:spPr>
      </p:pic>
      <p:pic>
        <p:nvPicPr>
          <p:cNvPr id="5" name="Imagen 4" descr="Bikesgraysob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151" y="4064806"/>
            <a:ext cx="3347474" cy="251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Image</a:t>
            </a:r>
            <a:r>
              <a:rPr lang="es-ES" dirty="0" smtClean="0"/>
              <a:t> </a:t>
            </a:r>
            <a:r>
              <a:rPr lang="es-ES" dirty="0" err="1" smtClean="0"/>
              <a:t>Filtering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49" y="2520980"/>
            <a:ext cx="8627354" cy="278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5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Geometric</a:t>
            </a:r>
            <a:r>
              <a:rPr lang="es-ES" dirty="0" smtClean="0"/>
              <a:t> </a:t>
            </a:r>
            <a:r>
              <a:rPr lang="es-ES" dirty="0" err="1" smtClean="0"/>
              <a:t>Image</a:t>
            </a:r>
            <a:r>
              <a:rPr lang="es-ES" dirty="0" smtClean="0"/>
              <a:t> </a:t>
            </a:r>
            <a:r>
              <a:rPr lang="es-ES" dirty="0" err="1" smtClean="0"/>
              <a:t>Transformations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5070753" cy="4525963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Incluye funciones que aplican transformaciones geométricas a las imágenes</a:t>
            </a:r>
          </a:p>
          <a:p>
            <a:r>
              <a:rPr lang="es-ES" dirty="0" smtClean="0"/>
              <a:t>Transformaciones </a:t>
            </a:r>
            <a:r>
              <a:rPr lang="es-ES" dirty="0" err="1" smtClean="0"/>
              <a:t>Euclídeas</a:t>
            </a:r>
            <a:endParaRPr lang="es-ES" dirty="0" smtClean="0"/>
          </a:p>
          <a:p>
            <a:pPr lvl="1"/>
            <a:r>
              <a:rPr lang="es-ES" dirty="0" smtClean="0"/>
              <a:t>Rotación, Traslación, Matriz de rotación, …</a:t>
            </a:r>
          </a:p>
          <a:p>
            <a:r>
              <a:rPr lang="es-ES" dirty="0" smtClean="0"/>
              <a:t>Transformaciones afines</a:t>
            </a:r>
          </a:p>
          <a:p>
            <a:pPr lvl="1"/>
            <a:r>
              <a:rPr lang="es-ES" dirty="0" smtClean="0"/>
              <a:t>Escalado de ejes, Matriz de transformación afín, …</a:t>
            </a:r>
          </a:p>
          <a:p>
            <a:r>
              <a:rPr lang="es-ES" dirty="0" smtClean="0"/>
              <a:t>Transformaciones proyectivas</a:t>
            </a:r>
          </a:p>
          <a:p>
            <a:pPr lvl="1"/>
            <a:r>
              <a:rPr lang="es-ES" dirty="0" smtClean="0"/>
              <a:t>Perspectiva, Matriz proyectiva, …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846" y="1600200"/>
            <a:ext cx="2231476" cy="2147495"/>
          </a:xfrm>
          <a:prstGeom prst="rect">
            <a:avLst/>
          </a:prstGeom>
        </p:spPr>
      </p:pic>
      <p:pic>
        <p:nvPicPr>
          <p:cNvPr id="5" name="Imagen 4" descr="486px-Homography-transl-bol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953" y="4077064"/>
            <a:ext cx="3341819" cy="204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8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Geometric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Transformations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70099"/>
            <a:ext cx="8686800" cy="388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2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Python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1" y="1600200"/>
            <a:ext cx="6059714" cy="250734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S" sz="3300" dirty="0"/>
              <a:t>El objetivo de Guido era cubrir la necesidad de un lenguaje orientado a objetos de sencillo uso que sirviese para tratar diversas tareas dentro de la programación que habitualmente se hacía en Unix usando C. </a:t>
            </a:r>
            <a:endParaRPr lang="es-ES" sz="3300" dirty="0" smtClean="0"/>
          </a:p>
          <a:p>
            <a:pPr algn="just"/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787" y="1417638"/>
            <a:ext cx="1355997" cy="182013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57201" y="4542971"/>
            <a:ext cx="785358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sz="2800" dirty="0"/>
              <a:t> Actualmente trabaja en Zope, una plataforma de gestión de contenidos y servidor de aplicaciones para el web, por supuesto, programada por completo en </a:t>
            </a:r>
            <a:r>
              <a:rPr lang="es-ES" sz="2800" dirty="0" err="1"/>
              <a:t>Python</a:t>
            </a:r>
            <a:r>
              <a:rPr lang="es-ES" sz="2800" dirty="0"/>
              <a:t>. 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189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Miscellaneous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Transformations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4771945" cy="4506174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Cambiar entre espacios de color</a:t>
            </a:r>
          </a:p>
          <a:p>
            <a:pPr lvl="1"/>
            <a:r>
              <a:rPr lang="es-ES" dirty="0" smtClean="0"/>
              <a:t>RGB-GRAY, RGB-HSV, …</a:t>
            </a:r>
          </a:p>
          <a:p>
            <a:r>
              <a:rPr lang="es-ES" dirty="0" smtClean="0"/>
              <a:t>Componente conexa</a:t>
            </a:r>
          </a:p>
          <a:p>
            <a:pPr lvl="1"/>
            <a:r>
              <a:rPr lang="es-ES" dirty="0" smtClean="0"/>
              <a:t>Cálculo de componente conexa, Rellenado por inundación, …</a:t>
            </a:r>
          </a:p>
          <a:p>
            <a:r>
              <a:rPr lang="es-ES" dirty="0" smtClean="0"/>
              <a:t>Segmentación </a:t>
            </a:r>
          </a:p>
          <a:p>
            <a:pPr lvl="1"/>
            <a:r>
              <a:rPr lang="es-ES" dirty="0" smtClean="0"/>
              <a:t>Piramidal, </a:t>
            </a:r>
            <a:r>
              <a:rPr lang="es-ES" dirty="0" err="1" smtClean="0"/>
              <a:t>Umbralización</a:t>
            </a:r>
            <a:r>
              <a:rPr lang="es-ES" dirty="0" smtClean="0"/>
              <a:t>, …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 descr="modelo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61" y="1417638"/>
            <a:ext cx="2450953" cy="2340077"/>
          </a:xfrm>
          <a:prstGeom prst="rect">
            <a:avLst/>
          </a:prstGeom>
        </p:spPr>
      </p:pic>
      <p:pic>
        <p:nvPicPr>
          <p:cNvPr id="5" name="Imagen 4" descr="Triangulo_HS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61" y="3944454"/>
            <a:ext cx="2450953" cy="245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1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Miscellaneous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Transformations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8" y="2869423"/>
            <a:ext cx="8781142" cy="209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5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Structural</a:t>
            </a:r>
            <a:r>
              <a:rPr lang="es-ES" dirty="0"/>
              <a:t> </a:t>
            </a:r>
            <a:r>
              <a:rPr lang="es-ES" dirty="0" err="1"/>
              <a:t>Analysis</a:t>
            </a:r>
            <a:r>
              <a:rPr lang="es-ES" dirty="0"/>
              <a:t> and </a:t>
            </a:r>
            <a:r>
              <a:rPr lang="es-ES" dirty="0" err="1"/>
              <a:t>Shape</a:t>
            </a:r>
            <a:r>
              <a:rPr lang="es-ES" dirty="0"/>
              <a:t> </a:t>
            </a:r>
            <a:r>
              <a:rPr lang="es-ES" dirty="0" err="1" smtClean="0"/>
              <a:t>Descriptors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5512344" cy="4525963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Extracción de </a:t>
            </a:r>
            <a:r>
              <a:rPr lang="es-ES" dirty="0" smtClean="0"/>
              <a:t>contornos</a:t>
            </a:r>
          </a:p>
          <a:p>
            <a:r>
              <a:rPr lang="es-ES" dirty="0" smtClean="0"/>
              <a:t>Aproximación poligonal</a:t>
            </a:r>
          </a:p>
          <a:p>
            <a:r>
              <a:rPr lang="es-ES" dirty="0" smtClean="0"/>
              <a:t>Cálculo del perímetro de un contorno</a:t>
            </a:r>
          </a:p>
          <a:p>
            <a:r>
              <a:rPr lang="es-ES" dirty="0"/>
              <a:t>Cálculo del área interior de un </a:t>
            </a:r>
            <a:r>
              <a:rPr lang="es-ES" dirty="0" smtClean="0"/>
              <a:t>contorno</a:t>
            </a:r>
          </a:p>
          <a:p>
            <a:r>
              <a:rPr lang="es-ES" dirty="0" smtClean="0"/>
              <a:t>Cálculo del rectángulo de recubrimiento</a:t>
            </a:r>
          </a:p>
          <a:p>
            <a:r>
              <a:rPr lang="es-ES" dirty="0"/>
              <a:t>Cálculo de envolvente </a:t>
            </a:r>
            <a:r>
              <a:rPr lang="es-ES" dirty="0" smtClean="0"/>
              <a:t>convexa</a:t>
            </a:r>
          </a:p>
          <a:p>
            <a:r>
              <a:rPr lang="es-ES" dirty="0" smtClean="0"/>
              <a:t>Cálculo del </a:t>
            </a:r>
            <a:r>
              <a:rPr lang="es-ES" dirty="0" err="1" smtClean="0"/>
              <a:t>centroide</a:t>
            </a:r>
            <a:endParaRPr lang="es-ES" dirty="0" smtClean="0"/>
          </a:p>
          <a:p>
            <a:r>
              <a:rPr lang="es-ES" dirty="0" smtClean="0"/>
              <a:t>Cálculo de los momentos de </a:t>
            </a:r>
            <a:r>
              <a:rPr lang="es-ES" dirty="0" err="1" smtClean="0"/>
              <a:t>Hu</a:t>
            </a:r>
            <a:endParaRPr lang="es-ES" dirty="0" smtClean="0"/>
          </a:p>
          <a:p>
            <a:r>
              <a:rPr lang="es-ES" dirty="0" smtClean="0"/>
              <a:t>…</a:t>
            </a:r>
          </a:p>
          <a:p>
            <a:endParaRPr lang="es-ES" dirty="0"/>
          </a:p>
        </p:txBody>
      </p:sp>
      <p:pic>
        <p:nvPicPr>
          <p:cNvPr id="4" name="Imagen 3" descr="convex_hu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544" y="2424731"/>
            <a:ext cx="2564702" cy="235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6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Structural</a:t>
            </a:r>
            <a:r>
              <a:rPr lang="es-ES" dirty="0"/>
              <a:t> </a:t>
            </a:r>
            <a:r>
              <a:rPr lang="es-ES" dirty="0" err="1"/>
              <a:t>Analysis</a:t>
            </a:r>
            <a:r>
              <a:rPr lang="es-ES" dirty="0"/>
              <a:t> and </a:t>
            </a:r>
            <a:r>
              <a:rPr lang="es-ES" dirty="0" err="1"/>
              <a:t>Shape</a:t>
            </a:r>
            <a:r>
              <a:rPr lang="es-ES" dirty="0"/>
              <a:t> </a:t>
            </a:r>
            <a:r>
              <a:rPr lang="es-ES" dirty="0" err="1"/>
              <a:t>Descriptors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04" y="2772229"/>
            <a:ext cx="8729539" cy="227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4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Feature</a:t>
            </a:r>
            <a:r>
              <a:rPr lang="es-ES" dirty="0"/>
              <a:t> </a:t>
            </a:r>
            <a:r>
              <a:rPr lang="es-ES" dirty="0" err="1" smtClean="0"/>
              <a:t>Detection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3726116" cy="4525963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Detección de bordes</a:t>
            </a:r>
          </a:p>
          <a:p>
            <a:pPr lvl="1"/>
            <a:r>
              <a:rPr lang="es-ES" dirty="0" smtClean="0"/>
              <a:t>Operador de </a:t>
            </a:r>
            <a:r>
              <a:rPr lang="es-ES" dirty="0" err="1" smtClean="0"/>
              <a:t>Canny</a:t>
            </a:r>
            <a:endParaRPr lang="es-ES" dirty="0" smtClean="0"/>
          </a:p>
          <a:p>
            <a:r>
              <a:rPr lang="es-ES" dirty="0" smtClean="0"/>
              <a:t>Detección de esquinas</a:t>
            </a:r>
          </a:p>
          <a:p>
            <a:pPr lvl="1"/>
            <a:r>
              <a:rPr lang="es-ES" dirty="0" smtClean="0"/>
              <a:t>Operador de Harris</a:t>
            </a:r>
          </a:p>
          <a:p>
            <a:r>
              <a:rPr lang="es-ES" dirty="0" smtClean="0"/>
              <a:t>Detección de rectas</a:t>
            </a:r>
          </a:p>
          <a:p>
            <a:pPr lvl="1"/>
            <a:r>
              <a:rPr lang="es-ES" dirty="0" smtClean="0"/>
              <a:t>Transformada de </a:t>
            </a:r>
            <a:r>
              <a:rPr lang="es-ES" dirty="0" err="1" smtClean="0"/>
              <a:t>Hough</a:t>
            </a:r>
            <a:endParaRPr lang="es-ES" dirty="0" smtClean="0"/>
          </a:p>
          <a:p>
            <a:r>
              <a:rPr lang="es-ES" dirty="0" smtClean="0"/>
              <a:t>…</a:t>
            </a:r>
            <a:endParaRPr lang="es-ES" dirty="0"/>
          </a:p>
        </p:txBody>
      </p:sp>
      <p:pic>
        <p:nvPicPr>
          <p:cNvPr id="6" name="Imagen 5" descr="corn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720" y="1904740"/>
            <a:ext cx="4591587" cy="183318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719" y="3837573"/>
            <a:ext cx="4591587" cy="250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0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Feature</a:t>
            </a:r>
            <a:r>
              <a:rPr lang="es-ES" dirty="0"/>
              <a:t> </a:t>
            </a:r>
            <a:r>
              <a:rPr lang="es-ES" dirty="0" err="1"/>
              <a:t>Detection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60" y="2322286"/>
            <a:ext cx="8610448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1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 smtClean="0"/>
              <a:t>GRACIAS POR VUESTRA ATENCIÓN</a:t>
            </a:r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433637"/>
            <a:ext cx="285750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3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09600" y="240638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000" dirty="0" err="1" smtClean="0"/>
              <a:t>Image</a:t>
            </a:r>
            <a:r>
              <a:rPr lang="es-ES" sz="6000" dirty="0" smtClean="0"/>
              <a:t> </a:t>
            </a:r>
            <a:r>
              <a:rPr lang="es-ES" sz="6000" dirty="0" err="1" smtClean="0"/>
              <a:t>Processing</a:t>
            </a:r>
            <a:r>
              <a:rPr lang="es-ES" sz="6000" smtClean="0"/>
              <a:t>: Demos</a:t>
            </a:r>
            <a:endParaRPr lang="es-ES" sz="6000" dirty="0"/>
          </a:p>
        </p:txBody>
      </p:sp>
    </p:spTree>
    <p:extLst>
      <p:ext uri="{BB962C8B-B14F-4D97-AF65-F5344CB8AC3E}">
        <p14:creationId xmlns:p14="http://schemas.microsoft.com/office/powerpoint/2010/main" val="40714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Referencias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5847" y="1600200"/>
            <a:ext cx="8745416" cy="4525963"/>
          </a:xfrm>
        </p:spPr>
        <p:txBody>
          <a:bodyPr/>
          <a:lstStyle/>
          <a:p>
            <a:r>
              <a:rPr lang="es-ES" dirty="0" smtClean="0"/>
              <a:t>Documentación de </a:t>
            </a:r>
            <a:r>
              <a:rPr lang="es-ES" dirty="0" err="1" smtClean="0"/>
              <a:t>Python</a:t>
            </a:r>
            <a:r>
              <a:rPr lang="es-ES" dirty="0" smtClean="0"/>
              <a:t>: </a:t>
            </a:r>
            <a:r>
              <a:rPr lang="es-ES" dirty="0">
                <a:hlinkClick r:id="rId2"/>
              </a:rPr>
              <a:t>http://</a:t>
            </a:r>
            <a:r>
              <a:rPr lang="es-ES" dirty="0" smtClean="0">
                <a:hlinkClick r:id="rId2"/>
              </a:rPr>
              <a:t>es.wikipedia.org/wiki/Python</a:t>
            </a:r>
            <a:endParaRPr lang="es-ES" dirty="0" smtClean="0"/>
          </a:p>
          <a:p>
            <a:r>
              <a:rPr lang="es-ES" dirty="0" smtClean="0"/>
              <a:t>Descripción general de </a:t>
            </a:r>
            <a:r>
              <a:rPr lang="es-ES" dirty="0" err="1" smtClean="0"/>
              <a:t>CPython</a:t>
            </a:r>
            <a:r>
              <a:rPr lang="es-ES" dirty="0" smtClean="0"/>
              <a:t>:</a:t>
            </a:r>
          </a:p>
          <a:p>
            <a:pPr marL="0" indent="0">
              <a:buNone/>
            </a:pPr>
            <a:r>
              <a:rPr lang="es-ES" dirty="0" smtClean="0"/>
              <a:t>	</a:t>
            </a:r>
            <a:r>
              <a:rPr lang="es-ES" dirty="0">
                <a:hlinkClick r:id="rId3"/>
              </a:rPr>
              <a:t>http://</a:t>
            </a:r>
            <a:r>
              <a:rPr lang="es-ES" dirty="0" smtClean="0">
                <a:hlinkClick r:id="rId3"/>
              </a:rPr>
              <a:t>2010.encuentrolinux.cl/static/talks/28.pdf</a:t>
            </a:r>
            <a:endParaRPr lang="es-ES" dirty="0" smtClean="0"/>
          </a:p>
          <a:p>
            <a:r>
              <a:rPr lang="es-ES" dirty="0" smtClean="0"/>
              <a:t>Pequeño tutorial de </a:t>
            </a:r>
            <a:r>
              <a:rPr lang="es-ES" dirty="0" err="1" smtClean="0"/>
              <a:t>Python</a:t>
            </a:r>
            <a:endParaRPr lang="es-ES" dirty="0" smtClean="0"/>
          </a:p>
          <a:p>
            <a:pPr marL="0" indent="0" algn="just">
              <a:buNone/>
            </a:pPr>
            <a:r>
              <a:rPr lang="es-ES" dirty="0" smtClean="0"/>
              <a:t>	</a:t>
            </a:r>
            <a:r>
              <a:rPr lang="es-ES" dirty="0">
                <a:hlinkClick r:id="rId4"/>
              </a:rPr>
              <a:t>http://users.servicios.retecal.es/tjavier/python/Pequeno_tutorial_de_Pyhton.html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810-F2E8-F144-8D62-48AA844F95A2}" type="slidenum">
              <a:rPr lang="es-ES" smtClean="0"/>
              <a:t>48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97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Referencias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Documentación </a:t>
            </a:r>
            <a:r>
              <a:rPr lang="es-ES" dirty="0" err="1" smtClean="0"/>
              <a:t>OpenCV</a:t>
            </a:r>
            <a:r>
              <a:rPr lang="es-ES" dirty="0" smtClean="0"/>
              <a:t> 2.2 </a:t>
            </a:r>
            <a:r>
              <a:rPr lang="es-ES" dirty="0" err="1" smtClean="0"/>
              <a:t>Python</a:t>
            </a:r>
            <a:r>
              <a:rPr lang="es-ES" dirty="0" smtClean="0"/>
              <a:t>: </a:t>
            </a:r>
            <a:r>
              <a:rPr lang="es-ES" dirty="0">
                <a:hlinkClick r:id="rId2"/>
              </a:rPr>
              <a:t>http://opencv.jp/opencv-2.2_org/py</a:t>
            </a:r>
            <a:r>
              <a:rPr lang="es-ES" dirty="0" smtClean="0">
                <a:hlinkClick r:id="rId2"/>
              </a:rPr>
              <a:t>/</a:t>
            </a:r>
            <a:endParaRPr lang="es-ES" dirty="0" smtClean="0"/>
          </a:p>
          <a:p>
            <a:r>
              <a:rPr lang="es-ES" dirty="0" smtClean="0"/>
              <a:t>Imágenes: </a:t>
            </a:r>
            <a:r>
              <a:rPr lang="pl-PL" dirty="0">
                <a:hlinkClick r:id="rId3"/>
              </a:rPr>
              <a:t>http://es.wikipedia.org/wiki/</a:t>
            </a:r>
            <a:r>
              <a:rPr lang="pl-PL" dirty="0" smtClean="0">
                <a:hlinkClick r:id="rId3"/>
              </a:rPr>
              <a:t>Wikipedia:Portada</a:t>
            </a:r>
            <a:endParaRPr lang="pl-PL" dirty="0" smtClean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107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Python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Es un lenguaje interpretado, no es necesario compilar el código fuente para ejecutarlo.</a:t>
            </a:r>
          </a:p>
          <a:p>
            <a:pPr algn="just"/>
            <a:r>
              <a:rPr lang="es-ES" dirty="0" smtClean="0"/>
              <a:t>En los últimos años se ha hecho popular:</a:t>
            </a:r>
          </a:p>
          <a:p>
            <a:pPr lvl="1" algn="just"/>
            <a:r>
              <a:rPr lang="es-ES" dirty="0" smtClean="0"/>
              <a:t>Gran cantidad de librerías, tipos de datos y funciones que contiene.</a:t>
            </a:r>
          </a:p>
          <a:p>
            <a:pPr lvl="1" algn="just"/>
            <a:r>
              <a:rPr lang="es-ES" dirty="0" smtClean="0"/>
              <a:t>Sencillez y rapidez para crear programas. Puede tener de 3 a 5 líneas de código menos que C o Java por cada 10 líneas.</a:t>
            </a:r>
          </a:p>
          <a:p>
            <a:pPr lvl="1" algn="just"/>
            <a:r>
              <a:rPr lang="es-ES" dirty="0" smtClean="0"/>
              <a:t>Es gratuito para propósitos empresariales.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959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Enlaces interesantes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Python</a:t>
            </a:r>
            <a:r>
              <a:rPr lang="es-ES" dirty="0" smtClean="0"/>
              <a:t> en Google</a:t>
            </a:r>
          </a:p>
          <a:p>
            <a:pPr marL="0" indent="0">
              <a:buNone/>
            </a:pPr>
            <a:r>
              <a:rPr lang="es-ES" dirty="0">
                <a:hlinkClick r:id="rId2"/>
              </a:rPr>
              <a:t>http://</a:t>
            </a:r>
            <a:r>
              <a:rPr lang="es-ES" dirty="0" smtClean="0">
                <a:hlinkClick r:id="rId2"/>
              </a:rPr>
              <a:t>www.vivalinux.com.ar/articulos/python-en-google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r>
              <a:rPr lang="es-ES" dirty="0" err="1" smtClean="0"/>
              <a:t>Python</a:t>
            </a:r>
            <a:r>
              <a:rPr lang="es-ES" dirty="0" smtClean="0"/>
              <a:t> en Walt Disney</a:t>
            </a:r>
          </a:p>
          <a:p>
            <a:pPr marL="0" indent="0">
              <a:buNone/>
            </a:pPr>
            <a:r>
              <a:rPr lang="es-ES">
                <a:hlinkClick r:id="rId3"/>
              </a:rPr>
              <a:t>http://www.oreillynet.com/pub/a/oreilly/python/news/disney_0201.html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139826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Python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469086" cy="5076371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Conclusión:</a:t>
            </a:r>
          </a:p>
          <a:p>
            <a:pPr lvl="1" algn="just"/>
            <a:r>
              <a:rPr lang="es-ES" dirty="0" err="1" smtClean="0"/>
              <a:t>Python</a:t>
            </a:r>
            <a:r>
              <a:rPr lang="es-ES" dirty="0" smtClean="0"/>
              <a:t> se encuentra en movimiento y pleno desarrollo, pero ya es una realidad para realizar todo tipo de programas que se ejecuten en cualquier máquina.</a:t>
            </a:r>
          </a:p>
          <a:p>
            <a:pPr lvl="1" algn="just"/>
            <a:r>
              <a:rPr lang="es-ES" dirty="0" smtClean="0"/>
              <a:t>Algunas de las empresas que utilizan </a:t>
            </a:r>
            <a:r>
              <a:rPr lang="es-ES" dirty="0" err="1" smtClean="0"/>
              <a:t>Python</a:t>
            </a:r>
            <a:r>
              <a:rPr lang="es-ES" dirty="0"/>
              <a:t> </a:t>
            </a:r>
            <a:r>
              <a:rPr lang="es-ES" dirty="0" smtClean="0"/>
              <a:t>son Google, </a:t>
            </a:r>
            <a:r>
              <a:rPr lang="es-ES" dirty="0" err="1" smtClean="0"/>
              <a:t>Yahoo</a:t>
            </a:r>
            <a:r>
              <a:rPr lang="es-ES" dirty="0" smtClean="0"/>
              <a:t>, la NASA, Walt Disney…</a:t>
            </a:r>
          </a:p>
          <a:p>
            <a:pPr lvl="1" algn="just"/>
            <a:r>
              <a:rPr lang="es-ES" dirty="0" smtClean="0"/>
              <a:t>Aunque la documentación de este lenguaje se encuentra en Inglés, su creciente popularidad hace que vayan apareciendo los primeros tutoriales en lenguaje hispano.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27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Características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Lenguaje de programación </a:t>
            </a:r>
            <a:r>
              <a:rPr lang="es-ES" dirty="0" err="1" smtClean="0"/>
              <a:t>multiparadigma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Programación orientada a objetos.</a:t>
            </a:r>
          </a:p>
          <a:p>
            <a:pPr lvl="1"/>
            <a:r>
              <a:rPr lang="es-ES" dirty="0" smtClean="0"/>
              <a:t>Programación imperativa.</a:t>
            </a:r>
          </a:p>
          <a:p>
            <a:pPr lvl="1"/>
            <a:r>
              <a:rPr lang="es-ES" dirty="0" smtClean="0"/>
              <a:t>Programación funcional.</a:t>
            </a:r>
          </a:p>
          <a:p>
            <a:endParaRPr lang="es-ES" dirty="0" smtClean="0"/>
          </a:p>
          <a:p>
            <a:r>
              <a:rPr lang="es-ES" dirty="0" smtClean="0"/>
              <a:t>Dinámicamente tipificado.</a:t>
            </a:r>
          </a:p>
          <a:p>
            <a:pPr lvl="1"/>
            <a:r>
              <a:rPr lang="es-ES" dirty="0" smtClean="0"/>
              <a:t>Información menos explícita en el código.</a:t>
            </a:r>
          </a:p>
          <a:p>
            <a:pPr lvl="1"/>
            <a:r>
              <a:rPr lang="es-ES" dirty="0" smtClean="0"/>
              <a:t>Verificaciones en tiempo de ejecución.</a:t>
            </a:r>
          </a:p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810-F2E8-F144-8D62-48AA844F95A2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321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Características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Recolección de basura.</a:t>
            </a:r>
          </a:p>
          <a:p>
            <a:r>
              <a:rPr lang="es-ES" dirty="0" err="1" smtClean="0"/>
              <a:t>CPython</a:t>
            </a:r>
            <a:endParaRPr lang="es-ES" dirty="0"/>
          </a:p>
          <a:p>
            <a:pPr lvl="1" algn="just"/>
            <a:r>
              <a:rPr lang="es-ES" dirty="0" smtClean="0"/>
              <a:t>Es la implementación más usada.</a:t>
            </a:r>
          </a:p>
          <a:p>
            <a:pPr lvl="1" algn="just"/>
            <a:r>
              <a:rPr lang="es-ES" dirty="0" smtClean="0"/>
              <a:t>Está escrita en C.</a:t>
            </a:r>
          </a:p>
          <a:p>
            <a:pPr lvl="1" algn="just"/>
            <a:r>
              <a:rPr lang="es-ES" dirty="0" smtClean="0"/>
              <a:t>Soporta múltiples plataformas (Linux, Solaris, Mac OS X, Windows, BSD, …).</a:t>
            </a:r>
          </a:p>
          <a:p>
            <a:pPr lvl="1" algn="just"/>
            <a:r>
              <a:rPr lang="es-ES" dirty="0" smtClean="0"/>
              <a:t>Provee una API para el lenguaje C lo que supone hacer este lenguaje fácilmente </a:t>
            </a:r>
            <a:r>
              <a:rPr lang="es-ES" dirty="0"/>
              <a:t>extensible (módulos C y C++).</a:t>
            </a:r>
          </a:p>
          <a:p>
            <a:pPr lvl="1"/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04" y="1658848"/>
            <a:ext cx="2521008" cy="746965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810-F2E8-F144-8D62-48AA844F95A2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627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Características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Filosofía análoga a Unix.</a:t>
            </a:r>
          </a:p>
          <a:p>
            <a:r>
              <a:rPr lang="es-ES" dirty="0" smtClean="0"/>
              <a:t>Código «</a:t>
            </a:r>
            <a:r>
              <a:rPr lang="es-ES" dirty="0" err="1" smtClean="0"/>
              <a:t>pythónico</a:t>
            </a:r>
            <a:r>
              <a:rPr lang="es-ES" dirty="0" smtClean="0"/>
              <a:t>».</a:t>
            </a:r>
          </a:p>
          <a:p>
            <a:r>
              <a:rPr lang="es-ES" dirty="0" smtClean="0"/>
              <a:t>Principios:</a:t>
            </a:r>
          </a:p>
          <a:p>
            <a:pPr lvl="1"/>
            <a:r>
              <a:rPr lang="es-ES" dirty="0" smtClean="0"/>
              <a:t>Simple es mejor que complejo.</a:t>
            </a:r>
          </a:p>
          <a:p>
            <a:pPr lvl="1"/>
            <a:r>
              <a:rPr lang="es-ES" dirty="0" smtClean="0"/>
              <a:t>La legibilidad cuenta.</a:t>
            </a:r>
          </a:p>
          <a:p>
            <a:pPr lvl="1"/>
            <a:r>
              <a:rPr lang="es-ES" dirty="0" smtClean="0"/>
              <a:t>Ahora es mejor que nunca.</a:t>
            </a:r>
          </a:p>
          <a:p>
            <a:pPr lvl="1"/>
            <a:r>
              <a:rPr lang="es-ES" dirty="0" smtClean="0"/>
              <a:t>Los casos especiales no son tan especiales como para quebrantar las reglas.</a:t>
            </a:r>
          </a:p>
          <a:p>
            <a:pPr lvl="1"/>
            <a:r>
              <a:rPr lang="es-ES" dirty="0" smtClean="0"/>
              <a:t>…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470" y="1938933"/>
            <a:ext cx="1972030" cy="2231416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810-F2E8-F144-8D62-48AA844F95A2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9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2171</Words>
  <Application>Microsoft Macintosh PowerPoint</Application>
  <PresentationFormat>Presentación en pantalla (4:3)</PresentationFormat>
  <Paragraphs>354</Paragraphs>
  <Slides>50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1" baseType="lpstr">
      <vt:lpstr>Tema de Office</vt:lpstr>
      <vt:lpstr>OpenCV Python</vt:lpstr>
      <vt:lpstr>Presentación de PowerPoint</vt:lpstr>
      <vt:lpstr>Python</vt:lpstr>
      <vt:lpstr>Python</vt:lpstr>
      <vt:lpstr>Python</vt:lpstr>
      <vt:lpstr>Python</vt:lpstr>
      <vt:lpstr>Características</vt:lpstr>
      <vt:lpstr>Características</vt:lpstr>
      <vt:lpstr>Características</vt:lpstr>
      <vt:lpstr>Elementos del lenguaje</vt:lpstr>
      <vt:lpstr>Elementos del lenguaje</vt:lpstr>
      <vt:lpstr>Elementos del lenguaje</vt:lpstr>
      <vt:lpstr>Elementos del lenguaje</vt:lpstr>
      <vt:lpstr>Elementos del lenguaje</vt:lpstr>
      <vt:lpstr>Elementos del lenguaje</vt:lpstr>
      <vt:lpstr>Funciones</vt:lpstr>
      <vt:lpstr>Clases</vt:lpstr>
      <vt:lpstr>Módulos</vt:lpstr>
      <vt:lpstr>Presentación de PowerPoint</vt:lpstr>
      <vt:lpstr>Core</vt:lpstr>
      <vt:lpstr>Basic Structures</vt:lpstr>
      <vt:lpstr>Operations on Arrays</vt:lpstr>
      <vt:lpstr>Operations on Arrays</vt:lpstr>
      <vt:lpstr>Dynamic Structures</vt:lpstr>
      <vt:lpstr>Drawing Functions</vt:lpstr>
      <vt:lpstr>XML/YAML Persistence</vt:lpstr>
      <vt:lpstr>Clustering</vt:lpstr>
      <vt:lpstr>Highgui</vt:lpstr>
      <vt:lpstr>User Interface</vt:lpstr>
      <vt:lpstr>Reading and Writing Images and Video</vt:lpstr>
      <vt:lpstr>Reading and Writing images and Video</vt:lpstr>
      <vt:lpstr>Reading and Writing images and Video</vt:lpstr>
      <vt:lpstr>Presentación de PowerPoint</vt:lpstr>
      <vt:lpstr>Image Processing</vt:lpstr>
      <vt:lpstr>Histograms</vt:lpstr>
      <vt:lpstr>Image Filtering</vt:lpstr>
      <vt:lpstr>Image Filtering</vt:lpstr>
      <vt:lpstr>Geometric Image Transformations</vt:lpstr>
      <vt:lpstr>Geometric Image Transformations</vt:lpstr>
      <vt:lpstr>Miscellaneous Image Transformations </vt:lpstr>
      <vt:lpstr>Miscellaneous Image Transformations </vt:lpstr>
      <vt:lpstr>Structural Analysis and Shape Descriptors</vt:lpstr>
      <vt:lpstr>Structural Analysis and Shape Descriptors</vt:lpstr>
      <vt:lpstr>Feature Detection</vt:lpstr>
      <vt:lpstr>Feature Detection</vt:lpstr>
      <vt:lpstr>Presentación de PowerPoint</vt:lpstr>
      <vt:lpstr>Presentación de PowerPoint</vt:lpstr>
      <vt:lpstr>Referencias</vt:lpstr>
      <vt:lpstr>Referencias</vt:lpstr>
      <vt:lpstr>Enlaces interesantes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OpenCV Python</dc:title>
  <dc:creator>Mig Alg</dc:creator>
  <cp:lastModifiedBy>Jerónimo Fernández Gersol</cp:lastModifiedBy>
  <cp:revision>93</cp:revision>
  <dcterms:created xsi:type="dcterms:W3CDTF">2011-04-18T16:11:56Z</dcterms:created>
  <dcterms:modified xsi:type="dcterms:W3CDTF">2011-05-12T16:30:29Z</dcterms:modified>
</cp:coreProperties>
</file>