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slides/slide47.xml" ContentType="application/vnd.openxmlformats-officedocument.presentationml.slide+xml"/>
  <Override PartName="/ppt/slides/slide58.xml" ContentType="application/vnd.openxmlformats-officedocument.presentationml.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s/slide5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slides/slide5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50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slides/slide5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s/slide57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slides/slide55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s/slide60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2.xml" ContentType="application/vnd.openxmlformats-officedocument.presentationml.slideLayout+xml"/>
  <Override PartName="/ppt/notesSlides/notesSlide13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slides/slide49.xml" ContentType="application/vnd.openxmlformats-officedocument.presentationml.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s/slide56.xml" ContentType="application/vnd.openxmlformats-officedocument.presentationml.slide+xml"/>
  <Override PartName="/ppt/slideLayouts/slideLayout8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2"/>
  </p:notesMasterIdLst>
  <p:sldIdLst>
    <p:sldId id="293" r:id="rId2"/>
    <p:sldId id="294" r:id="rId3"/>
    <p:sldId id="295" r:id="rId4"/>
    <p:sldId id="296" r:id="rId5"/>
    <p:sldId id="297" r:id="rId6"/>
    <p:sldId id="298" r:id="rId7"/>
    <p:sldId id="299" r:id="rId8"/>
    <p:sldId id="300" r:id="rId9"/>
    <p:sldId id="301" r:id="rId10"/>
    <p:sldId id="302" r:id="rId11"/>
    <p:sldId id="303" r:id="rId12"/>
    <p:sldId id="304" r:id="rId13"/>
    <p:sldId id="305" r:id="rId14"/>
    <p:sldId id="306" r:id="rId15"/>
    <p:sldId id="307" r:id="rId16"/>
    <p:sldId id="308" r:id="rId17"/>
    <p:sldId id="309" r:id="rId18"/>
    <p:sldId id="310" r:id="rId19"/>
    <p:sldId id="311" r:id="rId20"/>
    <p:sldId id="312" r:id="rId21"/>
    <p:sldId id="313" r:id="rId22"/>
    <p:sldId id="314" r:id="rId23"/>
    <p:sldId id="315" r:id="rId24"/>
    <p:sldId id="256" r:id="rId25"/>
    <p:sldId id="257" r:id="rId26"/>
    <p:sldId id="258" r:id="rId27"/>
    <p:sldId id="259" r:id="rId28"/>
    <p:sldId id="260" r:id="rId29"/>
    <p:sldId id="261" r:id="rId30"/>
    <p:sldId id="262" r:id="rId31"/>
    <p:sldId id="263" r:id="rId32"/>
    <p:sldId id="264" r:id="rId33"/>
    <p:sldId id="265" r:id="rId34"/>
    <p:sldId id="266" r:id="rId35"/>
    <p:sldId id="267" r:id="rId36"/>
    <p:sldId id="268" r:id="rId37"/>
    <p:sldId id="269" r:id="rId38"/>
    <p:sldId id="270" r:id="rId39"/>
    <p:sldId id="271" r:id="rId40"/>
    <p:sldId id="273" r:id="rId41"/>
    <p:sldId id="274" r:id="rId42"/>
    <p:sldId id="275" r:id="rId43"/>
    <p:sldId id="276" r:id="rId44"/>
    <p:sldId id="277" r:id="rId45"/>
    <p:sldId id="278" r:id="rId46"/>
    <p:sldId id="279" r:id="rId47"/>
    <p:sldId id="280" r:id="rId48"/>
    <p:sldId id="281" r:id="rId49"/>
    <p:sldId id="282" r:id="rId50"/>
    <p:sldId id="283" r:id="rId51"/>
    <p:sldId id="284" r:id="rId52"/>
    <p:sldId id="285" r:id="rId53"/>
    <p:sldId id="286" r:id="rId54"/>
    <p:sldId id="287" r:id="rId55"/>
    <p:sldId id="288" r:id="rId56"/>
    <p:sldId id="289" r:id="rId57"/>
    <p:sldId id="290" r:id="rId58"/>
    <p:sldId id="291" r:id="rId59"/>
    <p:sldId id="292" r:id="rId60"/>
    <p:sldId id="316" r:id="rId61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576" autoAdjust="0"/>
  </p:normalViewPr>
  <p:slideViewPr>
    <p:cSldViewPr>
      <p:cViewPr varScale="1">
        <p:scale>
          <a:sx n="73" d="100"/>
          <a:sy n="73" d="100"/>
        </p:scale>
        <p:origin x="-1074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presProps" Target="pres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viewProps" Target="view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EB11B3F-D2F6-42CD-9834-9DE3CE241DF2}" type="datetimeFigureOut">
              <a:rPr lang="es-ES" smtClean="0"/>
              <a:pPr/>
              <a:t>16/05/2011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4A14EF7-20D9-4F48-89ED-63CF888FAF70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B4F181-7D50-4D5B-A0E1-063820AC55FC}" type="slidenum">
              <a:rPr lang="es-ES" smtClean="0"/>
              <a:pPr/>
              <a:t>19</a:t>
            </a:fld>
            <a:endParaRPr lang="es-E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3F0F094E-A25B-4A3D-B549-A4E67E0F8FA0}" type="slidenum">
              <a:rPr lang="en-US"/>
              <a:pPr/>
              <a:t>52</a:t>
            </a:fld>
            <a:endParaRPr lang="en-US"/>
          </a:p>
        </p:txBody>
      </p:sp>
      <p:sp>
        <p:nvSpPr>
          <p:cNvPr id="26625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93738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626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6360" y="4342535"/>
            <a:ext cx="5486681" cy="4114511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s-E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956ED490-EB94-4FC8-B6D0-2F50582FA242}" type="slidenum">
              <a:rPr lang="en-US"/>
              <a:pPr/>
              <a:t>53</a:t>
            </a:fld>
            <a:endParaRPr lang="en-US"/>
          </a:p>
        </p:txBody>
      </p:sp>
      <p:sp>
        <p:nvSpPr>
          <p:cNvPr id="27649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93738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0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6360" y="4342535"/>
            <a:ext cx="5486681" cy="4114511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s-E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FBE5FC7A-E63F-40A4-B711-97A696EBB17E}" type="slidenum">
              <a:rPr lang="en-US"/>
              <a:pPr/>
              <a:t>54</a:t>
            </a:fld>
            <a:endParaRPr lang="en-US"/>
          </a:p>
        </p:txBody>
      </p:sp>
      <p:sp>
        <p:nvSpPr>
          <p:cNvPr id="28673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93738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8674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6360" y="4342535"/>
            <a:ext cx="5486681" cy="4114511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s-E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AEBE4C4F-3D63-4641-9CE6-81446C3009AE}" type="slidenum">
              <a:rPr lang="en-US"/>
              <a:pPr/>
              <a:t>55</a:t>
            </a:fld>
            <a:endParaRPr lang="en-US"/>
          </a:p>
        </p:txBody>
      </p:sp>
      <p:sp>
        <p:nvSpPr>
          <p:cNvPr id="29697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93738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698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6360" y="4342535"/>
            <a:ext cx="5486681" cy="4114511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s-E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B4CE4970-B2B1-4AEE-BECB-7E3E309407E7}" type="slidenum">
              <a:rPr lang="en-US"/>
              <a:pPr/>
              <a:t>56</a:t>
            </a:fld>
            <a:endParaRPr lang="en-US"/>
          </a:p>
        </p:txBody>
      </p:sp>
      <p:sp>
        <p:nvSpPr>
          <p:cNvPr id="30721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93738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22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6360" y="4342535"/>
            <a:ext cx="5486681" cy="4114511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s-E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55985E8B-FB95-4584-9E37-51BC4599C3DE}" type="slidenum">
              <a:rPr lang="en-US"/>
              <a:pPr/>
              <a:t>57</a:t>
            </a:fld>
            <a:endParaRPr lang="en-US"/>
          </a:p>
        </p:txBody>
      </p:sp>
      <p:sp>
        <p:nvSpPr>
          <p:cNvPr id="31745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93738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6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6360" y="4342535"/>
            <a:ext cx="5486681" cy="4114511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s-E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B0380995-CC38-4DF6-83EA-860172C70E13}" type="slidenum">
              <a:rPr lang="en-US"/>
              <a:pPr/>
              <a:t>58</a:t>
            </a:fld>
            <a:endParaRPr lang="en-US"/>
          </a:p>
        </p:txBody>
      </p:sp>
      <p:sp>
        <p:nvSpPr>
          <p:cNvPr id="32769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93738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2770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6360" y="4342535"/>
            <a:ext cx="5486681" cy="4114511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s-E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92342CCC-B692-4C7C-97C1-ED17B6780239}" type="slidenum">
              <a:rPr lang="en-US"/>
              <a:pPr/>
              <a:t>44</a:t>
            </a:fld>
            <a:endParaRPr lang="en-US"/>
          </a:p>
        </p:txBody>
      </p:sp>
      <p:sp>
        <p:nvSpPr>
          <p:cNvPr id="18433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93738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4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6360" y="4342535"/>
            <a:ext cx="5486681" cy="4114511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s-E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1068383C-CCF4-4853-ABE3-C7E2385BD78B}" type="slidenum">
              <a:rPr lang="en-US"/>
              <a:pPr/>
              <a:t>45</a:t>
            </a:fld>
            <a:endParaRPr lang="en-US"/>
          </a:p>
        </p:txBody>
      </p:sp>
      <p:sp>
        <p:nvSpPr>
          <p:cNvPr id="19457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93738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8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6360" y="4342535"/>
            <a:ext cx="5486681" cy="4114511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s-E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FF50058D-9222-4D25-960B-617303A7E020}" type="slidenum">
              <a:rPr lang="en-US"/>
              <a:pPr/>
              <a:t>46</a:t>
            </a:fld>
            <a:endParaRPr lang="en-US"/>
          </a:p>
        </p:txBody>
      </p:sp>
      <p:sp>
        <p:nvSpPr>
          <p:cNvPr id="20481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93738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2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6360" y="4342535"/>
            <a:ext cx="5486681" cy="4114511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s-E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B87E4881-21EF-4CCC-B69B-555E9C3EC3F9}" type="slidenum">
              <a:rPr lang="en-US"/>
              <a:pPr/>
              <a:t>47</a:t>
            </a:fld>
            <a:endParaRPr lang="en-US"/>
          </a:p>
        </p:txBody>
      </p:sp>
      <p:sp>
        <p:nvSpPr>
          <p:cNvPr id="21505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93738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6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6360" y="4342535"/>
            <a:ext cx="5486681" cy="4114511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s-E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334AB1C7-E945-4969-A0C7-591566FD08BF}" type="slidenum">
              <a:rPr lang="en-US"/>
              <a:pPr/>
              <a:t>48</a:t>
            </a:fld>
            <a:endParaRPr lang="en-US"/>
          </a:p>
        </p:txBody>
      </p:sp>
      <p:sp>
        <p:nvSpPr>
          <p:cNvPr id="22529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93738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2530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6360" y="4342535"/>
            <a:ext cx="5486681" cy="4114511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s-E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0364E71E-0DBE-4B84-BB2A-67E776FADE3B}" type="slidenum">
              <a:rPr lang="en-US"/>
              <a:pPr/>
              <a:t>49</a:t>
            </a:fld>
            <a:endParaRPr lang="en-US"/>
          </a:p>
        </p:txBody>
      </p:sp>
      <p:sp>
        <p:nvSpPr>
          <p:cNvPr id="23553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93738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4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6360" y="4342535"/>
            <a:ext cx="5486681" cy="4114511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s-E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D359CE6D-642D-4E2D-8531-98385C7FCB73}" type="slidenum">
              <a:rPr lang="en-US"/>
              <a:pPr/>
              <a:t>50</a:t>
            </a:fld>
            <a:endParaRPr lang="en-US"/>
          </a:p>
        </p:txBody>
      </p:sp>
      <p:sp>
        <p:nvSpPr>
          <p:cNvPr id="24577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93738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8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6360" y="4342535"/>
            <a:ext cx="5486681" cy="4114511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s-E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0DA033C2-34E4-494C-9EC0-72C7EEFBBD08}" type="slidenum">
              <a:rPr lang="en-US"/>
              <a:pPr/>
              <a:t>51</a:t>
            </a:fld>
            <a:endParaRPr lang="en-US"/>
          </a:p>
        </p:txBody>
      </p:sp>
      <p:sp>
        <p:nvSpPr>
          <p:cNvPr id="25601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93738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2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6360" y="4342535"/>
            <a:ext cx="5486681" cy="4114511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s-E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7D07E0-4474-4C5A-8E2F-6F52A48368CF}" type="datetimeFigureOut">
              <a:rPr lang="es-ES" smtClean="0"/>
              <a:pPr/>
              <a:t>16/05/2011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C9D090-CF5C-4649-A8D6-B5C692A3EC4F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7D07E0-4474-4C5A-8E2F-6F52A48368CF}" type="datetimeFigureOut">
              <a:rPr lang="es-ES" smtClean="0"/>
              <a:pPr/>
              <a:t>16/05/2011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C9D090-CF5C-4649-A8D6-B5C692A3EC4F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7D07E0-4474-4C5A-8E2F-6F52A48368CF}" type="datetimeFigureOut">
              <a:rPr lang="es-ES" smtClean="0"/>
              <a:pPr/>
              <a:t>16/05/2011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C9D090-CF5C-4649-A8D6-B5C692A3EC4F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Diseño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6481" y="273629"/>
            <a:ext cx="8226720" cy="114348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0"/>
          </p:nvPr>
        </p:nvSpPr>
        <p:spPr>
          <a:xfrm>
            <a:off x="456481" y="6247376"/>
            <a:ext cx="2128320" cy="47093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idx="11"/>
          </p:nvPr>
        </p:nvSpPr>
        <p:spPr>
          <a:xfrm>
            <a:off x="3127680" y="6247376"/>
            <a:ext cx="2897280" cy="47093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idx="12"/>
          </p:nvPr>
        </p:nvSpPr>
        <p:spPr>
          <a:xfrm>
            <a:off x="6554880" y="6247376"/>
            <a:ext cx="2128320" cy="470930"/>
          </a:xfrm>
        </p:spPr>
        <p:txBody>
          <a:bodyPr/>
          <a:lstStyle>
            <a:lvl1pPr>
              <a:defRPr/>
            </a:lvl1pPr>
          </a:lstStyle>
          <a:p>
            <a:fld id="{64521DFA-EE4E-4EA8-AC86-D229383646A6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7D07E0-4474-4C5A-8E2F-6F52A48368CF}" type="datetimeFigureOut">
              <a:rPr lang="es-ES" smtClean="0"/>
              <a:pPr/>
              <a:t>16/05/2011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C9D090-CF5C-4649-A8D6-B5C692A3EC4F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7D07E0-4474-4C5A-8E2F-6F52A48368CF}" type="datetimeFigureOut">
              <a:rPr lang="es-ES" smtClean="0"/>
              <a:pPr/>
              <a:t>16/05/2011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C9D090-CF5C-4649-A8D6-B5C692A3EC4F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7D07E0-4474-4C5A-8E2F-6F52A48368CF}" type="datetimeFigureOut">
              <a:rPr lang="es-ES" smtClean="0"/>
              <a:pPr/>
              <a:t>16/05/2011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C9D090-CF5C-4649-A8D6-B5C692A3EC4F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7D07E0-4474-4C5A-8E2F-6F52A48368CF}" type="datetimeFigureOut">
              <a:rPr lang="es-ES" smtClean="0"/>
              <a:pPr/>
              <a:t>16/05/2011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C9D090-CF5C-4649-A8D6-B5C692A3EC4F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7D07E0-4474-4C5A-8E2F-6F52A48368CF}" type="datetimeFigureOut">
              <a:rPr lang="es-ES" smtClean="0"/>
              <a:pPr/>
              <a:t>16/05/2011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C9D090-CF5C-4649-A8D6-B5C692A3EC4F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7D07E0-4474-4C5A-8E2F-6F52A48368CF}" type="datetimeFigureOut">
              <a:rPr lang="es-ES" smtClean="0"/>
              <a:pPr/>
              <a:t>16/05/2011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C9D090-CF5C-4649-A8D6-B5C692A3EC4F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7D07E0-4474-4C5A-8E2F-6F52A48368CF}" type="datetimeFigureOut">
              <a:rPr lang="es-ES" smtClean="0"/>
              <a:pPr/>
              <a:t>16/05/2011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C9D090-CF5C-4649-A8D6-B5C692A3EC4F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7D07E0-4474-4C5A-8E2F-6F52A48368CF}" type="datetimeFigureOut">
              <a:rPr lang="es-ES" smtClean="0"/>
              <a:pPr/>
              <a:t>16/05/2011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C9D090-CF5C-4649-A8D6-B5C692A3EC4F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7D07E0-4474-4C5A-8E2F-6F52A48368CF}" type="datetimeFigureOut">
              <a:rPr lang="es-ES" smtClean="0"/>
              <a:pPr/>
              <a:t>16/05/2011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C9D090-CF5C-4649-A8D6-B5C692A3EC4F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es.wikipedia.org/wiki/Archivo:Erlang.jpg" TargetMode="Externa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hyperlink" Target="http://www.erlang.org/download.html" TargetMode="External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hyperlink" Target="http://www.roberthorvick.com/2009/07/08/syntax-highlighing-for-erlang-in-notepad/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hyperlink" Target="http://erlide.sourceforge.net/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pn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6.pn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1.png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ics.se/~joe/apachevsyaws.html" TargetMode="External"/><Relationship Id="rId2" Type="http://schemas.openxmlformats.org/officeDocument/2006/relationships/hyperlink" Target="http://www.erlang.org/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3568" y="1700808"/>
            <a:ext cx="7772400" cy="1470025"/>
          </a:xfrm>
        </p:spPr>
        <p:txBody>
          <a:bodyPr>
            <a:noAutofit/>
          </a:bodyPr>
          <a:lstStyle/>
          <a:p>
            <a:r>
              <a:rPr lang="es-ES" sz="96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ERLANG</a:t>
            </a:r>
            <a:endParaRPr lang="es-ES" sz="9600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Manuel Bejarano del Pino</a:t>
            </a:r>
          </a:p>
          <a:p>
            <a:r>
              <a:rPr lang="es-ES" dirty="0" smtClean="0"/>
              <a:t>Juan Martín Carrasco</a:t>
            </a:r>
          </a:p>
          <a:p>
            <a:r>
              <a:rPr lang="es-ES" dirty="0" smtClean="0"/>
              <a:t>Rafael Morales González</a:t>
            </a:r>
            <a:endParaRPr lang="es-E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es-ES" dirty="0" smtClean="0"/>
              <a:t>Robustez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637112"/>
          </a:xfrm>
        </p:spPr>
        <p:txBody>
          <a:bodyPr>
            <a:normAutofit lnSpcReduction="10000"/>
          </a:bodyPr>
          <a:lstStyle/>
          <a:p>
            <a:r>
              <a:rPr lang="es-ES" b="1" dirty="0" smtClean="0"/>
              <a:t>Programación defensiva</a:t>
            </a:r>
            <a:r>
              <a:rPr lang="es-ES" dirty="0" smtClean="0"/>
              <a:t>: Podemos corregir errores provocados por entrada de datos incorrectos de dos maneras:</a:t>
            </a:r>
          </a:p>
          <a:p>
            <a:endParaRPr lang="es-ES" dirty="0" smtClean="0"/>
          </a:p>
          <a:p>
            <a:pPr lvl="1"/>
            <a:r>
              <a:rPr lang="es-ES" dirty="0" smtClean="0"/>
              <a:t>Comprobar los datos antes de usarlos</a:t>
            </a:r>
          </a:p>
          <a:p>
            <a:pPr lvl="1"/>
            <a:r>
              <a:rPr lang="es-ES" dirty="0" smtClean="0"/>
              <a:t>No comprobarlos, sino recuperarse del error</a:t>
            </a:r>
          </a:p>
          <a:p>
            <a:pPr>
              <a:buNone/>
            </a:pPr>
            <a:r>
              <a:rPr lang="es-ES" dirty="0" smtClean="0"/>
              <a:t>   </a:t>
            </a:r>
          </a:p>
          <a:p>
            <a:pPr>
              <a:buNone/>
            </a:pPr>
            <a:r>
              <a:rPr lang="es-ES" dirty="0" smtClean="0"/>
              <a:t> La prevención de errores añade código poco útil, aumentando el tamaño y complejidad.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es-ES" dirty="0" smtClean="0"/>
              <a:t>Robustez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493096"/>
          </a:xfrm>
        </p:spPr>
        <p:txBody>
          <a:bodyPr>
            <a:normAutofit/>
          </a:bodyPr>
          <a:lstStyle/>
          <a:p>
            <a:r>
              <a:rPr lang="es-ES" b="1" dirty="0" smtClean="0"/>
              <a:t>Reemplazo de código en caliente</a:t>
            </a:r>
            <a:r>
              <a:rPr lang="es-ES" dirty="0" smtClean="0"/>
              <a:t>: </a:t>
            </a:r>
          </a:p>
          <a:p>
            <a:pPr>
              <a:buNone/>
            </a:pPr>
            <a:r>
              <a:rPr lang="es-ES" dirty="0" smtClean="0"/>
              <a:t>    La unidad mínima de reemplazo de código es el módulo. Dos versiones distintas del mismo módulo pueden estar cargadas en memoria al mismo tiempo. Cuando se realiza una llamada a una función se utiliza la última versión disponible del modulo.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es-ES" dirty="0" smtClean="0"/>
              <a:t>Tipos de datos en </a:t>
            </a:r>
            <a:r>
              <a:rPr lang="es-ES" dirty="0" err="1" smtClean="0"/>
              <a:t>Erlang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421088"/>
          </a:xfrm>
        </p:spPr>
        <p:txBody>
          <a:bodyPr>
            <a:normAutofit fontScale="85000" lnSpcReduction="10000"/>
          </a:bodyPr>
          <a:lstStyle/>
          <a:p>
            <a:r>
              <a:rPr lang="es-ES" dirty="0" smtClean="0"/>
              <a:t>Tipos de dato constantes: no pueden dividirse:</a:t>
            </a:r>
          </a:p>
          <a:p>
            <a:pPr lvl="1"/>
            <a:r>
              <a:rPr lang="es-ES" dirty="0" err="1" smtClean="0"/>
              <a:t>Numeros</a:t>
            </a:r>
            <a:r>
              <a:rPr lang="es-ES" dirty="0" smtClean="0"/>
              <a:t>: por ejemplo: 123, -789, 3.14159, 7.8e12, -1.2e-45. </a:t>
            </a:r>
          </a:p>
          <a:p>
            <a:pPr lvl="1"/>
            <a:r>
              <a:rPr lang="es-ES" dirty="0" smtClean="0"/>
              <a:t>Átomos: por ejemplo: 'Un átomo con espacios',  </a:t>
            </a:r>
            <a:r>
              <a:rPr lang="es-ES" dirty="0" err="1" smtClean="0"/>
              <a:t>hola_mundo</a:t>
            </a:r>
            <a:endParaRPr lang="es-ES" dirty="0" smtClean="0"/>
          </a:p>
          <a:p>
            <a:pPr lvl="1"/>
            <a:r>
              <a:rPr lang="es-ES" dirty="0" err="1" smtClean="0"/>
              <a:t>Pids</a:t>
            </a:r>
            <a:endParaRPr lang="es-ES" dirty="0" smtClean="0"/>
          </a:p>
          <a:p>
            <a:pPr lvl="1"/>
            <a:r>
              <a:rPr lang="es-ES" dirty="0" smtClean="0"/>
              <a:t>Referencias</a:t>
            </a:r>
          </a:p>
          <a:p>
            <a:pPr lvl="1"/>
            <a:endParaRPr lang="es-ES" dirty="0" smtClean="0"/>
          </a:p>
          <a:p>
            <a:r>
              <a:rPr lang="es-ES" dirty="0" smtClean="0"/>
              <a:t>Tipos de dato compuestos: se usa para agrupar tipos:</a:t>
            </a:r>
          </a:p>
          <a:p>
            <a:pPr lvl="1"/>
            <a:r>
              <a:rPr lang="es-ES" dirty="0" err="1" smtClean="0"/>
              <a:t>Tuplas</a:t>
            </a:r>
            <a:r>
              <a:rPr lang="es-ES" dirty="0" smtClean="0"/>
              <a:t>: por ejemplo: {a, 12, b}, {}, {1, 2, 3}, {a, b, c, d, e}. </a:t>
            </a:r>
          </a:p>
          <a:p>
            <a:pPr lvl="1"/>
            <a:r>
              <a:rPr lang="es-ES" dirty="0" smtClean="0"/>
              <a:t>Listas: por ejemplo: [], [a, b, 12], [22], [a, ‘hola amigo']. </a:t>
            </a:r>
            <a:endParaRPr lang="es-E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es-ES" dirty="0" smtClean="0"/>
              <a:t>Datos constantes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s-ES" dirty="0" smtClean="0"/>
              <a:t>Números: pueden ser enteros o flotantes. Además tenemos dos notaciones </a:t>
            </a:r>
            <a:r>
              <a:rPr lang="es-ES" dirty="0" err="1" smtClean="0"/>
              <a:t>espacíficas</a:t>
            </a:r>
            <a:r>
              <a:rPr lang="es-ES" dirty="0" smtClean="0"/>
              <a:t>:</a:t>
            </a:r>
          </a:p>
          <a:p>
            <a:pPr lvl="1"/>
            <a:r>
              <a:rPr lang="es-ES" dirty="0" smtClean="0"/>
              <a:t>$</a:t>
            </a:r>
            <a:r>
              <a:rPr lang="es-ES" dirty="0" err="1" smtClean="0"/>
              <a:t>Char</a:t>
            </a:r>
            <a:r>
              <a:rPr lang="es-ES" dirty="0" smtClean="0"/>
              <a:t>: Representa el valor ASCII del carácter </a:t>
            </a:r>
            <a:r>
              <a:rPr lang="es-ES" dirty="0" err="1" smtClean="0"/>
              <a:t>Char</a:t>
            </a:r>
            <a:endParaRPr lang="es-ES" dirty="0" smtClean="0"/>
          </a:p>
          <a:p>
            <a:pPr lvl="1"/>
            <a:r>
              <a:rPr lang="es-ES" dirty="0" err="1" smtClean="0"/>
              <a:t>Base#valor</a:t>
            </a:r>
            <a:r>
              <a:rPr lang="es-ES" dirty="0" smtClean="0"/>
              <a:t>: la base debe estar en 2..36    </a:t>
            </a:r>
            <a:r>
              <a:rPr lang="es-ES" dirty="0" err="1" smtClean="0"/>
              <a:t>Ej</a:t>
            </a:r>
            <a:r>
              <a:rPr lang="es-ES" dirty="0" smtClean="0"/>
              <a:t>: 16#ffff</a:t>
            </a:r>
          </a:p>
          <a:p>
            <a:r>
              <a:rPr lang="es-ES" dirty="0" smtClean="0"/>
              <a:t>Átomos:  Un átomo es una constante con nombre. Un átomo debe estar entre comillas simples (') si no empiezan con letra minúscula o si contiene caracteres que no sean caracteres alfanuméricos, guiones bajos “_” ó @.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es-ES" dirty="0" smtClean="0"/>
              <a:t>Datos constantes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ES" dirty="0" err="1" smtClean="0"/>
              <a:t>Pid</a:t>
            </a:r>
            <a:r>
              <a:rPr lang="es-ES" dirty="0" smtClean="0"/>
              <a:t> (abreviatura de ‘</a:t>
            </a:r>
            <a:r>
              <a:rPr lang="es-ES" dirty="0" err="1" smtClean="0"/>
              <a:t>Process</a:t>
            </a:r>
            <a:r>
              <a:rPr lang="es-ES" dirty="0" smtClean="0"/>
              <a:t> </a:t>
            </a:r>
            <a:r>
              <a:rPr lang="es-ES" dirty="0" err="1" smtClean="0"/>
              <a:t>Identifier</a:t>
            </a:r>
            <a:r>
              <a:rPr lang="es-ES" dirty="0" smtClean="0"/>
              <a:t>’) para almacenar el nombre de los procesos.</a:t>
            </a:r>
          </a:p>
          <a:p>
            <a:endParaRPr lang="es-ES" dirty="0" smtClean="0"/>
          </a:p>
          <a:p>
            <a:endParaRPr lang="es-ES" dirty="0" smtClean="0"/>
          </a:p>
          <a:p>
            <a:r>
              <a:rPr lang="es-ES" dirty="0" smtClean="0"/>
              <a:t>Referencias: Proporcionan nombres los cuales está garantizado que serán únicos en todos los nodos.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es-ES" dirty="0" smtClean="0"/>
              <a:t>Datos compuestos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s-ES" dirty="0" err="1" smtClean="0"/>
              <a:t>Tuplas</a:t>
            </a:r>
            <a:r>
              <a:rPr lang="es-ES" dirty="0" smtClean="0"/>
              <a:t>: Son términos separados por comas y rodeados por llaves. Son usadas para almacenar un número fijo de elementos y son similares a las estructuras y registros de los lenguajes convencionales.</a:t>
            </a:r>
          </a:p>
          <a:p>
            <a:pPr>
              <a:buNone/>
            </a:pPr>
            <a:r>
              <a:rPr lang="es-ES" dirty="0" smtClean="0"/>
              <a:t>	La </a:t>
            </a:r>
            <a:r>
              <a:rPr lang="es-ES" dirty="0" err="1" smtClean="0"/>
              <a:t>tupla</a:t>
            </a:r>
            <a:r>
              <a:rPr lang="es-ES" dirty="0" smtClean="0"/>
              <a:t> {E1, E2,…,En} con n&gt;=0, se dice que tiene tamaño n.</a:t>
            </a:r>
          </a:p>
          <a:p>
            <a:pPr lvl="1" algn="ctr">
              <a:buNone/>
            </a:pPr>
            <a:r>
              <a:rPr lang="es-ES" i="1" dirty="0" smtClean="0"/>
              <a:t>{a, 12, 'hola'}</a:t>
            </a:r>
          </a:p>
          <a:p>
            <a:pPr lvl="1" algn="ctr">
              <a:buNone/>
            </a:pPr>
            <a:r>
              <a:rPr lang="es-ES" i="1" dirty="0" smtClean="0"/>
              <a:t>{1, 2, {3, 4}, {a, {b, c}}}</a:t>
            </a:r>
          </a:p>
          <a:p>
            <a:pPr lvl="1" algn="ctr">
              <a:buNone/>
            </a:pPr>
            <a:r>
              <a:rPr lang="es-ES" i="1" dirty="0" smtClean="0"/>
              <a:t>{}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es-ES" dirty="0" smtClean="0"/>
              <a:t>Datos compuestos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3136"/>
          </a:xfrm>
        </p:spPr>
        <p:txBody>
          <a:bodyPr>
            <a:normAutofit/>
          </a:bodyPr>
          <a:lstStyle/>
          <a:p>
            <a:r>
              <a:rPr lang="es-ES" dirty="0" smtClean="0"/>
              <a:t>Listas: Términos separados por comas y rodeados por corchetes. Son usadas para almacenar un número variable de elementos.</a:t>
            </a:r>
          </a:p>
          <a:p>
            <a:pPr>
              <a:buNone/>
            </a:pPr>
            <a:r>
              <a:rPr lang="es-ES" dirty="0" smtClean="0"/>
              <a:t>	La lista [E1, E2,…,En] con n&gt;=0, se dice que tiene longitud n.</a:t>
            </a:r>
          </a:p>
          <a:p>
            <a:pPr algn="ctr">
              <a:buNone/>
            </a:pPr>
            <a:r>
              <a:rPr lang="en-US" sz="2600" i="1" dirty="0" smtClean="0"/>
              <a:t>[1, </a:t>
            </a:r>
            <a:r>
              <a:rPr lang="en-US" sz="2600" i="1" dirty="0" err="1" smtClean="0"/>
              <a:t>abc</a:t>
            </a:r>
            <a:r>
              <a:rPr lang="en-US" sz="2600" i="1" dirty="0" smtClean="0"/>
              <a:t>, [12], '</a:t>
            </a:r>
            <a:r>
              <a:rPr lang="en-US" sz="2600" i="1" dirty="0" err="1" smtClean="0"/>
              <a:t>foo</a:t>
            </a:r>
            <a:r>
              <a:rPr lang="en-US" sz="2600" i="1" dirty="0" smtClean="0"/>
              <a:t> bar']</a:t>
            </a:r>
          </a:p>
          <a:p>
            <a:pPr algn="ctr">
              <a:buNone/>
            </a:pPr>
            <a:r>
              <a:rPr lang="es-ES" sz="2600" i="1" dirty="0" smtClean="0"/>
              <a:t>[]</a:t>
            </a:r>
          </a:p>
          <a:p>
            <a:pPr algn="ctr">
              <a:buNone/>
            </a:pPr>
            <a:r>
              <a:rPr lang="es-ES" sz="2600" i="1" dirty="0" smtClean="0"/>
              <a:t>[</a:t>
            </a:r>
            <a:r>
              <a:rPr lang="es-ES" sz="2600" i="1" dirty="0" err="1" smtClean="0"/>
              <a:t>a,b,c</a:t>
            </a:r>
            <a:r>
              <a:rPr lang="es-ES" sz="2600" i="1" dirty="0" smtClean="0"/>
              <a:t>]</a:t>
            </a:r>
          </a:p>
          <a:p>
            <a:pPr algn="ctr">
              <a:buNone/>
            </a:pPr>
            <a:r>
              <a:rPr lang="es-ES" sz="2600" i="1" dirty="0" smtClean="0"/>
              <a:t>"</a:t>
            </a:r>
            <a:r>
              <a:rPr lang="es-ES" sz="2600" i="1" dirty="0" err="1" smtClean="0"/>
              <a:t>abcd</a:t>
            </a:r>
            <a:r>
              <a:rPr lang="es-ES" sz="2600" i="1" dirty="0" smtClean="0"/>
              <a:t>"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es-ES" dirty="0" smtClean="0"/>
              <a:t>Datos compuestos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3136"/>
          </a:xfrm>
        </p:spPr>
        <p:txBody>
          <a:bodyPr>
            <a:normAutofit/>
          </a:bodyPr>
          <a:lstStyle/>
          <a:p>
            <a:r>
              <a:rPr lang="es-ES" dirty="0" smtClean="0"/>
              <a:t>Con la notación [E1, E2,…</a:t>
            </a:r>
            <a:r>
              <a:rPr lang="es-ES" dirty="0" err="1" smtClean="0"/>
              <a:t>En|</a:t>
            </a:r>
            <a:r>
              <a:rPr lang="es-ES" i="1" dirty="0" err="1" smtClean="0"/>
              <a:t>Variable</a:t>
            </a:r>
            <a:r>
              <a:rPr lang="es-ES" dirty="0" smtClean="0"/>
              <a:t>] siendo n&gt;=1 nos referimos a la lista cuyos primeros n elementos son E1, E2,…En y el resto se encuentra en </a:t>
            </a:r>
            <a:r>
              <a:rPr lang="es-ES" i="1" dirty="0" smtClean="0"/>
              <a:t>Variable</a:t>
            </a:r>
            <a:r>
              <a:rPr lang="es-ES" dirty="0" smtClean="0"/>
              <a:t>.</a:t>
            </a:r>
          </a:p>
          <a:p>
            <a:endParaRPr lang="es-ES" dirty="0" smtClean="0"/>
          </a:p>
          <a:p>
            <a:pPr>
              <a:buNone/>
            </a:pPr>
            <a:r>
              <a:rPr lang="es-ES" dirty="0" smtClean="0"/>
              <a:t>	</a:t>
            </a:r>
            <a:r>
              <a:rPr lang="es-ES" i="1" dirty="0" smtClean="0"/>
              <a:t>Variable</a:t>
            </a:r>
            <a:r>
              <a:rPr lang="es-ES" dirty="0" smtClean="0"/>
              <a:t> no es necesario que sea una lista, puede ser cualquier término </a:t>
            </a:r>
            <a:r>
              <a:rPr lang="es-ES" dirty="0" err="1" smtClean="0"/>
              <a:t>Erlang</a:t>
            </a:r>
            <a:r>
              <a:rPr lang="es-ES" dirty="0" smtClean="0"/>
              <a:t>.</a:t>
            </a:r>
            <a:endParaRPr lang="es-ES" sz="2200" i="1" dirty="0" smtClean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es-ES" dirty="0" smtClean="0"/>
              <a:t>Concurrencia en </a:t>
            </a:r>
            <a:r>
              <a:rPr lang="es-ES" dirty="0" err="1" smtClean="0"/>
              <a:t>Erlang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3136"/>
          </a:xfrm>
        </p:spPr>
        <p:txBody>
          <a:bodyPr>
            <a:normAutofit lnSpcReduction="10000"/>
          </a:bodyPr>
          <a:lstStyle/>
          <a:p>
            <a:pPr algn="just"/>
            <a:r>
              <a:rPr lang="es-ES" dirty="0" smtClean="0">
                <a:solidFill>
                  <a:srgbClr val="000000"/>
                </a:solidFill>
                <a:latin typeface="Trebuchet MS" pitchFamily="32" charset="0"/>
                <a:ea typeface="DejaVu Sans" charset="0"/>
                <a:cs typeface="DejaVu Sans" charset="0"/>
              </a:rPr>
              <a:t>Para el soporte de concurrencia se usa el modelo “Actor”, donde la unidad básica de ejecución es el proceso, con las siguientes características:</a:t>
            </a:r>
          </a:p>
          <a:p>
            <a:pPr lvl="1"/>
            <a:r>
              <a:rPr lang="es-ES" dirty="0" smtClean="0"/>
              <a:t>No comparten memoria</a:t>
            </a:r>
          </a:p>
          <a:p>
            <a:pPr lvl="1"/>
            <a:r>
              <a:rPr lang="es-ES" dirty="0" smtClean="0"/>
              <a:t>Sólo pueden comunicarse con otros procesos enviándoles mensajes</a:t>
            </a:r>
          </a:p>
          <a:p>
            <a:pPr lvl="1"/>
            <a:r>
              <a:rPr lang="es-ES" dirty="0" smtClean="0"/>
              <a:t>La comunicación es asíncrona</a:t>
            </a:r>
          </a:p>
          <a:p>
            <a:pPr lvl="1"/>
            <a:r>
              <a:rPr lang="es-ES" dirty="0" smtClean="0"/>
              <a:t>Muy livianos (~300 bytes/proceso por defecto)‏</a:t>
            </a:r>
          </a:p>
          <a:p>
            <a:pPr lvl="1"/>
            <a:r>
              <a:rPr lang="es-ES" dirty="0" smtClean="0"/>
              <a:t>No están asociados 1 a 1 a los procesos del </a:t>
            </a:r>
            <a:r>
              <a:rPr lang="es-ES" dirty="0" err="1" smtClean="0"/>
              <a:t>kernel</a:t>
            </a:r>
            <a:endParaRPr lang="es-E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es-ES" dirty="0" smtClean="0"/>
              <a:t>Creación de procesos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97152"/>
          </a:xfrm>
        </p:spPr>
        <p:txBody>
          <a:bodyPr>
            <a:normAutofit fontScale="85000" lnSpcReduction="10000"/>
          </a:bodyPr>
          <a:lstStyle/>
          <a:p>
            <a:pPr algn="just"/>
            <a:r>
              <a:rPr lang="es-ES" b="1" dirty="0" err="1" smtClean="0"/>
              <a:t>Pid</a:t>
            </a:r>
            <a:r>
              <a:rPr lang="es-ES" b="1" dirty="0" smtClean="0"/>
              <a:t> = </a:t>
            </a:r>
            <a:r>
              <a:rPr lang="es-ES" b="1" dirty="0" err="1" smtClean="0"/>
              <a:t>spawn</a:t>
            </a:r>
            <a:r>
              <a:rPr lang="es-ES" b="1" dirty="0" smtClean="0"/>
              <a:t>(Módulo, Función, [Argumentos]) </a:t>
            </a:r>
            <a:r>
              <a:rPr lang="es-ES" dirty="0" smtClean="0"/>
              <a:t>Crea un proceso que ejecuta la función con los argumentos que se le pasan. Como resultado devuelve el PID.</a:t>
            </a:r>
          </a:p>
          <a:p>
            <a:pPr algn="just"/>
            <a:r>
              <a:rPr lang="es-ES" b="1" dirty="0" err="1" smtClean="0"/>
              <a:t>Pid</a:t>
            </a:r>
            <a:r>
              <a:rPr lang="es-ES" b="1" dirty="0" smtClean="0"/>
              <a:t> = </a:t>
            </a:r>
            <a:r>
              <a:rPr lang="es-ES" b="1" dirty="0" err="1" smtClean="0"/>
              <a:t>spawn</a:t>
            </a:r>
            <a:r>
              <a:rPr lang="es-ES" b="1" dirty="0" smtClean="0"/>
              <a:t>(Nodo, Módulo, Función, [Argumentos]) </a:t>
            </a:r>
            <a:r>
              <a:rPr lang="es-ES" dirty="0" smtClean="0"/>
              <a:t>Inicia el proceso en un nodo </a:t>
            </a:r>
            <a:r>
              <a:rPr lang="es-ES" dirty="0" err="1" smtClean="0"/>
              <a:t>Erlang</a:t>
            </a:r>
            <a:r>
              <a:rPr lang="es-ES" dirty="0" smtClean="0"/>
              <a:t> remoto.</a:t>
            </a:r>
          </a:p>
          <a:p>
            <a:pPr algn="just"/>
            <a:r>
              <a:rPr lang="es-ES" b="1" dirty="0" err="1" smtClean="0"/>
              <a:t>Pid</a:t>
            </a:r>
            <a:r>
              <a:rPr lang="es-ES" b="1" dirty="0" smtClean="0"/>
              <a:t> = </a:t>
            </a:r>
            <a:r>
              <a:rPr lang="es-ES" b="1" dirty="0" err="1" smtClean="0"/>
              <a:t>self</a:t>
            </a:r>
            <a:r>
              <a:rPr lang="es-ES" b="1" dirty="0" smtClean="0"/>
              <a:t>() </a:t>
            </a:r>
            <a:r>
              <a:rPr lang="es-ES" dirty="0" smtClean="0"/>
              <a:t>Devuelve el PID del propio proceso.</a:t>
            </a:r>
          </a:p>
          <a:p>
            <a:pPr algn="just"/>
            <a:r>
              <a:rPr lang="es-ES" b="1" dirty="0" err="1" smtClean="0"/>
              <a:t>register</a:t>
            </a:r>
            <a:r>
              <a:rPr lang="es-ES" b="1" dirty="0" smtClean="0"/>
              <a:t>(Nombre, </a:t>
            </a:r>
            <a:r>
              <a:rPr lang="es-ES" b="1" dirty="0" err="1" smtClean="0"/>
              <a:t>Pid</a:t>
            </a:r>
            <a:r>
              <a:rPr lang="es-ES" b="1" dirty="0" smtClean="0"/>
              <a:t>) </a:t>
            </a:r>
            <a:r>
              <a:rPr lang="es-ES" dirty="0" smtClean="0"/>
              <a:t>Registra el PID del proceso con un nombre, de forma que otros procesos puedan encontrarlo a partir del nombre.</a:t>
            </a:r>
          </a:p>
          <a:p>
            <a:pPr algn="just"/>
            <a:r>
              <a:rPr lang="es-ES" b="1" dirty="0" err="1" smtClean="0"/>
              <a:t>Pid</a:t>
            </a:r>
            <a:r>
              <a:rPr lang="es-ES" b="1" dirty="0" smtClean="0"/>
              <a:t> = </a:t>
            </a:r>
            <a:r>
              <a:rPr lang="es-ES" b="1" dirty="0" err="1" smtClean="0"/>
              <a:t>whereis</a:t>
            </a:r>
            <a:r>
              <a:rPr lang="es-ES" b="1" dirty="0" smtClean="0"/>
              <a:t>(Nombre) </a:t>
            </a:r>
            <a:r>
              <a:rPr lang="es-ES" dirty="0" smtClean="0"/>
              <a:t>Devuelve el PID del proceso que se registró con ese nombre</a:t>
            </a:r>
          </a:p>
          <a:p>
            <a:pPr algn="just"/>
            <a:endParaRPr lang="es-E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es-ES" dirty="0" smtClean="0"/>
              <a:t>Introducción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95536" y="1600200"/>
            <a:ext cx="8352928" cy="4525963"/>
          </a:xfrm>
        </p:spPr>
        <p:txBody>
          <a:bodyPr>
            <a:normAutofit/>
          </a:bodyPr>
          <a:lstStyle/>
          <a:p>
            <a:r>
              <a:rPr lang="es-ES" dirty="0" smtClean="0"/>
              <a:t>El desarrollo inicial de </a:t>
            </a:r>
            <a:r>
              <a:rPr lang="es-ES" dirty="0" err="1" smtClean="0"/>
              <a:t>Erlang</a:t>
            </a:r>
            <a:r>
              <a:rPr lang="es-ES" dirty="0" smtClean="0"/>
              <a:t> tuvo lugar en 1986 en el Laboratorio de Computación de Ericsson. </a:t>
            </a:r>
          </a:p>
          <a:p>
            <a:r>
              <a:rPr lang="es-ES" dirty="0" smtClean="0"/>
              <a:t>Su nombre viene de A. K. </a:t>
            </a:r>
            <a:r>
              <a:rPr lang="es-ES" dirty="0" err="1" smtClean="0"/>
              <a:t>Erlang</a:t>
            </a:r>
            <a:r>
              <a:rPr lang="es-ES" dirty="0" smtClean="0"/>
              <a:t>, quien dedicó su carrera a las matemáticas y la </a:t>
            </a:r>
          </a:p>
          <a:p>
            <a:pPr>
              <a:buNone/>
            </a:pPr>
            <a:r>
              <a:rPr lang="es-ES" dirty="0" smtClean="0"/>
              <a:t>    telefonía</a:t>
            </a:r>
          </a:p>
          <a:p>
            <a:r>
              <a:rPr lang="es-ES" dirty="0" smtClean="0"/>
              <a:t>También se piensa que viene de la </a:t>
            </a:r>
          </a:p>
          <a:p>
            <a:pPr>
              <a:buNone/>
            </a:pPr>
            <a:r>
              <a:rPr lang="es-ES" dirty="0" smtClean="0"/>
              <a:t>    abreviación de </a:t>
            </a:r>
            <a:r>
              <a:rPr lang="es-ES" b="1" dirty="0" err="1" smtClean="0"/>
              <a:t>ER</a:t>
            </a:r>
            <a:r>
              <a:rPr lang="es-ES" dirty="0" err="1" smtClean="0"/>
              <a:t>icsson</a:t>
            </a:r>
            <a:r>
              <a:rPr lang="es-ES" dirty="0" smtClean="0"/>
              <a:t> </a:t>
            </a:r>
            <a:r>
              <a:rPr lang="es-ES" b="1" dirty="0" err="1" smtClean="0"/>
              <a:t>LANG</a:t>
            </a:r>
            <a:r>
              <a:rPr lang="es-ES" dirty="0" err="1" smtClean="0"/>
              <a:t>uage</a:t>
            </a:r>
            <a:endParaRPr lang="es-ES" dirty="0" smtClean="0"/>
          </a:p>
        </p:txBody>
      </p:sp>
      <p:pic>
        <p:nvPicPr>
          <p:cNvPr id="3074" name="Picture 2" descr="Erlang.jp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20272" y="3789040"/>
            <a:ext cx="1800200" cy="288032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es-ES" dirty="0" smtClean="0"/>
              <a:t>Paso de mensajes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s-ES" b="1" dirty="0" err="1" smtClean="0"/>
              <a:t>Pid</a:t>
            </a:r>
            <a:r>
              <a:rPr lang="es-ES" b="1" dirty="0" smtClean="0"/>
              <a:t> ! Mensaje</a:t>
            </a:r>
            <a:r>
              <a:rPr lang="es-ES" dirty="0" smtClean="0"/>
              <a:t>:</a:t>
            </a:r>
            <a:r>
              <a:rPr lang="es-ES" b="1" dirty="0" smtClean="0"/>
              <a:t> </a:t>
            </a:r>
            <a:r>
              <a:rPr lang="es-ES" dirty="0" smtClean="0"/>
              <a:t>Envía Mensaje a </a:t>
            </a:r>
            <a:r>
              <a:rPr lang="es-ES" dirty="0" err="1" smtClean="0"/>
              <a:t>Pid</a:t>
            </a:r>
            <a:r>
              <a:rPr lang="es-ES" dirty="0" smtClean="0"/>
              <a:t>. Es un </a:t>
            </a:r>
            <a:r>
              <a:rPr lang="es-ES" dirty="0" err="1" smtClean="0"/>
              <a:t>Build</a:t>
            </a:r>
            <a:r>
              <a:rPr lang="es-ES" dirty="0" smtClean="0"/>
              <a:t> In </a:t>
            </a:r>
            <a:r>
              <a:rPr lang="es-ES" dirty="0" err="1" smtClean="0"/>
              <a:t>Function</a:t>
            </a:r>
            <a:r>
              <a:rPr lang="es-ES" dirty="0" smtClean="0"/>
              <a:t> (BIF) no bloqueante. El mensaje puede ser cualquier término </a:t>
            </a:r>
            <a:r>
              <a:rPr lang="es-ES" dirty="0" err="1" smtClean="0"/>
              <a:t>Erlang</a:t>
            </a:r>
            <a:r>
              <a:rPr lang="es-ES" dirty="0" smtClean="0"/>
              <a:t> y el </a:t>
            </a:r>
            <a:r>
              <a:rPr lang="es-ES" dirty="0" err="1" smtClean="0"/>
              <a:t>Pid</a:t>
            </a:r>
            <a:r>
              <a:rPr lang="es-ES" dirty="0" smtClean="0"/>
              <a:t> es un identificador de proceso válido. No hay garantía de entrega.</a:t>
            </a:r>
          </a:p>
          <a:p>
            <a:r>
              <a:rPr lang="es-ES" b="1" dirty="0" smtClean="0"/>
              <a:t>{Nombre, Nodo} ! Mensaje</a:t>
            </a:r>
            <a:r>
              <a:rPr lang="es-ES" dirty="0" smtClean="0"/>
              <a:t>: Envía Mensaje a un proceso remoto, ubicado en Nodo.</a:t>
            </a:r>
          </a:p>
          <a:p>
            <a:r>
              <a:rPr lang="es-ES" b="1" dirty="0" err="1" smtClean="0"/>
              <a:t>receive</a:t>
            </a:r>
            <a:r>
              <a:rPr lang="es-ES" b="1" dirty="0" smtClean="0"/>
              <a:t> X -&gt; Accion1; Y -&gt; Accion2; ... </a:t>
            </a:r>
            <a:r>
              <a:rPr lang="es-ES" b="1" dirty="0" err="1" smtClean="0"/>
              <a:t>end</a:t>
            </a:r>
            <a:r>
              <a:rPr lang="es-ES" b="1" dirty="0" smtClean="0"/>
              <a:t>: </a:t>
            </a:r>
            <a:r>
              <a:rPr lang="es-ES" dirty="0" smtClean="0"/>
              <a:t>Se detiene hasta recibir un mensaje. Según el mensaje ejecuta la acción correcta. Es bloqueante aunque se puede especificar un </a:t>
            </a:r>
            <a:r>
              <a:rPr lang="es-ES" dirty="0" err="1" smtClean="0"/>
              <a:t>timeout</a:t>
            </a:r>
            <a:r>
              <a:rPr lang="es-ES" dirty="0" smtClean="0"/>
              <a:t>, que de vencer provocaría un mensaje de </a:t>
            </a:r>
            <a:r>
              <a:rPr lang="es-ES" dirty="0" err="1" smtClean="0"/>
              <a:t>timeout</a:t>
            </a:r>
            <a:r>
              <a:rPr lang="es-ES" dirty="0" smtClean="0"/>
              <a:t>.</a:t>
            </a:r>
            <a:endParaRPr lang="es-ES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es-ES" dirty="0" smtClean="0"/>
              <a:t>Algunas aplicaciones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ES" sz="2800" dirty="0" smtClean="0"/>
              <a:t>A raíz de impactantes casos éxito en el uso de este lenguaje, la industria está prestando una especial atención a </a:t>
            </a:r>
            <a:r>
              <a:rPr lang="es-ES" sz="2800" dirty="0" err="1" smtClean="0"/>
              <a:t>Erlang</a:t>
            </a:r>
            <a:r>
              <a:rPr lang="es-ES" sz="2800" dirty="0" smtClean="0"/>
              <a:t>, lo que le convierte en uno de los principales referentes del paradigma funcional.</a:t>
            </a:r>
            <a:endParaRPr lang="es-ES" sz="28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 t="28962" b="32801"/>
          <a:stretch>
            <a:fillRect/>
          </a:stretch>
        </p:blipFill>
        <p:spPr bwMode="auto">
          <a:xfrm>
            <a:off x="755576" y="3617640"/>
            <a:ext cx="2143125" cy="8194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5576" y="4844441"/>
            <a:ext cx="2088232" cy="14648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6 CuadroTexto"/>
          <p:cNvSpPr txBox="1"/>
          <p:nvPr/>
        </p:nvSpPr>
        <p:spPr>
          <a:xfrm>
            <a:off x="3131840" y="3717032"/>
            <a:ext cx="561662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dirty="0" smtClean="0"/>
              <a:t>Usa </a:t>
            </a:r>
            <a:r>
              <a:rPr lang="es-ES" sz="2400" dirty="0" err="1" smtClean="0"/>
              <a:t>Erlang</a:t>
            </a:r>
            <a:r>
              <a:rPr lang="es-ES" sz="2400" dirty="0" smtClean="0"/>
              <a:t> en su servicio web </a:t>
            </a:r>
            <a:r>
              <a:rPr lang="es-ES" sz="2400" dirty="0" err="1" smtClean="0"/>
              <a:t>SimpleDB</a:t>
            </a:r>
            <a:r>
              <a:rPr lang="es-ES" sz="2400" dirty="0" smtClean="0"/>
              <a:t>, para ejecutar consultas en estructuras de datos en tiempo real</a:t>
            </a:r>
            <a:endParaRPr lang="es-ES" sz="2400" dirty="0"/>
          </a:p>
        </p:txBody>
      </p:sp>
      <p:sp>
        <p:nvSpPr>
          <p:cNvPr id="8" name="7 CuadroTexto"/>
          <p:cNvSpPr txBox="1"/>
          <p:nvPr/>
        </p:nvSpPr>
        <p:spPr>
          <a:xfrm>
            <a:off x="3131840" y="5301208"/>
            <a:ext cx="561662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dirty="0" smtClean="0"/>
              <a:t>Lo utiliza en su servicio de marcadores sociales </a:t>
            </a:r>
            <a:r>
              <a:rPr lang="es-ES" sz="2400" dirty="0" err="1" smtClean="0"/>
              <a:t>Delicious</a:t>
            </a:r>
            <a:r>
              <a:rPr lang="es-ES" sz="2400" dirty="0" smtClean="0"/>
              <a:t>, con mas de 5 millones de usuarios</a:t>
            </a:r>
            <a:endParaRPr lang="es-ES" sz="2400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es-ES" dirty="0" smtClean="0"/>
              <a:t>Algunas aplicaciones</a:t>
            </a:r>
            <a:endParaRPr lang="es-ES" dirty="0"/>
          </a:p>
        </p:txBody>
      </p:sp>
      <p:sp>
        <p:nvSpPr>
          <p:cNvPr id="7" name="6 CuadroTexto"/>
          <p:cNvSpPr txBox="1"/>
          <p:nvPr/>
        </p:nvSpPr>
        <p:spPr>
          <a:xfrm>
            <a:off x="3131840" y="1728192"/>
            <a:ext cx="561662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dirty="0" smtClean="0"/>
              <a:t>Usa </a:t>
            </a:r>
            <a:r>
              <a:rPr lang="es-ES" sz="2400" dirty="0" err="1" smtClean="0"/>
              <a:t>Erlang</a:t>
            </a:r>
            <a:r>
              <a:rPr lang="es-ES" sz="2400" dirty="0" smtClean="0"/>
              <a:t> en su servicio de chat, con más de 100 millones de usuarios activos</a:t>
            </a:r>
            <a:endParaRPr lang="es-ES" sz="2400" dirty="0"/>
          </a:p>
        </p:txBody>
      </p:sp>
      <p:sp>
        <p:nvSpPr>
          <p:cNvPr id="8" name="7 CuadroTexto"/>
          <p:cNvSpPr txBox="1"/>
          <p:nvPr/>
        </p:nvSpPr>
        <p:spPr>
          <a:xfrm>
            <a:off x="3131840" y="2924944"/>
            <a:ext cx="561662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dirty="0" err="1" smtClean="0"/>
              <a:t>Yaws</a:t>
            </a:r>
            <a:r>
              <a:rPr lang="es-ES" sz="2400" dirty="0" smtClean="0"/>
              <a:t> es un servidor web programado en </a:t>
            </a:r>
            <a:r>
              <a:rPr lang="es-ES" sz="2400" dirty="0" err="1" smtClean="0"/>
              <a:t>Erlang</a:t>
            </a:r>
            <a:endParaRPr lang="es-ES" sz="2400" dirty="0"/>
          </a:p>
        </p:txBody>
      </p:sp>
      <p:pic>
        <p:nvPicPr>
          <p:cNvPr id="10" name="Picture 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7584" y="1772816"/>
            <a:ext cx="2016224" cy="95444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  <p:pic>
        <p:nvPicPr>
          <p:cNvPr id="11" name="Picture 1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9552" y="2996952"/>
            <a:ext cx="2465116" cy="64807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95536" y="4005064"/>
            <a:ext cx="2657475" cy="419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13 CuadroTexto"/>
          <p:cNvSpPr txBox="1"/>
          <p:nvPr/>
        </p:nvSpPr>
        <p:spPr>
          <a:xfrm>
            <a:off x="3131840" y="3975447"/>
            <a:ext cx="56166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dirty="0" smtClean="0"/>
              <a:t>Programa de modelado 3D</a:t>
            </a:r>
            <a:endParaRPr lang="es-ES" sz="2400" dirty="0"/>
          </a:p>
        </p:txBody>
      </p:sp>
      <p:sp>
        <p:nvSpPr>
          <p:cNvPr id="15" name="2 Marcador de contenido"/>
          <p:cNvSpPr>
            <a:spLocks noGrp="1"/>
          </p:cNvSpPr>
          <p:nvPr>
            <p:ph idx="1"/>
          </p:nvPr>
        </p:nvSpPr>
        <p:spPr>
          <a:xfrm>
            <a:off x="457200" y="4653136"/>
            <a:ext cx="8229600" cy="1728192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es-ES" dirty="0" smtClean="0"/>
              <a:t>Empresas como T-Mobile o Motorola, también usan </a:t>
            </a:r>
            <a:r>
              <a:rPr lang="es-ES" dirty="0" err="1" smtClean="0"/>
              <a:t>Erlang</a:t>
            </a:r>
            <a:r>
              <a:rPr lang="es-ES" dirty="0" smtClean="0"/>
              <a:t> en sus sistemas, además de proyectos como </a:t>
            </a:r>
            <a:r>
              <a:rPr lang="es-ES" dirty="0" err="1" smtClean="0"/>
              <a:t>CouchDB</a:t>
            </a:r>
            <a:r>
              <a:rPr lang="es-ES" dirty="0" smtClean="0"/>
              <a:t>, </a:t>
            </a:r>
            <a:r>
              <a:rPr lang="es-ES" dirty="0" err="1" smtClean="0"/>
              <a:t>Ejabberd</a:t>
            </a:r>
            <a:r>
              <a:rPr lang="es-ES" dirty="0" smtClean="0"/>
              <a:t> chat, </a:t>
            </a:r>
            <a:r>
              <a:rPr lang="es-ES" dirty="0" err="1" smtClean="0"/>
              <a:t>RabbitMQ</a:t>
            </a:r>
            <a:r>
              <a:rPr lang="es-ES" dirty="0" smtClean="0"/>
              <a:t>, …</a:t>
            </a:r>
            <a:endParaRPr lang="es-ES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es-ES" dirty="0" smtClean="0"/>
              <a:t>Comparativa de </a:t>
            </a:r>
            <a:r>
              <a:rPr lang="es-ES" dirty="0" err="1" smtClean="0"/>
              <a:t>Yaws</a:t>
            </a:r>
            <a:r>
              <a:rPr lang="es-ES" dirty="0" smtClean="0"/>
              <a:t> con Apache 2.0.39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ES" sz="2800" dirty="0" smtClean="0"/>
              <a:t>Tenemos en </a:t>
            </a:r>
            <a:r>
              <a:rPr lang="es-ES" sz="2800" dirty="0" smtClean="0">
                <a:solidFill>
                  <a:srgbClr val="00B050"/>
                </a:solidFill>
              </a:rPr>
              <a:t>verde</a:t>
            </a:r>
            <a:r>
              <a:rPr lang="es-ES" sz="2800" dirty="0" smtClean="0"/>
              <a:t> y </a:t>
            </a:r>
            <a:r>
              <a:rPr lang="es-ES" sz="2800" dirty="0" smtClean="0">
                <a:solidFill>
                  <a:schemeClr val="accent1">
                    <a:lumMod val="75000"/>
                  </a:schemeClr>
                </a:solidFill>
              </a:rPr>
              <a:t>azul</a:t>
            </a:r>
            <a:r>
              <a:rPr lang="es-ES" sz="2800" dirty="0" smtClean="0"/>
              <a:t> a Apache y en </a:t>
            </a:r>
            <a:r>
              <a:rPr lang="es-ES" sz="2800" dirty="0" smtClean="0">
                <a:solidFill>
                  <a:srgbClr val="FF0000"/>
                </a:solidFill>
              </a:rPr>
              <a:t>rojo</a:t>
            </a:r>
            <a:r>
              <a:rPr lang="es-ES" sz="2800" dirty="0" smtClean="0"/>
              <a:t> </a:t>
            </a:r>
            <a:r>
              <a:rPr lang="es-ES" sz="2800" dirty="0" err="1" smtClean="0"/>
              <a:t>Yaws</a:t>
            </a:r>
            <a:endParaRPr lang="es-ES" sz="2800" dirty="0"/>
          </a:p>
        </p:txBody>
      </p:sp>
      <p:pic>
        <p:nvPicPr>
          <p:cNvPr id="4" name="Picture 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2348880"/>
            <a:ext cx="5780088" cy="40655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611560" y="6290965"/>
            <a:ext cx="5535613" cy="3063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 anchor="ctr">
            <a:spAutoFit/>
          </a:bodyPr>
          <a:lstStyle/>
          <a:p>
            <a:pPr algn="ctr">
              <a:buFont typeface="Trebuchet MS" pitchFamily="32" charset="0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400" dirty="0" err="1">
                <a:solidFill>
                  <a:srgbClr val="000000"/>
                </a:solidFill>
                <a:latin typeface="Trebuchet MS" pitchFamily="32" charset="0"/>
                <a:ea typeface="DejaVu Sans" charset="0"/>
                <a:cs typeface="DejaVu Sans" charset="0"/>
              </a:rPr>
              <a:t>Cantidad</a:t>
            </a:r>
            <a:r>
              <a:rPr lang="en-US" sz="1400" dirty="0">
                <a:solidFill>
                  <a:srgbClr val="000000"/>
                </a:solidFill>
                <a:latin typeface="Trebuchet MS" pitchFamily="32" charset="0"/>
                <a:ea typeface="DejaVu Sans" charset="0"/>
                <a:cs typeface="DejaVu Sans" charset="0"/>
              </a:rPr>
              <a:t> de </a:t>
            </a:r>
            <a:r>
              <a:rPr lang="en-US" sz="1400" dirty="0" err="1">
                <a:solidFill>
                  <a:srgbClr val="000000"/>
                </a:solidFill>
                <a:latin typeface="Trebuchet MS" pitchFamily="32" charset="0"/>
                <a:ea typeface="DejaVu Sans" charset="0"/>
                <a:cs typeface="DejaVu Sans" charset="0"/>
              </a:rPr>
              <a:t>conexiones</a:t>
            </a:r>
            <a:r>
              <a:rPr lang="en-US" sz="1400" dirty="0">
                <a:solidFill>
                  <a:srgbClr val="000000"/>
                </a:solidFill>
                <a:latin typeface="Trebuchet MS" pitchFamily="32" charset="0"/>
                <a:ea typeface="DejaVu Sans" charset="0"/>
                <a:cs typeface="DejaVu Sans" charset="0"/>
              </a:rPr>
              <a:t> </a:t>
            </a:r>
            <a:r>
              <a:rPr lang="en-US" sz="1400" dirty="0" err="1">
                <a:solidFill>
                  <a:srgbClr val="000000"/>
                </a:solidFill>
                <a:latin typeface="Trebuchet MS" pitchFamily="32" charset="0"/>
                <a:ea typeface="DejaVu Sans" charset="0"/>
                <a:cs typeface="DejaVu Sans" charset="0"/>
              </a:rPr>
              <a:t>simultáneas</a:t>
            </a:r>
            <a:endParaRPr lang="en-US" sz="1400" dirty="0">
              <a:solidFill>
                <a:srgbClr val="000000"/>
              </a:solidFill>
              <a:latin typeface="Trebuchet MS" pitchFamily="32" charset="0"/>
              <a:ea typeface="DejaVu Sans" charset="0"/>
              <a:cs typeface="DejaVu Sans" charset="0"/>
            </a:endParaRPr>
          </a:p>
        </p:txBody>
      </p:sp>
      <p:sp>
        <p:nvSpPr>
          <p:cNvPr id="8" name="Rectangle 8"/>
          <p:cNvSpPr>
            <a:spLocks noChangeArrowheads="1"/>
          </p:cNvSpPr>
          <p:nvPr/>
        </p:nvSpPr>
        <p:spPr bwMode="auto">
          <a:xfrm rot="16200000">
            <a:off x="-551977" y="4016474"/>
            <a:ext cx="2057400" cy="3063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 anchor="ctr">
            <a:spAutoFit/>
          </a:bodyPr>
          <a:lstStyle/>
          <a:p>
            <a:pPr algn="ctr">
              <a:buFont typeface="Trebuchet MS" pitchFamily="32" charset="0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400" dirty="0" err="1">
                <a:solidFill>
                  <a:srgbClr val="000000"/>
                </a:solidFill>
                <a:latin typeface="Trebuchet MS" pitchFamily="32" charset="0"/>
                <a:ea typeface="DejaVu Sans" charset="0"/>
                <a:cs typeface="DejaVu Sans" charset="0"/>
              </a:rPr>
              <a:t>KBytes</a:t>
            </a:r>
            <a:r>
              <a:rPr lang="en-US" sz="1400" dirty="0">
                <a:solidFill>
                  <a:srgbClr val="000000"/>
                </a:solidFill>
                <a:latin typeface="Trebuchet MS" pitchFamily="32" charset="0"/>
                <a:ea typeface="DejaVu Sans" charset="0"/>
                <a:cs typeface="DejaVu Sans" charset="0"/>
              </a:rPr>
              <a:t>/</a:t>
            </a:r>
            <a:r>
              <a:rPr lang="en-US" sz="1400" dirty="0" err="1">
                <a:solidFill>
                  <a:srgbClr val="000000"/>
                </a:solidFill>
                <a:latin typeface="Trebuchet MS" pitchFamily="32" charset="0"/>
                <a:ea typeface="DejaVu Sans" charset="0"/>
                <a:cs typeface="DejaVu Sans" charset="0"/>
              </a:rPr>
              <a:t>seg</a:t>
            </a:r>
            <a:endParaRPr lang="en-US" sz="1400" dirty="0">
              <a:solidFill>
                <a:srgbClr val="000000"/>
              </a:solidFill>
              <a:latin typeface="Trebuchet MS" pitchFamily="32" charset="0"/>
              <a:ea typeface="DejaVu Sans" charset="0"/>
              <a:cs typeface="DejaVu Sans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6300192" y="2492896"/>
            <a:ext cx="252028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dirty="0" smtClean="0"/>
              <a:t>Podemos comprobar que gracias al poco peso de los procesos en </a:t>
            </a:r>
            <a:r>
              <a:rPr lang="es-ES" dirty="0" err="1" smtClean="0"/>
              <a:t>Erlang</a:t>
            </a:r>
            <a:r>
              <a:rPr lang="es-ES" dirty="0" smtClean="0"/>
              <a:t>, </a:t>
            </a:r>
            <a:r>
              <a:rPr lang="es-ES" dirty="0" err="1" smtClean="0"/>
              <a:t>Yaws</a:t>
            </a:r>
            <a:r>
              <a:rPr lang="es-ES" dirty="0" smtClean="0"/>
              <a:t> sigue respondiendo a miles de conexiones.</a:t>
            </a:r>
            <a:endParaRPr lang="es-ES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3568" y="620688"/>
            <a:ext cx="7772400" cy="1080119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s-ES" dirty="0" smtClean="0"/>
              <a:t>Instalación de </a:t>
            </a:r>
            <a:r>
              <a:rPr lang="es-ES" dirty="0" err="1" smtClean="0"/>
              <a:t>Erlang</a:t>
            </a:r>
            <a:endParaRPr lang="es-E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683568" y="1916832"/>
            <a:ext cx="7776864" cy="4320480"/>
          </a:xfrm>
        </p:spPr>
        <p:txBody>
          <a:bodyPr>
            <a:normAutofit/>
          </a:bodyPr>
          <a:lstStyle/>
          <a:p>
            <a:r>
              <a:rPr lang="es-ES" sz="2800" dirty="0" smtClean="0">
                <a:solidFill>
                  <a:schemeClr val="tx1">
                    <a:lumMod val="95000"/>
                    <a:lumOff val="5000"/>
                  </a:schemeClr>
                </a:solidFill>
                <a:cs typeface="Arial" pitchFamily="34" charset="0"/>
              </a:rPr>
              <a:t>Podemos descargarlo de la siguiente dirección:</a:t>
            </a:r>
          </a:p>
          <a:p>
            <a:r>
              <a:rPr lang="es-ES" sz="2800" dirty="0" smtClean="0">
                <a:solidFill>
                  <a:schemeClr val="tx1">
                    <a:lumMod val="95000"/>
                    <a:lumOff val="5000"/>
                  </a:schemeClr>
                </a:solidFill>
                <a:cs typeface="Arial" pitchFamily="34" charset="0"/>
                <a:hlinkClick r:id="rId2"/>
              </a:rPr>
              <a:t>http://www.erlang.org/download.html</a:t>
            </a:r>
            <a:endParaRPr lang="es-ES" sz="2800" dirty="0" smtClean="0">
              <a:solidFill>
                <a:schemeClr val="tx1">
                  <a:lumMod val="95000"/>
                  <a:lumOff val="5000"/>
                </a:schemeClr>
              </a:solidFill>
              <a:cs typeface="Arial" pitchFamily="34" charset="0"/>
            </a:endParaRPr>
          </a:p>
          <a:p>
            <a:endParaRPr lang="es-ES" sz="2800" dirty="0">
              <a:solidFill>
                <a:schemeClr val="tx2">
                  <a:lumMod val="60000"/>
                  <a:lumOff val="4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endParaRPr lang="es-ES" sz="2800" dirty="0">
              <a:solidFill>
                <a:schemeClr val="tx2">
                  <a:lumMod val="60000"/>
                  <a:lumOff val="4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635896" y="3068960"/>
            <a:ext cx="4896544" cy="31493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38889E-6 4.62535E-8 L -0.15764 -0.21901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9" y="-11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9" dur="2000" fill="hold"/>
                                        <p:tgtEl>
                                          <p:spTgt spid="1027"/>
                                        </p:tgtEl>
                                      </p:cBhvr>
                                      <p:by x="200000" y="2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67544" y="2348880"/>
            <a:ext cx="8229600" cy="3196951"/>
          </a:xfrm>
        </p:spPr>
        <p:txBody>
          <a:bodyPr/>
          <a:lstStyle/>
          <a:p>
            <a:r>
              <a:rPr lang="es-ES" dirty="0" smtClean="0"/>
              <a:t>Una vez descargado lo instalamos.</a:t>
            </a:r>
          </a:p>
          <a:p>
            <a:r>
              <a:rPr lang="es-ES" dirty="0" smtClean="0"/>
              <a:t>Después tenemos dos opciones:</a:t>
            </a:r>
          </a:p>
          <a:p>
            <a:pPr lvl="1"/>
            <a:r>
              <a:rPr lang="es-ES" dirty="0" smtClean="0"/>
              <a:t>Utilizar un editor externo y trabajar con el terminar de </a:t>
            </a:r>
            <a:r>
              <a:rPr lang="es-ES" dirty="0" err="1" smtClean="0"/>
              <a:t>Erlang</a:t>
            </a:r>
            <a:r>
              <a:rPr lang="es-ES" dirty="0" smtClean="0"/>
              <a:t>. Por ejemplo </a:t>
            </a:r>
            <a:r>
              <a:rPr lang="es-ES" dirty="0" err="1" smtClean="0"/>
              <a:t>NotePad</a:t>
            </a:r>
            <a:r>
              <a:rPr lang="es-ES" dirty="0" smtClean="0"/>
              <a:t>++.</a:t>
            </a:r>
          </a:p>
          <a:p>
            <a:pPr lvl="1"/>
            <a:r>
              <a:rPr lang="es-ES" dirty="0" smtClean="0"/>
              <a:t>Utilizar Eclipse con un </a:t>
            </a:r>
            <a:r>
              <a:rPr lang="es-ES" dirty="0" err="1" smtClean="0"/>
              <a:t>plugin</a:t>
            </a:r>
            <a:r>
              <a:rPr lang="es-ES" dirty="0" smtClean="0"/>
              <a:t>.</a:t>
            </a:r>
            <a:endParaRPr lang="es-ES" dirty="0"/>
          </a:p>
        </p:txBody>
      </p:sp>
      <p:sp>
        <p:nvSpPr>
          <p:cNvPr id="4" name="1 Título"/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s-ES" dirty="0" smtClean="0"/>
              <a:t>Instalación de </a:t>
            </a:r>
            <a:r>
              <a:rPr lang="es-ES" dirty="0" err="1" smtClean="0"/>
              <a:t>Erlang</a:t>
            </a: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Utilizando un editor externo:</a:t>
            </a:r>
          </a:p>
          <a:p>
            <a:pPr lvl="1"/>
            <a:r>
              <a:rPr lang="es-ES" dirty="0" smtClean="0"/>
              <a:t>Instalamos el editor deseado.</a:t>
            </a:r>
          </a:p>
          <a:p>
            <a:pPr lvl="1"/>
            <a:r>
              <a:rPr lang="es-ES" dirty="0" smtClean="0"/>
              <a:t>Configurar el resaltado de sintaxis:</a:t>
            </a:r>
          </a:p>
          <a:p>
            <a:pPr>
              <a:buNone/>
            </a:pPr>
            <a:r>
              <a:rPr lang="es-ES" dirty="0" smtClean="0">
                <a:hlinkClick r:id="rId2"/>
              </a:rPr>
              <a:t>http://www.roberthorvick.com/2009/07/08/syntax-highlighing-for-erlang-in-notepad/</a:t>
            </a:r>
            <a:endParaRPr lang="es-ES" dirty="0" smtClean="0"/>
          </a:p>
          <a:p>
            <a:pPr lvl="1">
              <a:buFontTx/>
              <a:buChar char="-"/>
            </a:pPr>
            <a:r>
              <a:rPr lang="es-ES" dirty="0" smtClean="0"/>
              <a:t>En nuestro caso se ha utilizado </a:t>
            </a:r>
            <a:r>
              <a:rPr lang="es-ES" dirty="0" err="1" smtClean="0"/>
              <a:t>NotePad</a:t>
            </a:r>
            <a:r>
              <a:rPr lang="es-ES" dirty="0" smtClean="0"/>
              <a:t>++.</a:t>
            </a:r>
          </a:p>
          <a:p>
            <a:pPr lvl="1">
              <a:buFontTx/>
              <a:buChar char="-"/>
            </a:pPr>
            <a:r>
              <a:rPr lang="es-ES" dirty="0" smtClean="0"/>
              <a:t>Ya podemos escribir códigos para </a:t>
            </a:r>
            <a:r>
              <a:rPr lang="es-ES" dirty="0" err="1" smtClean="0"/>
              <a:t>Erlang</a:t>
            </a:r>
            <a:r>
              <a:rPr lang="es-ES" dirty="0" smtClean="0"/>
              <a:t> y ejecutarlos con el terminal.</a:t>
            </a:r>
          </a:p>
          <a:p>
            <a:pPr lvl="1">
              <a:buNone/>
            </a:pPr>
            <a:endParaRPr lang="es-ES" dirty="0"/>
          </a:p>
        </p:txBody>
      </p:sp>
      <p:sp>
        <p:nvSpPr>
          <p:cNvPr id="4" name="1 Título"/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s-ES" dirty="0" smtClean="0"/>
              <a:t>Editor externo</a:t>
            </a:r>
            <a:endParaRPr lang="es-ES" dirty="0"/>
          </a:p>
        </p:txBody>
      </p:sp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5536" y="260648"/>
            <a:ext cx="8280920" cy="60486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5" name="Picture 7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95536" y="1196752"/>
            <a:ext cx="8407765" cy="4176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0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Instalar versión de Eclipse 3.5 o superior.</a:t>
            </a:r>
          </a:p>
          <a:p>
            <a:r>
              <a:rPr lang="es-ES" dirty="0" smtClean="0"/>
              <a:t>Configurar Eclipse:</a:t>
            </a:r>
          </a:p>
          <a:p>
            <a:pPr lvl="1"/>
            <a:r>
              <a:rPr lang="es-ES" dirty="0" smtClean="0">
                <a:hlinkClick r:id="rId2"/>
              </a:rPr>
              <a:t>http://erlide.sourceforge.net/</a:t>
            </a:r>
            <a:endParaRPr lang="es-ES" dirty="0"/>
          </a:p>
          <a:p>
            <a:r>
              <a:rPr lang="es-ES" dirty="0" smtClean="0"/>
              <a:t>Una vez configurado tenemos dentro de Eclipse tanto el editor como el terminal.</a:t>
            </a:r>
          </a:p>
          <a:p>
            <a:r>
              <a:rPr lang="es-ES" dirty="0" smtClean="0"/>
              <a:t>El código es compilado cada vez que se guarda.</a:t>
            </a:r>
          </a:p>
        </p:txBody>
      </p:sp>
      <p:sp>
        <p:nvSpPr>
          <p:cNvPr id="4" name="1 Título"/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s-ES" dirty="0" smtClean="0"/>
              <a:t>Utilizando Eclipse</a:t>
            </a:r>
            <a:endParaRPr lang="es-ES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7544" y="1700808"/>
            <a:ext cx="8292051" cy="38884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67544" y="1700808"/>
            <a:ext cx="8303832" cy="42484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Operación factorial</a:t>
            </a:r>
          </a:p>
          <a:p>
            <a:r>
              <a:rPr lang="es-ES" dirty="0" smtClean="0"/>
              <a:t>Suma de vectores</a:t>
            </a:r>
          </a:p>
          <a:p>
            <a:r>
              <a:rPr lang="es-ES" dirty="0" smtClean="0"/>
              <a:t>Producto escalar</a:t>
            </a:r>
          </a:p>
        </p:txBody>
      </p:sp>
      <p:sp>
        <p:nvSpPr>
          <p:cNvPr id="4" name="1 Título"/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s-ES" dirty="0" smtClean="0"/>
              <a:t>Códigos de ejemplo</a:t>
            </a:r>
            <a:endParaRPr lang="es-ES" dirty="0"/>
          </a:p>
        </p:txBody>
      </p:sp>
      <p:pic>
        <p:nvPicPr>
          <p:cNvPr id="15362" name="Picture 2" descr="http://recursostic.educacion.es/descartes/web/materiales_didacticos/matrices/imagenes/matriz6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1560" y="3356992"/>
            <a:ext cx="3962400" cy="3048001"/>
          </a:xfrm>
          <a:prstGeom prst="rect">
            <a:avLst/>
          </a:prstGeom>
          <a:noFill/>
        </p:spPr>
      </p:pic>
      <p:pic>
        <p:nvPicPr>
          <p:cNvPr id="4098" name="Picture 2" descr="http://www.calctool.org/CALC/math/functions/factorial.png"/>
          <p:cNvPicPr>
            <a:picLocks noChangeAspect="1" noChangeArrowheads="1"/>
          </p:cNvPicPr>
          <p:nvPr/>
        </p:nvPicPr>
        <p:blipFill>
          <a:blip r:embed="rId3" cstate="print"/>
          <a:srcRect t="26880" b="42881"/>
          <a:stretch>
            <a:fillRect/>
          </a:stretch>
        </p:blipFill>
        <p:spPr bwMode="auto">
          <a:xfrm>
            <a:off x="3707904" y="4581128"/>
            <a:ext cx="5080000" cy="1152128"/>
          </a:xfrm>
          <a:prstGeom prst="rect">
            <a:avLst/>
          </a:prstGeom>
          <a:noFill/>
        </p:spPr>
      </p:pic>
      <p:pic>
        <p:nvPicPr>
          <p:cNvPr id="15364" name="Picture 4" descr="http://www.kalipedia.com/kalipediamedia/matematicas/media/200709/26/geometria/20070926klpmatgeo_285.Ges.SCO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004048" y="1556792"/>
            <a:ext cx="2543175" cy="308610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7" name="Picture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1772816"/>
            <a:ext cx="8208912" cy="4745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1 Título"/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s-ES" dirty="0" smtClean="0"/>
              <a:t>Factorial</a:t>
            </a:r>
            <a:endParaRPr lang="es-ES" dirty="0"/>
          </a:p>
        </p:txBody>
      </p:sp>
      <p:pic>
        <p:nvPicPr>
          <p:cNvPr id="18436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7544" y="1772816"/>
            <a:ext cx="8208912" cy="4745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9 CuadroTexto"/>
          <p:cNvSpPr txBox="1"/>
          <p:nvPr/>
        </p:nvSpPr>
        <p:spPr>
          <a:xfrm>
            <a:off x="1115616" y="3284984"/>
            <a:ext cx="727280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200" dirty="0" smtClean="0"/>
              <a:t>Primero declaramos el modulo y la función que queremos que sea visible desde fuera del código.</a:t>
            </a:r>
            <a:endParaRPr lang="es-ES" sz="3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184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0" grpId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es-ES" dirty="0" smtClean="0"/>
              <a:t>Introducción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95536" y="1600200"/>
            <a:ext cx="8352928" cy="4525963"/>
          </a:xfrm>
        </p:spPr>
        <p:txBody>
          <a:bodyPr>
            <a:normAutofit/>
          </a:bodyPr>
          <a:lstStyle/>
          <a:p>
            <a:r>
              <a:rPr lang="es-ES" dirty="0" smtClean="0"/>
              <a:t>Era un lenguaje propietario de Ericsson hasta 1998, que pasó a ser de código abierto</a:t>
            </a:r>
          </a:p>
          <a:p>
            <a:endParaRPr lang="es-ES" dirty="0" smtClean="0"/>
          </a:p>
          <a:p>
            <a:r>
              <a:rPr lang="es-ES" dirty="0" smtClean="0"/>
              <a:t>Fue diseñado con un objetivo específico:</a:t>
            </a:r>
          </a:p>
          <a:p>
            <a:pPr algn="ctr">
              <a:buNone/>
            </a:pPr>
            <a:endParaRPr lang="es-ES" i="1" dirty="0"/>
          </a:p>
          <a:p>
            <a:pPr algn="ctr">
              <a:buNone/>
            </a:pPr>
            <a:r>
              <a:rPr lang="es-ES" sz="3200" i="1" dirty="0" smtClean="0"/>
              <a:t>Proporcionar una mejor forma de programar aplicaciones de telefonía</a:t>
            </a:r>
            <a:endParaRPr lang="es-ES" sz="3200" i="1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Realizar el factorial de N con P procesos:</a:t>
            </a:r>
          </a:p>
          <a:p>
            <a:pPr lvl="1"/>
            <a:r>
              <a:rPr lang="es-ES" dirty="0" smtClean="0"/>
              <a:t>La idea intuitiva es que cada proceso realice el producto de N hasta (N - (N </a:t>
            </a:r>
            <a:r>
              <a:rPr lang="es-ES" dirty="0" err="1" smtClean="0"/>
              <a:t>divisionEntera</a:t>
            </a:r>
            <a:r>
              <a:rPr lang="es-ES" dirty="0" smtClean="0"/>
              <a:t> P)):</a:t>
            </a:r>
          </a:p>
          <a:p>
            <a:pPr lvl="1"/>
            <a:endParaRPr lang="es-ES" dirty="0" smtClean="0"/>
          </a:p>
          <a:p>
            <a:pPr lvl="1"/>
            <a:endParaRPr lang="es-ES" dirty="0" smtClean="0"/>
          </a:p>
          <a:p>
            <a:pPr lvl="1"/>
            <a:endParaRPr lang="es-ES" dirty="0" smtClean="0"/>
          </a:p>
          <a:p>
            <a:pPr lvl="1"/>
            <a:r>
              <a:rPr lang="es-ES" dirty="0" smtClean="0"/>
              <a:t>Siendo Delta = (N – (N </a:t>
            </a:r>
            <a:r>
              <a:rPr lang="es-ES" dirty="0" err="1" smtClean="0"/>
              <a:t>divisionEntera</a:t>
            </a:r>
            <a:r>
              <a:rPr lang="es-ES" dirty="0" smtClean="0"/>
              <a:t> P)), el producto realizado por P1 es:</a:t>
            </a:r>
            <a:endParaRPr lang="es-ES" dirty="0"/>
          </a:p>
          <a:p>
            <a:pPr lvl="1" algn="ctr">
              <a:buNone/>
            </a:pPr>
            <a:r>
              <a:rPr lang="es-ES" dirty="0" smtClean="0"/>
              <a:t>(N - Delta)·(N – Delta + 1)·…·N</a:t>
            </a:r>
          </a:p>
        </p:txBody>
      </p:sp>
      <p:sp>
        <p:nvSpPr>
          <p:cNvPr id="4" name="1 Título"/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s-ES" dirty="0" smtClean="0"/>
              <a:t>Factorial Concurrente</a:t>
            </a:r>
            <a:endParaRPr lang="es-ES" dirty="0"/>
          </a:p>
        </p:txBody>
      </p:sp>
      <p:sp>
        <p:nvSpPr>
          <p:cNvPr id="5" name="4 Rectángulo"/>
          <p:cNvSpPr/>
          <p:nvPr/>
        </p:nvSpPr>
        <p:spPr>
          <a:xfrm>
            <a:off x="1259632" y="3284984"/>
            <a:ext cx="6912768" cy="432048"/>
          </a:xfrm>
          <a:prstGeom prst="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" name="5 Rectángulo"/>
          <p:cNvSpPr/>
          <p:nvPr/>
        </p:nvSpPr>
        <p:spPr>
          <a:xfrm>
            <a:off x="1259632" y="3284984"/>
            <a:ext cx="432048" cy="4320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1</a:t>
            </a:r>
            <a:endParaRPr lang="es-ES" dirty="0"/>
          </a:p>
        </p:txBody>
      </p:sp>
      <p:sp>
        <p:nvSpPr>
          <p:cNvPr id="7" name="6 Rectángulo"/>
          <p:cNvSpPr/>
          <p:nvPr/>
        </p:nvSpPr>
        <p:spPr>
          <a:xfrm>
            <a:off x="1691680" y="3284984"/>
            <a:ext cx="432048" cy="4320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8" name="7 Rectángulo"/>
          <p:cNvSpPr/>
          <p:nvPr/>
        </p:nvSpPr>
        <p:spPr>
          <a:xfrm>
            <a:off x="2123728" y="3284984"/>
            <a:ext cx="432048" cy="4320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9" name="8 Rectángulo"/>
          <p:cNvSpPr/>
          <p:nvPr/>
        </p:nvSpPr>
        <p:spPr>
          <a:xfrm>
            <a:off x="2555776" y="3284984"/>
            <a:ext cx="432048" cy="4320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0" name="9 Rectángulo"/>
          <p:cNvSpPr/>
          <p:nvPr/>
        </p:nvSpPr>
        <p:spPr>
          <a:xfrm>
            <a:off x="2987824" y="3284984"/>
            <a:ext cx="432048" cy="4320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1" name="10 Rectángulo"/>
          <p:cNvSpPr/>
          <p:nvPr/>
        </p:nvSpPr>
        <p:spPr>
          <a:xfrm>
            <a:off x="3419872" y="3284984"/>
            <a:ext cx="432048" cy="432048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2" name="11 Rectángulo"/>
          <p:cNvSpPr/>
          <p:nvPr/>
        </p:nvSpPr>
        <p:spPr>
          <a:xfrm>
            <a:off x="3851920" y="3284984"/>
            <a:ext cx="432048" cy="432048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3" name="12 Rectángulo"/>
          <p:cNvSpPr/>
          <p:nvPr/>
        </p:nvSpPr>
        <p:spPr>
          <a:xfrm>
            <a:off x="4283968" y="3284984"/>
            <a:ext cx="432048" cy="432048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4" name="13 Rectángulo"/>
          <p:cNvSpPr/>
          <p:nvPr/>
        </p:nvSpPr>
        <p:spPr>
          <a:xfrm>
            <a:off x="4716016" y="3284984"/>
            <a:ext cx="432048" cy="432048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5" name="14 Rectángulo"/>
          <p:cNvSpPr/>
          <p:nvPr/>
        </p:nvSpPr>
        <p:spPr>
          <a:xfrm>
            <a:off x="5148064" y="3284984"/>
            <a:ext cx="432048" cy="432048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6" name="15 Rectángulo"/>
          <p:cNvSpPr/>
          <p:nvPr/>
        </p:nvSpPr>
        <p:spPr>
          <a:xfrm>
            <a:off x="5580112" y="3284984"/>
            <a:ext cx="432048" cy="432048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17" name="16 Rectángulo"/>
          <p:cNvSpPr/>
          <p:nvPr/>
        </p:nvSpPr>
        <p:spPr>
          <a:xfrm>
            <a:off x="6012160" y="3284984"/>
            <a:ext cx="432048" cy="4320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8" name="17 Rectángulo"/>
          <p:cNvSpPr/>
          <p:nvPr/>
        </p:nvSpPr>
        <p:spPr>
          <a:xfrm>
            <a:off x="6444208" y="3284984"/>
            <a:ext cx="432048" cy="4320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9" name="18 Rectángulo"/>
          <p:cNvSpPr/>
          <p:nvPr/>
        </p:nvSpPr>
        <p:spPr>
          <a:xfrm>
            <a:off x="6876256" y="3284984"/>
            <a:ext cx="432048" cy="4320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0" name="19 Rectángulo"/>
          <p:cNvSpPr/>
          <p:nvPr/>
        </p:nvSpPr>
        <p:spPr>
          <a:xfrm>
            <a:off x="7308304" y="3284984"/>
            <a:ext cx="432048" cy="4320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1" name="20 Rectángulo"/>
          <p:cNvSpPr/>
          <p:nvPr/>
        </p:nvSpPr>
        <p:spPr>
          <a:xfrm>
            <a:off x="7740352" y="3284984"/>
            <a:ext cx="432048" cy="4320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N</a:t>
            </a:r>
            <a:endParaRPr lang="es-ES" dirty="0"/>
          </a:p>
        </p:txBody>
      </p:sp>
      <p:sp>
        <p:nvSpPr>
          <p:cNvPr id="25" name="24 Cerrar llave"/>
          <p:cNvSpPr/>
          <p:nvPr/>
        </p:nvSpPr>
        <p:spPr>
          <a:xfrm rot="5400000">
            <a:off x="2267744" y="2852936"/>
            <a:ext cx="144016" cy="216024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vert="vert270" rtlCol="0" anchor="t" anchorCtr="0"/>
          <a:lstStyle/>
          <a:p>
            <a:pPr algn="ctr"/>
            <a:r>
              <a:rPr lang="es-ES" sz="2800" dirty="0" err="1" smtClean="0"/>
              <a:t>Pn</a:t>
            </a:r>
            <a:endParaRPr lang="es-ES" sz="2800" dirty="0"/>
          </a:p>
        </p:txBody>
      </p:sp>
      <p:sp>
        <p:nvSpPr>
          <p:cNvPr id="26" name="25 Cerrar llave"/>
          <p:cNvSpPr/>
          <p:nvPr/>
        </p:nvSpPr>
        <p:spPr>
          <a:xfrm rot="5400000">
            <a:off x="7020272" y="2924944"/>
            <a:ext cx="144016" cy="216024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vert="vert270" rtlCol="0" anchor="t" anchorCtr="0"/>
          <a:lstStyle/>
          <a:p>
            <a:pPr algn="ctr"/>
            <a:r>
              <a:rPr lang="es-ES" sz="2800" dirty="0" smtClean="0"/>
              <a:t>P1</a:t>
            </a:r>
            <a:endParaRPr lang="es-E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Distinguimos 3 casos en la llamada al factorial:</a:t>
            </a:r>
          </a:p>
        </p:txBody>
      </p:sp>
      <p:sp>
        <p:nvSpPr>
          <p:cNvPr id="4" name="1 Título"/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s-ES" dirty="0" smtClean="0"/>
              <a:t>Códigos factorial Concurrente</a:t>
            </a:r>
            <a:endParaRPr lang="es-ES" dirty="0"/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99593" y="2348880"/>
            <a:ext cx="7416824" cy="13794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99592" y="3789041"/>
            <a:ext cx="4824536" cy="8077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99592" y="4653136"/>
            <a:ext cx="4968552" cy="16014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0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0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Título"/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s-ES" dirty="0" smtClean="0"/>
              <a:t>Función </a:t>
            </a:r>
            <a:r>
              <a:rPr lang="es-ES" dirty="0" err="1" smtClean="0"/>
              <a:t>partirFact</a:t>
            </a:r>
            <a:endParaRPr lang="es-ES" dirty="0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7584" y="4653136"/>
            <a:ext cx="7056784" cy="17089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27584" y="1628800"/>
            <a:ext cx="7704856" cy="32810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Título"/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s-ES" dirty="0" smtClean="0"/>
              <a:t>Función </a:t>
            </a:r>
            <a:r>
              <a:rPr lang="es-ES" dirty="0" err="1" smtClean="0"/>
              <a:t>recuperarFact</a:t>
            </a:r>
            <a:endParaRPr lang="es-ES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1560" y="2204864"/>
            <a:ext cx="8088340" cy="30243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Podemos medir tiempos de ejecución con la llamada:</a:t>
            </a:r>
          </a:p>
          <a:p>
            <a:r>
              <a:rPr lang="es-ES" dirty="0" err="1" smtClean="0"/>
              <a:t>timer:tc</a:t>
            </a:r>
            <a:r>
              <a:rPr lang="es-ES" dirty="0" smtClean="0"/>
              <a:t>(</a:t>
            </a:r>
            <a:r>
              <a:rPr lang="es-ES" dirty="0" err="1" smtClean="0"/>
              <a:t>modulo,funcion</a:t>
            </a:r>
            <a:r>
              <a:rPr lang="es-ES" dirty="0" smtClean="0"/>
              <a:t>,[argumentos*]).</a:t>
            </a:r>
            <a:endParaRPr lang="es-ES" dirty="0"/>
          </a:p>
        </p:txBody>
      </p:sp>
      <p:sp>
        <p:nvSpPr>
          <p:cNvPr id="4" name="1 Título"/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s-ES" dirty="0" smtClean="0"/>
              <a:t>Comparación de tiempos</a:t>
            </a:r>
            <a:endParaRPr lang="es-E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552" y="3501008"/>
            <a:ext cx="8127512" cy="20882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Título"/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s-ES" dirty="0" smtClean="0"/>
              <a:t>Sumar Vectores</a:t>
            </a:r>
            <a:endParaRPr lang="es-E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2348880"/>
            <a:ext cx="8126084" cy="32403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Título"/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s-ES" dirty="0" smtClean="0"/>
              <a:t>Sumar Vectores Concurrente</a:t>
            </a:r>
            <a:endParaRPr lang="es-ES" dirty="0"/>
          </a:p>
        </p:txBody>
      </p:sp>
      <p:sp>
        <p:nvSpPr>
          <p:cNvPr id="8" name="2 Marcador de contenido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r>
              <a:rPr lang="es-ES" dirty="0" smtClean="0"/>
              <a:t>Sumar dos vectores con P procesos:</a:t>
            </a:r>
          </a:p>
          <a:p>
            <a:pPr lvl="1"/>
            <a:r>
              <a:rPr lang="es-ES" dirty="0" smtClean="0"/>
              <a:t>La idea intuitiva: dividimos cada vector en P </a:t>
            </a:r>
            <a:r>
              <a:rPr lang="es-ES" dirty="0" err="1" smtClean="0"/>
              <a:t>subvectores</a:t>
            </a:r>
            <a:r>
              <a:rPr lang="es-ES" dirty="0" smtClean="0"/>
              <a:t>.</a:t>
            </a:r>
          </a:p>
          <a:p>
            <a:pPr lvl="1"/>
            <a:endParaRPr lang="es-ES" dirty="0" smtClean="0"/>
          </a:p>
          <a:p>
            <a:pPr lvl="1"/>
            <a:endParaRPr lang="es-ES" dirty="0" smtClean="0"/>
          </a:p>
          <a:p>
            <a:pPr lvl="1"/>
            <a:endParaRPr lang="es-ES" dirty="0" smtClean="0"/>
          </a:p>
          <a:p>
            <a:pPr lvl="1"/>
            <a:r>
              <a:rPr lang="es-ES" dirty="0" smtClean="0"/>
              <a:t>Realizando cada proceso una suma de </a:t>
            </a:r>
            <a:r>
              <a:rPr lang="es-ES" dirty="0" err="1" smtClean="0"/>
              <a:t>subvectores</a:t>
            </a:r>
            <a:r>
              <a:rPr lang="es-ES" dirty="0" smtClean="0"/>
              <a:t> de menor longitud.</a:t>
            </a:r>
          </a:p>
        </p:txBody>
      </p:sp>
      <p:sp>
        <p:nvSpPr>
          <p:cNvPr id="9" name="8 Rectángulo"/>
          <p:cNvSpPr/>
          <p:nvPr/>
        </p:nvSpPr>
        <p:spPr>
          <a:xfrm>
            <a:off x="1259632" y="3284984"/>
            <a:ext cx="576064" cy="4320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V11</a:t>
            </a:r>
            <a:endParaRPr lang="es-ES" dirty="0"/>
          </a:p>
        </p:txBody>
      </p:sp>
      <p:sp>
        <p:nvSpPr>
          <p:cNvPr id="25" name="24 Cerrar llave"/>
          <p:cNvSpPr/>
          <p:nvPr/>
        </p:nvSpPr>
        <p:spPr>
          <a:xfrm rot="5400000">
            <a:off x="1475656" y="3645024"/>
            <a:ext cx="144016" cy="576064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vert="vert270" rtlCol="0" anchor="t" anchorCtr="0"/>
          <a:lstStyle/>
          <a:p>
            <a:pPr algn="ctr"/>
            <a:r>
              <a:rPr lang="es-ES" sz="2800" dirty="0" smtClean="0"/>
              <a:t>P1</a:t>
            </a:r>
            <a:endParaRPr lang="es-ES" sz="2800" dirty="0"/>
          </a:p>
        </p:txBody>
      </p:sp>
      <p:sp>
        <p:nvSpPr>
          <p:cNvPr id="26" name="25 Cerrar llave"/>
          <p:cNvSpPr/>
          <p:nvPr/>
        </p:nvSpPr>
        <p:spPr>
          <a:xfrm rot="5400000">
            <a:off x="5506534" y="3681028"/>
            <a:ext cx="72008" cy="576064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vert="vert270" rtlCol="0" anchor="t" anchorCtr="0"/>
          <a:lstStyle/>
          <a:p>
            <a:pPr algn="ctr"/>
            <a:r>
              <a:rPr lang="es-ES" sz="2800" dirty="0" smtClean="0"/>
              <a:t>P1</a:t>
            </a:r>
            <a:endParaRPr lang="es-ES" sz="2800" dirty="0"/>
          </a:p>
        </p:txBody>
      </p:sp>
      <p:sp>
        <p:nvSpPr>
          <p:cNvPr id="29" name="28 Rectángulo"/>
          <p:cNvSpPr/>
          <p:nvPr/>
        </p:nvSpPr>
        <p:spPr>
          <a:xfrm>
            <a:off x="1835696" y="3284984"/>
            <a:ext cx="576064" cy="4320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V12</a:t>
            </a:r>
            <a:endParaRPr lang="es-ES" dirty="0"/>
          </a:p>
        </p:txBody>
      </p:sp>
      <p:sp>
        <p:nvSpPr>
          <p:cNvPr id="30" name="29 Rectángulo"/>
          <p:cNvSpPr/>
          <p:nvPr/>
        </p:nvSpPr>
        <p:spPr>
          <a:xfrm>
            <a:off x="2411760" y="3284984"/>
            <a:ext cx="576064" cy="4320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…</a:t>
            </a:r>
            <a:endParaRPr lang="es-ES" dirty="0"/>
          </a:p>
        </p:txBody>
      </p:sp>
      <p:sp>
        <p:nvSpPr>
          <p:cNvPr id="31" name="30 Rectángulo"/>
          <p:cNvSpPr/>
          <p:nvPr/>
        </p:nvSpPr>
        <p:spPr>
          <a:xfrm>
            <a:off x="2987824" y="3284984"/>
            <a:ext cx="576064" cy="4320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V1n</a:t>
            </a:r>
            <a:endParaRPr lang="es-ES" dirty="0"/>
          </a:p>
        </p:txBody>
      </p:sp>
      <p:sp>
        <p:nvSpPr>
          <p:cNvPr id="32" name="31 Rectángulo"/>
          <p:cNvSpPr/>
          <p:nvPr/>
        </p:nvSpPr>
        <p:spPr>
          <a:xfrm>
            <a:off x="5254506" y="3284984"/>
            <a:ext cx="576064" cy="4320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V21</a:t>
            </a:r>
            <a:endParaRPr lang="es-ES" dirty="0"/>
          </a:p>
        </p:txBody>
      </p:sp>
      <p:sp>
        <p:nvSpPr>
          <p:cNvPr id="33" name="32 Rectángulo"/>
          <p:cNvSpPr/>
          <p:nvPr/>
        </p:nvSpPr>
        <p:spPr>
          <a:xfrm>
            <a:off x="5830570" y="3284984"/>
            <a:ext cx="576064" cy="4320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V22</a:t>
            </a:r>
            <a:endParaRPr lang="es-ES" dirty="0"/>
          </a:p>
        </p:txBody>
      </p:sp>
      <p:sp>
        <p:nvSpPr>
          <p:cNvPr id="34" name="33 Rectángulo"/>
          <p:cNvSpPr/>
          <p:nvPr/>
        </p:nvSpPr>
        <p:spPr>
          <a:xfrm>
            <a:off x="6406634" y="3284984"/>
            <a:ext cx="576064" cy="4320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…</a:t>
            </a:r>
            <a:endParaRPr lang="es-ES" dirty="0"/>
          </a:p>
        </p:txBody>
      </p:sp>
      <p:sp>
        <p:nvSpPr>
          <p:cNvPr id="35" name="34 Rectángulo"/>
          <p:cNvSpPr/>
          <p:nvPr/>
        </p:nvSpPr>
        <p:spPr>
          <a:xfrm>
            <a:off x="6982698" y="3284984"/>
            <a:ext cx="576064" cy="4320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V2n</a:t>
            </a:r>
            <a:endParaRPr lang="es-ES" dirty="0"/>
          </a:p>
        </p:txBody>
      </p:sp>
      <p:sp>
        <p:nvSpPr>
          <p:cNvPr id="40" name="39 Cerrar llave"/>
          <p:cNvSpPr/>
          <p:nvPr/>
        </p:nvSpPr>
        <p:spPr>
          <a:xfrm rot="5400000">
            <a:off x="3203848" y="3645024"/>
            <a:ext cx="144016" cy="576064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vert="vert270" rtlCol="0" anchor="t" anchorCtr="0"/>
          <a:lstStyle/>
          <a:p>
            <a:pPr algn="ctr"/>
            <a:r>
              <a:rPr lang="es-ES" sz="2800" dirty="0" err="1" smtClean="0"/>
              <a:t>Pn</a:t>
            </a:r>
            <a:endParaRPr lang="es-ES" sz="2800" dirty="0"/>
          </a:p>
        </p:txBody>
      </p:sp>
      <p:sp>
        <p:nvSpPr>
          <p:cNvPr id="41" name="40 Cerrar llave"/>
          <p:cNvSpPr/>
          <p:nvPr/>
        </p:nvSpPr>
        <p:spPr>
          <a:xfrm rot="5400000">
            <a:off x="7222896" y="3692920"/>
            <a:ext cx="144016" cy="576064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vert="vert270" rtlCol="0" anchor="t" anchorCtr="0"/>
          <a:lstStyle/>
          <a:p>
            <a:pPr algn="ctr"/>
            <a:r>
              <a:rPr lang="es-ES" sz="2800" dirty="0" err="1" smtClean="0"/>
              <a:t>Pn</a:t>
            </a:r>
            <a:endParaRPr lang="es-E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Título"/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es-ES" dirty="0" smtClean="0"/>
              <a:t>Código Sumar Vectores Concurrente</a:t>
            </a:r>
            <a:endParaRPr lang="es-ES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2420888"/>
            <a:ext cx="8311917" cy="25202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Título"/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s-ES" dirty="0" smtClean="0"/>
              <a:t>Función </a:t>
            </a:r>
            <a:r>
              <a:rPr lang="es-ES" dirty="0" err="1" smtClean="0"/>
              <a:t>sumVecC</a:t>
            </a:r>
            <a:endParaRPr lang="es-ES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552" y="1988840"/>
            <a:ext cx="8126287" cy="360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Título"/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s-ES" smtClean="0"/>
              <a:t>Función recuperar</a:t>
            </a:r>
            <a:endParaRPr lang="es-ES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552" y="2276872"/>
            <a:ext cx="8076652" cy="259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es-ES" dirty="0" smtClean="0"/>
              <a:t>Introducción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95536" y="1600200"/>
            <a:ext cx="8352928" cy="4925144"/>
          </a:xfrm>
        </p:spPr>
        <p:txBody>
          <a:bodyPr>
            <a:normAutofit lnSpcReduction="10000"/>
          </a:bodyPr>
          <a:lstStyle/>
          <a:p>
            <a:r>
              <a:rPr lang="es-ES" dirty="0" smtClean="0"/>
              <a:t>La telefonía requiere aplicaciones que:</a:t>
            </a:r>
          </a:p>
          <a:p>
            <a:pPr lvl="1"/>
            <a:r>
              <a:rPr lang="es-ES" dirty="0" smtClean="0"/>
              <a:t>Sean concurrentes</a:t>
            </a:r>
          </a:p>
          <a:p>
            <a:pPr lvl="1"/>
            <a:endParaRPr lang="es-ES" dirty="0" smtClean="0"/>
          </a:p>
          <a:p>
            <a:pPr lvl="1"/>
            <a:r>
              <a:rPr lang="es-ES" dirty="0"/>
              <a:t>U</a:t>
            </a:r>
            <a:r>
              <a:rPr lang="es-ES" dirty="0" smtClean="0"/>
              <a:t>so ininterrumpido</a:t>
            </a:r>
            <a:endParaRPr lang="es-ES" dirty="0"/>
          </a:p>
          <a:p>
            <a:pPr lvl="1"/>
            <a:endParaRPr lang="es-ES" dirty="0" smtClean="0"/>
          </a:p>
          <a:p>
            <a:pPr lvl="1"/>
            <a:r>
              <a:rPr lang="es-ES" dirty="0" smtClean="0"/>
              <a:t>Tolerantes a fallos</a:t>
            </a:r>
          </a:p>
          <a:p>
            <a:pPr lvl="1"/>
            <a:endParaRPr lang="es-ES" dirty="0" smtClean="0"/>
          </a:p>
          <a:p>
            <a:pPr lvl="1"/>
            <a:r>
              <a:rPr lang="es-ES" dirty="0" smtClean="0"/>
              <a:t>Modificables en caliente</a:t>
            </a:r>
          </a:p>
          <a:p>
            <a:pPr lvl="1"/>
            <a:endParaRPr lang="es-ES" dirty="0" smtClean="0"/>
          </a:p>
          <a:p>
            <a:pPr lvl="1"/>
            <a:r>
              <a:rPr lang="es-ES" dirty="0" smtClean="0"/>
              <a:t>Operen en tiempo real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Implementación en C con hebras.</a:t>
            </a:r>
          </a:p>
          <a:p>
            <a:r>
              <a:rPr lang="es-ES" dirty="0" smtClean="0"/>
              <a:t>Implementación en </a:t>
            </a:r>
            <a:r>
              <a:rPr lang="es-ES" dirty="0" err="1" smtClean="0"/>
              <a:t>Erlang</a:t>
            </a:r>
            <a:r>
              <a:rPr lang="es-ES" dirty="0" smtClean="0"/>
              <a:t> con paso de mensajes.</a:t>
            </a:r>
          </a:p>
          <a:p>
            <a:r>
              <a:rPr lang="es-ES" dirty="0" smtClean="0"/>
              <a:t>Comparación de ambos códigos.</a:t>
            </a:r>
            <a:endParaRPr lang="es-ES" dirty="0"/>
          </a:p>
        </p:txBody>
      </p:sp>
      <p:sp>
        <p:nvSpPr>
          <p:cNvPr id="4" name="1 Título"/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s-ES" dirty="0" smtClean="0"/>
              <a:t>Producto escalar</a:t>
            </a:r>
            <a:endParaRPr lang="es-ES" dirty="0"/>
          </a:p>
        </p:txBody>
      </p:sp>
      <p:graphicFrame>
        <p:nvGraphicFramePr>
          <p:cNvPr id="5" name="4 Tabla"/>
          <p:cNvGraphicFramePr>
            <a:graphicFrameLocks noGrp="1"/>
          </p:cNvGraphicFramePr>
          <p:nvPr/>
        </p:nvGraphicFramePr>
        <p:xfrm>
          <a:off x="1331640" y="3933056"/>
          <a:ext cx="6096000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88432"/>
                <a:gridCol w="1152128"/>
                <a:gridCol w="1055440"/>
              </a:tblGrid>
              <a:tr h="370840"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err="1" smtClean="0"/>
                        <a:t>Erlang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C</a:t>
                      </a:r>
                      <a:endParaRPr lang="es-E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" dirty="0" smtClean="0"/>
                        <a:t>Nº líneas</a:t>
                      </a:r>
                      <a:r>
                        <a:rPr lang="es-ES" baseline="0" dirty="0" smtClean="0"/>
                        <a:t> de código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18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74</a:t>
                      </a:r>
                      <a:endParaRPr lang="es-E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" dirty="0" smtClean="0"/>
                        <a:t>Tamaño fichero fuente (bytes)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689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1.803</a:t>
                      </a:r>
                      <a:endParaRPr lang="es-E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" dirty="0" smtClean="0"/>
                        <a:t>Conocimientos para implementarlo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Bajo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Medio</a:t>
                      </a:r>
                      <a:endParaRPr lang="es-E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" dirty="0" smtClean="0"/>
                        <a:t>Conocimientos para entenderlo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Bajo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Medio</a:t>
                      </a:r>
                      <a:endParaRPr lang="es-E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Título"/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s-ES" dirty="0" smtClean="0"/>
              <a:t>Producto escalar</a:t>
            </a:r>
            <a:endParaRPr lang="es-ES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1700808"/>
            <a:ext cx="8370330" cy="46805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Título"/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s-ES" dirty="0" smtClean="0"/>
              <a:t>Producto escalar</a:t>
            </a:r>
            <a:endParaRPr lang="es-E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1772816"/>
            <a:ext cx="7926175" cy="39604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1 Título"/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s-ES" smtClean="0"/>
              <a:t>Manejo de </a:t>
            </a:r>
            <a:r>
              <a:rPr lang="es-ES" dirty="0" smtClean="0"/>
              <a:t>Ficheros</a:t>
            </a:r>
            <a:endParaRPr lang="es-ES" dirty="0"/>
          </a:p>
        </p:txBody>
      </p:sp>
      <p:pic>
        <p:nvPicPr>
          <p:cNvPr id="32772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1628800"/>
            <a:ext cx="8117955" cy="4176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Rectangle 1"/>
          <p:cNvSpPr>
            <a:spLocks noGrp="1" noChangeArrowheads="1"/>
          </p:cNvSpPr>
          <p:nvPr>
            <p:ph type="title"/>
          </p:nvPr>
        </p:nvSpPr>
        <p:spPr>
          <a:xfrm>
            <a:off x="456481" y="273629"/>
            <a:ext cx="8228160" cy="1144921"/>
          </a:xfrm>
          <a:ln/>
        </p:spPr>
        <p:txBody>
          <a:bodyPr tIns="35202"/>
          <a:lstStyle/>
          <a:p>
            <a:pPr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en-US" dirty="0" err="1"/>
              <a:t>Erlang</a:t>
            </a:r>
            <a:endParaRPr lang="en-US" dirty="0"/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subTitle" idx="4294967295"/>
          </p:nvPr>
        </p:nvSpPr>
        <p:spPr bwMode="auto">
          <a:xfrm>
            <a:off x="456481" y="1604329"/>
            <a:ext cx="8228160" cy="4526396"/>
          </a:xfrm>
          <a:prstGeom prst="rect">
            <a:avLst/>
          </a:prstGeom>
          <a:noFill/>
          <a:ln/>
        </p:spPr>
        <p:txBody>
          <a:bodyPr lIns="0" tIns="25602" rIns="0" bIns="0" anchor="ctr"/>
          <a:lstStyle/>
          <a:p>
            <a:pPr marL="0" indent="0">
              <a:spcAft>
                <a:spcPct val="0"/>
              </a:spcAft>
              <a:buSzPct val="45000"/>
              <a:buFont typeface="Wingdings" charset="2"/>
              <a:buChar char=""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en-US" dirty="0"/>
              <a:t> </a:t>
            </a:r>
            <a:r>
              <a:rPr lang="en-US" dirty="0" err="1"/>
              <a:t>Algoritmo</a:t>
            </a:r>
            <a:r>
              <a:rPr lang="en-US" dirty="0"/>
              <a:t> </a:t>
            </a:r>
            <a:r>
              <a:rPr lang="en-US" dirty="0" err="1"/>
              <a:t>Ordenacion</a:t>
            </a:r>
            <a:r>
              <a:rPr lang="en-US" dirty="0"/>
              <a:t> </a:t>
            </a:r>
            <a:r>
              <a:rPr lang="en-US" dirty="0" err="1"/>
              <a:t>Estable</a:t>
            </a:r>
            <a:endParaRPr lang="en-US" dirty="0"/>
          </a:p>
          <a:p>
            <a:pPr marL="0" indent="0">
              <a:spcAft>
                <a:spcPct val="0"/>
              </a:spcAft>
              <a:buSzPct val="45000"/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endParaRPr lang="en-US" dirty="0"/>
          </a:p>
          <a:p>
            <a:pPr marL="0" indent="0">
              <a:spcAft>
                <a:spcPct val="0"/>
              </a:spcAft>
              <a:buSzPct val="45000"/>
              <a:buFont typeface="Wingdings" charset="2"/>
              <a:buChar char=""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en-US" dirty="0" err="1"/>
              <a:t>Algoritmo</a:t>
            </a:r>
            <a:r>
              <a:rPr lang="en-US" dirty="0"/>
              <a:t> </a:t>
            </a:r>
            <a:r>
              <a:rPr lang="en-US" dirty="0" err="1"/>
              <a:t>Ordenación</a:t>
            </a:r>
            <a:r>
              <a:rPr lang="en-US" dirty="0"/>
              <a:t> No-</a:t>
            </a:r>
            <a:r>
              <a:rPr lang="en-US" dirty="0" err="1"/>
              <a:t>Estables</a:t>
            </a:r>
            <a:endParaRPr lang="en-US" dirty="0"/>
          </a:p>
        </p:txBody>
      </p:sp>
      <p:sp>
        <p:nvSpPr>
          <p:cNvPr id="4" name="1 Título"/>
          <p:cNvSpPr txBox="1">
            <a:spLocks/>
          </p:cNvSpPr>
          <p:nvPr/>
        </p:nvSpPr>
        <p:spPr>
          <a:xfrm>
            <a:off x="395536" y="332656"/>
            <a:ext cx="8229600" cy="11430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4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Erlang</a:t>
            </a:r>
            <a:endParaRPr kumimoji="0" lang="es-ES" sz="4400" b="0" i="0" u="none" strike="noStrike" kern="1200" cap="none" spc="0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Grp="1" noChangeArrowheads="1"/>
          </p:cNvSpPr>
          <p:nvPr>
            <p:ph type="title"/>
          </p:nvPr>
        </p:nvSpPr>
        <p:spPr>
          <a:xfrm>
            <a:off x="456481" y="273629"/>
            <a:ext cx="8228160" cy="1144921"/>
          </a:xfrm>
          <a:ln/>
        </p:spPr>
        <p:txBody>
          <a:bodyPr tIns="35202"/>
          <a:lstStyle/>
          <a:p>
            <a:pPr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en-US" dirty="0" err="1"/>
              <a:t>Algoritmos</a:t>
            </a:r>
            <a:r>
              <a:rPr lang="en-US" dirty="0"/>
              <a:t> </a:t>
            </a:r>
            <a:r>
              <a:rPr lang="en-US" dirty="0" err="1"/>
              <a:t>Estables</a:t>
            </a:r>
            <a:endParaRPr lang="en-US" dirty="0"/>
          </a:p>
        </p:txBody>
      </p:sp>
      <p:sp>
        <p:nvSpPr>
          <p:cNvPr id="409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6481" y="1604329"/>
            <a:ext cx="8228160" cy="4526396"/>
          </a:xfrm>
          <a:ln/>
        </p:spPr>
        <p:txBody>
          <a:bodyPr/>
          <a:lstStyle/>
          <a:p>
            <a:pPr marL="391686" indent="-293764">
              <a:buSzPct val="45000"/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endParaRPr lang="en-US" dirty="0"/>
          </a:p>
          <a:p>
            <a:pPr marL="391686" indent="-293764">
              <a:buSzPct val="45000"/>
              <a:buFont typeface="Wingdings" charset="2"/>
              <a:buChar char=""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en-US" dirty="0" err="1"/>
              <a:t>Veremos</a:t>
            </a:r>
            <a:r>
              <a:rPr lang="en-US" dirty="0"/>
              <a:t> </a:t>
            </a:r>
            <a:r>
              <a:rPr lang="en-US" dirty="0" err="1"/>
              <a:t>las</a:t>
            </a:r>
            <a:r>
              <a:rPr lang="en-US" dirty="0"/>
              <a:t> </a:t>
            </a:r>
            <a:r>
              <a:rPr lang="es-ES" dirty="0" smtClean="0"/>
              <a:t>diferentes</a:t>
            </a:r>
            <a:r>
              <a:rPr lang="en-US" dirty="0" smtClean="0"/>
              <a:t> </a:t>
            </a:r>
            <a:r>
              <a:rPr lang="en-US" dirty="0" err="1"/>
              <a:t>tipos</a:t>
            </a:r>
            <a:r>
              <a:rPr lang="en-US" dirty="0"/>
              <a:t> de </a:t>
            </a:r>
            <a:r>
              <a:rPr lang="en-US" dirty="0" err="1"/>
              <a:t>complejidades</a:t>
            </a:r>
            <a:r>
              <a:rPr lang="en-US" dirty="0"/>
              <a:t> </a:t>
            </a:r>
            <a:r>
              <a:rPr lang="en-US" dirty="0" err="1"/>
              <a:t>computacionales</a:t>
            </a:r>
            <a:r>
              <a:rPr lang="en-US" dirty="0"/>
              <a:t> </a:t>
            </a:r>
            <a:r>
              <a:rPr lang="es-ES" dirty="0" smtClean="0"/>
              <a:t>según</a:t>
            </a:r>
            <a:r>
              <a:rPr lang="en-US" dirty="0" smtClean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estabilidad</a:t>
            </a:r>
            <a:r>
              <a:rPr lang="en-US" dirty="0"/>
              <a:t>.</a:t>
            </a:r>
          </a:p>
          <a:p>
            <a:pPr marL="391686" indent="-293764">
              <a:buSzPct val="45000"/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endParaRPr lang="en-US" dirty="0"/>
          </a:p>
          <a:p>
            <a:pPr marL="391686" indent="-293764">
              <a:buSzPct val="45000"/>
              <a:buFont typeface="Wingdings" charset="2"/>
              <a:buChar char=""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en-US" dirty="0" err="1"/>
              <a:t>Ejemplo</a:t>
            </a:r>
            <a:r>
              <a:rPr lang="en-US" dirty="0"/>
              <a:t> de </a:t>
            </a:r>
            <a:r>
              <a:rPr lang="en-US" dirty="0" err="1"/>
              <a:t>Algoritmo</a:t>
            </a:r>
            <a:r>
              <a:rPr lang="en-US" dirty="0"/>
              <a:t> </a:t>
            </a:r>
            <a:r>
              <a:rPr lang="en-US" dirty="0" err="1"/>
              <a:t>Estable</a:t>
            </a:r>
            <a:r>
              <a:rPr lang="en-US" dirty="0"/>
              <a:t>: </a:t>
            </a:r>
            <a:r>
              <a:rPr lang="en-US" dirty="0" err="1"/>
              <a:t>Mergesort</a:t>
            </a:r>
            <a:endParaRPr lang="en-US" dirty="0"/>
          </a:p>
        </p:txBody>
      </p:sp>
      <p:sp>
        <p:nvSpPr>
          <p:cNvPr id="4" name="1 Título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Algoritmos</a:t>
            </a:r>
            <a:r>
              <a:rPr kumimoji="0" lang="es-ES" sz="4400" b="0" i="0" u="none" strike="noStrike" kern="1200" cap="none" spc="0" normalizeH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estables</a:t>
            </a:r>
            <a:endParaRPr kumimoji="0" lang="es-ES" sz="4400" b="0" i="0" u="none" strike="noStrike" kern="1200" cap="none" spc="0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Rectangle 1"/>
          <p:cNvSpPr>
            <a:spLocks noGrp="1" noChangeArrowheads="1"/>
          </p:cNvSpPr>
          <p:nvPr>
            <p:ph type="title"/>
          </p:nvPr>
        </p:nvSpPr>
        <p:spPr>
          <a:xfrm>
            <a:off x="456481" y="273629"/>
            <a:ext cx="8228160" cy="1144921"/>
          </a:xfrm>
          <a:ln/>
        </p:spPr>
        <p:txBody>
          <a:bodyPr tIns="35202"/>
          <a:lstStyle/>
          <a:p>
            <a:pPr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en-US" dirty="0" err="1"/>
              <a:t>Algoritmos</a:t>
            </a:r>
            <a:r>
              <a:rPr lang="en-US" dirty="0"/>
              <a:t> </a:t>
            </a:r>
            <a:r>
              <a:rPr lang="en-US" dirty="0" err="1"/>
              <a:t>Estables</a:t>
            </a:r>
            <a:endParaRPr lang="en-US" dirty="0"/>
          </a:p>
        </p:txBody>
      </p:sp>
      <p:sp>
        <p:nvSpPr>
          <p:cNvPr id="512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6481" y="1604329"/>
            <a:ext cx="8228160" cy="4526396"/>
          </a:xfrm>
          <a:ln/>
        </p:spPr>
        <p:txBody>
          <a:bodyPr/>
          <a:lstStyle/>
          <a:p>
            <a:pPr marL="391686" indent="-293764">
              <a:buSzPct val="45000"/>
              <a:buFont typeface="Wingdings" charset="2"/>
              <a:buChar char=""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en-US" dirty="0"/>
              <a:t>El </a:t>
            </a:r>
            <a:r>
              <a:rPr lang="en-US" dirty="0" err="1"/>
              <a:t>algoritmo</a:t>
            </a:r>
            <a:r>
              <a:rPr lang="en-US" dirty="0"/>
              <a:t> de </a:t>
            </a:r>
            <a:r>
              <a:rPr lang="en-US" dirty="0" err="1"/>
              <a:t>ordenamiento</a:t>
            </a:r>
            <a:r>
              <a:rPr lang="en-US" dirty="0"/>
              <a:t> </a:t>
            </a:r>
            <a:r>
              <a:rPr lang="en-US" dirty="0" err="1"/>
              <a:t>por</a:t>
            </a:r>
            <a:r>
              <a:rPr lang="en-US" dirty="0"/>
              <a:t> </a:t>
            </a:r>
            <a:r>
              <a:rPr lang="en-US" dirty="0" err="1"/>
              <a:t>mezcla</a:t>
            </a:r>
            <a:r>
              <a:rPr lang="en-US" dirty="0"/>
              <a:t> (merge sort en </a:t>
            </a:r>
            <a:r>
              <a:rPr lang="en-US" dirty="0" err="1"/>
              <a:t>inglés</a:t>
            </a:r>
            <a:r>
              <a:rPr lang="en-US" dirty="0"/>
              <a:t>) </a:t>
            </a:r>
            <a:r>
              <a:rPr lang="en-US" dirty="0" err="1"/>
              <a:t>es</a:t>
            </a:r>
            <a:r>
              <a:rPr lang="en-US" dirty="0"/>
              <a:t> un </a:t>
            </a:r>
            <a:r>
              <a:rPr lang="en-US" dirty="0" err="1"/>
              <a:t>algoritmo</a:t>
            </a:r>
            <a:r>
              <a:rPr lang="en-US" dirty="0"/>
              <a:t> de </a:t>
            </a:r>
            <a:r>
              <a:rPr lang="en-US" dirty="0" err="1"/>
              <a:t>ordenamiento</a:t>
            </a:r>
            <a:r>
              <a:rPr lang="en-US" dirty="0"/>
              <a:t> </a:t>
            </a:r>
            <a:r>
              <a:rPr lang="en-US" dirty="0" err="1"/>
              <a:t>externo</a:t>
            </a:r>
            <a:r>
              <a:rPr lang="en-US" dirty="0"/>
              <a:t> </a:t>
            </a:r>
            <a:r>
              <a:rPr lang="en-US" dirty="0" err="1"/>
              <a:t>estable</a:t>
            </a:r>
            <a:r>
              <a:rPr lang="en-US" dirty="0"/>
              <a:t> </a:t>
            </a:r>
            <a:r>
              <a:rPr lang="en-US" dirty="0" err="1"/>
              <a:t>basado</a:t>
            </a:r>
            <a:r>
              <a:rPr lang="en-US" dirty="0"/>
              <a:t> en la </a:t>
            </a:r>
            <a:r>
              <a:rPr lang="en-US" dirty="0" err="1"/>
              <a:t>técnica</a:t>
            </a:r>
            <a:r>
              <a:rPr lang="en-US" dirty="0"/>
              <a:t> divide y </a:t>
            </a:r>
            <a:r>
              <a:rPr lang="en-US" dirty="0" err="1"/>
              <a:t>vencerás</a:t>
            </a:r>
            <a:endParaRPr lang="en-US" dirty="0"/>
          </a:p>
          <a:p>
            <a:pPr marL="391686" indent="-293764">
              <a:buSzPct val="45000"/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endParaRPr lang="en-US" dirty="0"/>
          </a:p>
          <a:p>
            <a:pPr marL="391686" indent="-293764">
              <a:buSzPct val="45000"/>
              <a:buFont typeface="Wingdings" charset="2"/>
              <a:buChar char=""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en-US" dirty="0"/>
              <a:t>Es de </a:t>
            </a:r>
            <a:r>
              <a:rPr lang="en-US" dirty="0" err="1"/>
              <a:t>complejidad</a:t>
            </a:r>
            <a:r>
              <a:rPr lang="en-US" dirty="0"/>
              <a:t> O(n log n).</a:t>
            </a:r>
          </a:p>
        </p:txBody>
      </p:sp>
      <p:sp>
        <p:nvSpPr>
          <p:cNvPr id="4" name="1 Título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Algoritmos</a:t>
            </a:r>
            <a:r>
              <a:rPr kumimoji="0" lang="es-ES" sz="4400" b="0" i="0" u="none" strike="noStrike" kern="1200" cap="none" spc="0" normalizeH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estables</a:t>
            </a:r>
            <a:endParaRPr kumimoji="0" lang="es-ES" sz="4400" b="0" i="0" u="none" strike="noStrike" kern="1200" cap="none" spc="0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Rectangle 1"/>
          <p:cNvSpPr>
            <a:spLocks noGrp="1" noChangeArrowheads="1"/>
          </p:cNvSpPr>
          <p:nvPr>
            <p:ph type="title"/>
          </p:nvPr>
        </p:nvSpPr>
        <p:spPr>
          <a:xfrm>
            <a:off x="456481" y="273629"/>
            <a:ext cx="8228160" cy="1144921"/>
          </a:xfrm>
          <a:ln/>
        </p:spPr>
        <p:txBody>
          <a:bodyPr tIns="35202"/>
          <a:lstStyle/>
          <a:p>
            <a:pPr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en-US" dirty="0" err="1"/>
              <a:t>Algoritmos</a:t>
            </a:r>
            <a:r>
              <a:rPr lang="en-US" dirty="0"/>
              <a:t> </a:t>
            </a:r>
            <a:r>
              <a:rPr lang="en-US" dirty="0" err="1"/>
              <a:t>Estables</a:t>
            </a:r>
            <a:endParaRPr lang="en-US" dirty="0"/>
          </a:p>
        </p:txBody>
      </p:sp>
      <p:sp>
        <p:nvSpPr>
          <p:cNvPr id="614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6481" y="1604329"/>
            <a:ext cx="8228160" cy="4526396"/>
          </a:xfrm>
          <a:ln/>
        </p:spPr>
        <p:txBody>
          <a:bodyPr>
            <a:normAutofit lnSpcReduction="10000"/>
          </a:bodyPr>
          <a:lstStyle/>
          <a:p>
            <a:pPr marL="391686" indent="-293764">
              <a:buSzPct val="45000"/>
              <a:buFont typeface="Wingdings" charset="2"/>
              <a:buChar char=""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en-US" dirty="0"/>
              <a:t>El </a:t>
            </a:r>
            <a:r>
              <a:rPr lang="en-US" dirty="0" err="1"/>
              <a:t>ordenamiento</a:t>
            </a:r>
            <a:r>
              <a:rPr lang="en-US" dirty="0"/>
              <a:t> </a:t>
            </a:r>
            <a:r>
              <a:rPr lang="en-US" dirty="0" err="1"/>
              <a:t>por</a:t>
            </a:r>
            <a:r>
              <a:rPr lang="en-US" dirty="0"/>
              <a:t> </a:t>
            </a:r>
            <a:r>
              <a:rPr lang="en-US" dirty="0" err="1"/>
              <a:t>mezcla</a:t>
            </a:r>
            <a:r>
              <a:rPr lang="en-US" dirty="0"/>
              <a:t> </a:t>
            </a:r>
            <a:r>
              <a:rPr lang="en-US" dirty="0" err="1"/>
              <a:t>incorpora</a:t>
            </a:r>
            <a:r>
              <a:rPr lang="en-US" dirty="0"/>
              <a:t> dos ideas </a:t>
            </a:r>
            <a:r>
              <a:rPr lang="en-US" dirty="0" err="1"/>
              <a:t>principales</a:t>
            </a:r>
            <a:r>
              <a:rPr lang="en-US" dirty="0"/>
              <a:t> </a:t>
            </a:r>
            <a:r>
              <a:rPr lang="en-US" dirty="0" err="1"/>
              <a:t>para</a:t>
            </a:r>
            <a:r>
              <a:rPr lang="en-US" dirty="0"/>
              <a:t> </a:t>
            </a:r>
            <a:r>
              <a:rPr lang="en-US" dirty="0" err="1"/>
              <a:t>mejorar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tiempo</a:t>
            </a:r>
            <a:r>
              <a:rPr lang="en-US" dirty="0"/>
              <a:t> de </a:t>
            </a:r>
            <a:r>
              <a:rPr lang="en-US" dirty="0" err="1"/>
              <a:t>ejecución</a:t>
            </a:r>
            <a:r>
              <a:rPr lang="en-US" dirty="0"/>
              <a:t>:</a:t>
            </a:r>
          </a:p>
          <a:p>
            <a:pPr marL="391686" indent="-293764"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en-US" dirty="0"/>
              <a:t> </a:t>
            </a:r>
            <a:r>
              <a:rPr lang="en-US" dirty="0" err="1"/>
              <a:t>Una</a:t>
            </a:r>
            <a:r>
              <a:rPr lang="en-US" dirty="0"/>
              <a:t> </a:t>
            </a:r>
            <a:r>
              <a:rPr lang="en-US" dirty="0" err="1"/>
              <a:t>lista</a:t>
            </a:r>
            <a:r>
              <a:rPr lang="en-US" dirty="0"/>
              <a:t> </a:t>
            </a:r>
            <a:r>
              <a:rPr lang="en-US" dirty="0" err="1"/>
              <a:t>pequeña</a:t>
            </a:r>
            <a:r>
              <a:rPr lang="en-US" dirty="0"/>
              <a:t> </a:t>
            </a:r>
            <a:r>
              <a:rPr lang="en-US" dirty="0" err="1"/>
              <a:t>necesitará</a:t>
            </a:r>
            <a:r>
              <a:rPr lang="en-US" dirty="0"/>
              <a:t> </a:t>
            </a:r>
            <a:r>
              <a:rPr lang="en-US" dirty="0" err="1"/>
              <a:t>menos</a:t>
            </a:r>
            <a:r>
              <a:rPr lang="en-US" dirty="0"/>
              <a:t> </a:t>
            </a:r>
            <a:r>
              <a:rPr lang="en-US" dirty="0" err="1"/>
              <a:t>pasos</a:t>
            </a:r>
            <a:r>
              <a:rPr lang="en-US" dirty="0"/>
              <a:t> </a:t>
            </a:r>
            <a:r>
              <a:rPr lang="en-US" dirty="0" err="1"/>
              <a:t>para</a:t>
            </a:r>
            <a:r>
              <a:rPr lang="en-US" dirty="0"/>
              <a:t> </a:t>
            </a:r>
            <a:r>
              <a:rPr lang="en-US" dirty="0" err="1"/>
              <a:t>ordenarse</a:t>
            </a:r>
            <a:r>
              <a:rPr lang="en-US" dirty="0"/>
              <a:t> </a:t>
            </a:r>
            <a:r>
              <a:rPr lang="en-US" dirty="0" err="1"/>
              <a:t>que</a:t>
            </a:r>
            <a:r>
              <a:rPr lang="en-US" dirty="0"/>
              <a:t> </a:t>
            </a:r>
            <a:r>
              <a:rPr lang="en-US" dirty="0" err="1"/>
              <a:t>una</a:t>
            </a:r>
            <a:r>
              <a:rPr lang="en-US" dirty="0"/>
              <a:t> </a:t>
            </a:r>
            <a:r>
              <a:rPr lang="en-US" dirty="0" err="1"/>
              <a:t>lista</a:t>
            </a:r>
            <a:r>
              <a:rPr lang="en-US" dirty="0"/>
              <a:t> </a:t>
            </a:r>
            <a:r>
              <a:rPr lang="en-US" dirty="0" err="1"/>
              <a:t>grande</a:t>
            </a:r>
            <a:r>
              <a:rPr lang="en-US" dirty="0"/>
              <a:t>.</a:t>
            </a:r>
          </a:p>
          <a:p>
            <a:pPr marL="391686" indent="-293764"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en-US" dirty="0"/>
              <a:t> Se </a:t>
            </a:r>
            <a:r>
              <a:rPr lang="en-US" dirty="0" err="1"/>
              <a:t>necesitan</a:t>
            </a:r>
            <a:r>
              <a:rPr lang="en-US" dirty="0"/>
              <a:t> </a:t>
            </a:r>
            <a:r>
              <a:rPr lang="en-US" dirty="0" err="1"/>
              <a:t>menos</a:t>
            </a:r>
            <a:r>
              <a:rPr lang="en-US" dirty="0"/>
              <a:t> </a:t>
            </a:r>
            <a:r>
              <a:rPr lang="en-US" dirty="0" err="1"/>
              <a:t>pasos</a:t>
            </a:r>
            <a:r>
              <a:rPr lang="en-US" dirty="0"/>
              <a:t> </a:t>
            </a:r>
            <a:r>
              <a:rPr lang="en-US" dirty="0" err="1"/>
              <a:t>para</a:t>
            </a:r>
            <a:r>
              <a:rPr lang="en-US" dirty="0"/>
              <a:t> </a:t>
            </a:r>
            <a:r>
              <a:rPr lang="en-US" dirty="0" err="1"/>
              <a:t>construir</a:t>
            </a:r>
            <a:r>
              <a:rPr lang="en-US" dirty="0"/>
              <a:t> </a:t>
            </a:r>
            <a:r>
              <a:rPr lang="en-US" dirty="0" err="1"/>
              <a:t>una</a:t>
            </a:r>
            <a:r>
              <a:rPr lang="en-US" dirty="0"/>
              <a:t> </a:t>
            </a:r>
            <a:r>
              <a:rPr lang="en-US" dirty="0" err="1"/>
              <a:t>lista</a:t>
            </a:r>
            <a:r>
              <a:rPr lang="en-US" dirty="0"/>
              <a:t> </a:t>
            </a:r>
            <a:r>
              <a:rPr lang="en-US" dirty="0" err="1"/>
              <a:t>ordenada</a:t>
            </a:r>
            <a:r>
              <a:rPr lang="en-US" dirty="0"/>
              <a:t> a </a:t>
            </a:r>
            <a:r>
              <a:rPr lang="en-US" dirty="0" err="1"/>
              <a:t>partir</a:t>
            </a:r>
            <a:r>
              <a:rPr lang="en-US" dirty="0"/>
              <a:t> de dos </a:t>
            </a:r>
            <a:r>
              <a:rPr lang="en-US" dirty="0" err="1"/>
              <a:t>listas</a:t>
            </a:r>
            <a:r>
              <a:rPr lang="en-US" dirty="0"/>
              <a:t> </a:t>
            </a:r>
            <a:r>
              <a:rPr lang="en-US" dirty="0" err="1"/>
              <a:t>también</a:t>
            </a:r>
            <a:r>
              <a:rPr lang="en-US" dirty="0"/>
              <a:t> </a:t>
            </a:r>
            <a:r>
              <a:rPr lang="en-US" dirty="0" err="1"/>
              <a:t>ordenadas</a:t>
            </a:r>
            <a:r>
              <a:rPr lang="en-US" dirty="0"/>
              <a:t>, </a:t>
            </a:r>
            <a:r>
              <a:rPr lang="en-US" dirty="0" err="1"/>
              <a:t>que</a:t>
            </a:r>
            <a:r>
              <a:rPr lang="en-US" dirty="0"/>
              <a:t> a </a:t>
            </a:r>
            <a:r>
              <a:rPr lang="en-US" dirty="0" err="1"/>
              <a:t>partir</a:t>
            </a:r>
            <a:r>
              <a:rPr lang="en-US" dirty="0"/>
              <a:t> de dos </a:t>
            </a:r>
            <a:r>
              <a:rPr lang="en-US" dirty="0" err="1"/>
              <a:t>listas</a:t>
            </a:r>
            <a:r>
              <a:rPr lang="en-US" dirty="0"/>
              <a:t> </a:t>
            </a:r>
            <a:r>
              <a:rPr lang="en-US" dirty="0" err="1"/>
              <a:t>desordenadas</a:t>
            </a:r>
            <a:r>
              <a:rPr lang="en-US" dirty="0"/>
              <a:t>. </a:t>
            </a:r>
          </a:p>
        </p:txBody>
      </p:sp>
      <p:sp>
        <p:nvSpPr>
          <p:cNvPr id="4" name="1 Título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Algoritmos</a:t>
            </a:r>
            <a:r>
              <a:rPr kumimoji="0" lang="es-ES" sz="4400" b="0" i="0" u="none" strike="noStrike" kern="1200" cap="none" spc="0" normalizeH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estables</a:t>
            </a:r>
            <a:endParaRPr kumimoji="0" lang="es-ES" sz="4400" b="0" i="0" u="none" strike="noStrike" kern="1200" cap="none" spc="0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Rectangle 1"/>
          <p:cNvSpPr>
            <a:spLocks noGrp="1" noChangeArrowheads="1"/>
          </p:cNvSpPr>
          <p:nvPr>
            <p:ph type="title"/>
          </p:nvPr>
        </p:nvSpPr>
        <p:spPr>
          <a:xfrm>
            <a:off x="456481" y="273629"/>
            <a:ext cx="8228160" cy="1144921"/>
          </a:xfrm>
          <a:ln/>
        </p:spPr>
        <p:txBody>
          <a:bodyPr tIns="35202"/>
          <a:lstStyle/>
          <a:p>
            <a:pPr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en-US" dirty="0" err="1"/>
              <a:t>Algoritmos</a:t>
            </a:r>
            <a:r>
              <a:rPr lang="en-US" dirty="0"/>
              <a:t> </a:t>
            </a:r>
            <a:r>
              <a:rPr lang="en-US" dirty="0" err="1"/>
              <a:t>Estables</a:t>
            </a:r>
            <a:endParaRPr lang="en-US" dirty="0"/>
          </a:p>
        </p:txBody>
      </p:sp>
      <p:sp>
        <p:nvSpPr>
          <p:cNvPr id="4" name="1 Título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Algoritmos</a:t>
            </a:r>
            <a:r>
              <a:rPr kumimoji="0" lang="es-ES" sz="4400" b="0" i="0" u="none" strike="noStrike" kern="1200" cap="none" spc="0" normalizeH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estables</a:t>
            </a:r>
            <a:endParaRPr kumimoji="0" lang="es-ES" sz="4400" b="0" i="0" u="none" strike="noStrike" kern="1200" cap="none" spc="0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5 CuadroTexto"/>
          <p:cNvSpPr txBox="1"/>
          <p:nvPr/>
        </p:nvSpPr>
        <p:spPr>
          <a:xfrm>
            <a:off x="467544" y="1700808"/>
            <a:ext cx="8208912" cy="452431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en-US" b="1" dirty="0" smtClean="0"/>
              <a:t>sort([]) -&gt; [];</a:t>
            </a:r>
          </a:p>
          <a:p>
            <a:pPr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en-US" b="1" dirty="0" smtClean="0"/>
              <a:t>sort([L]) -&gt; [L];</a:t>
            </a:r>
          </a:p>
          <a:p>
            <a:pPr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en-US" b="1" dirty="0" smtClean="0"/>
              <a:t>sort(List) -&gt; </a:t>
            </a:r>
          </a:p>
          <a:p>
            <a:pPr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en-US" b="1" dirty="0" smtClean="0"/>
              <a:t>    Middle = length(List) div 2,</a:t>
            </a:r>
          </a:p>
          <a:p>
            <a:pPr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en-US" b="1" dirty="0" smtClean="0"/>
              <a:t>    {Left, Right} = </a:t>
            </a:r>
            <a:r>
              <a:rPr lang="en-US" b="1" dirty="0" err="1" smtClean="0"/>
              <a:t>lists:split</a:t>
            </a:r>
            <a:r>
              <a:rPr lang="en-US" b="1" dirty="0" smtClean="0"/>
              <a:t>(Middle, List),</a:t>
            </a:r>
          </a:p>
          <a:p>
            <a:pPr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en-US" b="1" dirty="0" smtClean="0"/>
              <a:t>    merge(sort(Left),sort(Right)).</a:t>
            </a:r>
          </a:p>
          <a:p>
            <a:pPr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en-US" b="1" dirty="0" smtClean="0"/>
              <a:t>merge(Left, Right) -&gt; merge(Left, Right, []).</a:t>
            </a:r>
          </a:p>
          <a:p>
            <a:pPr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en-US" b="1" dirty="0" smtClean="0"/>
              <a:t>merge([</a:t>
            </a:r>
            <a:r>
              <a:rPr lang="en-US" b="1" dirty="0" err="1" smtClean="0"/>
              <a:t>L|Left</a:t>
            </a:r>
            <a:r>
              <a:rPr lang="en-US" b="1" dirty="0" smtClean="0"/>
              <a:t>], [</a:t>
            </a:r>
            <a:r>
              <a:rPr lang="en-US" b="1" dirty="0" err="1" smtClean="0"/>
              <a:t>R|Right</a:t>
            </a:r>
            <a:r>
              <a:rPr lang="en-US" b="1" dirty="0" smtClean="0"/>
              <a:t>], Acc) when L &lt; R -&gt; </a:t>
            </a:r>
          </a:p>
          <a:p>
            <a:pPr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en-US" b="1" dirty="0" smtClean="0"/>
              <a:t>    merge(Left, [</a:t>
            </a:r>
            <a:r>
              <a:rPr lang="en-US" b="1" dirty="0" err="1" smtClean="0"/>
              <a:t>R|Right</a:t>
            </a:r>
            <a:r>
              <a:rPr lang="en-US" b="1" dirty="0" smtClean="0"/>
              <a:t>], [</a:t>
            </a:r>
            <a:r>
              <a:rPr lang="en-US" b="1" dirty="0" err="1" smtClean="0"/>
              <a:t>L|Acc</a:t>
            </a:r>
            <a:r>
              <a:rPr lang="en-US" b="1" dirty="0" smtClean="0"/>
              <a:t>]);</a:t>
            </a:r>
          </a:p>
          <a:p>
            <a:pPr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en-US" b="1" dirty="0" smtClean="0"/>
              <a:t>merge(Left, [</a:t>
            </a:r>
            <a:r>
              <a:rPr lang="en-US" b="1" dirty="0" err="1" smtClean="0"/>
              <a:t>R|Right</a:t>
            </a:r>
            <a:r>
              <a:rPr lang="en-US" b="1" dirty="0" smtClean="0"/>
              <a:t>], Acc) -&gt; </a:t>
            </a:r>
          </a:p>
          <a:p>
            <a:pPr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en-US" b="1" dirty="0" smtClean="0"/>
              <a:t>    merge(Left, Right, [</a:t>
            </a:r>
            <a:r>
              <a:rPr lang="en-US" b="1" dirty="0" err="1" smtClean="0"/>
              <a:t>R|Acc</a:t>
            </a:r>
            <a:r>
              <a:rPr lang="en-US" b="1" dirty="0" smtClean="0"/>
              <a:t>]);</a:t>
            </a:r>
          </a:p>
          <a:p>
            <a:pPr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en-US" b="1" dirty="0" smtClean="0"/>
              <a:t>merge([</a:t>
            </a:r>
            <a:r>
              <a:rPr lang="en-US" b="1" dirty="0" err="1" smtClean="0"/>
              <a:t>L|Left</a:t>
            </a:r>
            <a:r>
              <a:rPr lang="en-US" b="1" dirty="0" smtClean="0"/>
              <a:t>], [], Acc) -&gt; </a:t>
            </a:r>
          </a:p>
          <a:p>
            <a:pPr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en-US" b="1" dirty="0" smtClean="0"/>
              <a:t>    merge(Left, [], [</a:t>
            </a:r>
            <a:r>
              <a:rPr lang="en-US" b="1" dirty="0" err="1" smtClean="0"/>
              <a:t>L|Acc</a:t>
            </a:r>
            <a:r>
              <a:rPr lang="en-US" b="1" dirty="0" smtClean="0"/>
              <a:t>]);</a:t>
            </a:r>
          </a:p>
          <a:p>
            <a:pPr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en-US" b="1" dirty="0" smtClean="0"/>
              <a:t>merge([], [</a:t>
            </a:r>
            <a:r>
              <a:rPr lang="en-US" b="1" dirty="0" err="1" smtClean="0"/>
              <a:t>R|Right</a:t>
            </a:r>
            <a:r>
              <a:rPr lang="en-US" b="1" dirty="0" smtClean="0"/>
              <a:t>], Acc) -&gt; </a:t>
            </a:r>
          </a:p>
          <a:p>
            <a:pPr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en-US" b="1" dirty="0" smtClean="0"/>
              <a:t>    merge([], Right, [</a:t>
            </a:r>
            <a:r>
              <a:rPr lang="en-US" b="1" dirty="0" err="1" smtClean="0"/>
              <a:t>R|Acc</a:t>
            </a:r>
            <a:r>
              <a:rPr lang="en-US" b="1" dirty="0" smtClean="0"/>
              <a:t>]);</a:t>
            </a:r>
          </a:p>
          <a:p>
            <a:pPr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en-US" b="1" dirty="0" smtClean="0"/>
              <a:t>merge([], [], Acc) -&gt; </a:t>
            </a:r>
            <a:r>
              <a:rPr lang="en-US" b="1" dirty="0" err="1" smtClean="0"/>
              <a:t>lists:reverse</a:t>
            </a:r>
            <a:r>
              <a:rPr lang="en-US" b="1" dirty="0" smtClean="0"/>
              <a:t>(Acc).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Rectangle 1"/>
          <p:cNvSpPr>
            <a:spLocks noGrp="1" noChangeArrowheads="1"/>
          </p:cNvSpPr>
          <p:nvPr>
            <p:ph type="title"/>
          </p:nvPr>
        </p:nvSpPr>
        <p:spPr>
          <a:xfrm>
            <a:off x="456481" y="273629"/>
            <a:ext cx="8228160" cy="1144921"/>
          </a:xfrm>
          <a:ln/>
        </p:spPr>
        <p:txBody>
          <a:bodyPr tIns="35202"/>
          <a:lstStyle/>
          <a:p>
            <a:pPr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en-US" dirty="0" err="1"/>
              <a:t>Algoritmos</a:t>
            </a:r>
            <a:r>
              <a:rPr lang="en-US" dirty="0"/>
              <a:t> </a:t>
            </a:r>
            <a:r>
              <a:rPr lang="en-US" dirty="0" err="1"/>
              <a:t>Estables</a:t>
            </a:r>
            <a:endParaRPr lang="en-US" dirty="0"/>
          </a:p>
        </p:txBody>
      </p:sp>
      <p:sp>
        <p:nvSpPr>
          <p:cNvPr id="4" name="1 Título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Algoritmos</a:t>
            </a:r>
            <a:r>
              <a:rPr kumimoji="0" lang="es-ES" sz="4400" b="0" i="0" u="none" strike="noStrike" kern="1200" cap="none" spc="0" normalizeH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estables</a:t>
            </a:r>
            <a:endParaRPr kumimoji="0" lang="es-ES" sz="4400" b="0" i="0" u="none" strike="noStrike" kern="1200" cap="none" spc="0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467544" y="1772816"/>
            <a:ext cx="8208912" cy="397031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en-US" dirty="0" err="1" smtClean="0"/>
              <a:t>mergesort</a:t>
            </a:r>
            <a:r>
              <a:rPr lang="en-US" dirty="0" smtClean="0"/>
              <a:t>([],[]).    /* Perl */</a:t>
            </a:r>
          </a:p>
          <a:p>
            <a:pPr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en-US" dirty="0" err="1" smtClean="0"/>
              <a:t>mergesort</a:t>
            </a:r>
            <a:r>
              <a:rPr lang="en-US" dirty="0" smtClean="0"/>
              <a:t>([A],[A]).</a:t>
            </a:r>
          </a:p>
          <a:p>
            <a:pPr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en-US" dirty="0" err="1" smtClean="0"/>
              <a:t>mergesort</a:t>
            </a:r>
            <a:r>
              <a:rPr lang="en-US" dirty="0" smtClean="0"/>
              <a:t>([A,B|R],S) :-  </a:t>
            </a:r>
          </a:p>
          <a:p>
            <a:pPr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en-US" dirty="0" smtClean="0"/>
              <a:t>   split([A,B|R],L1,L2),</a:t>
            </a:r>
          </a:p>
          <a:p>
            <a:pPr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en-US" dirty="0" smtClean="0"/>
              <a:t>   </a:t>
            </a:r>
            <a:r>
              <a:rPr lang="en-US" dirty="0" err="1" smtClean="0"/>
              <a:t>mergesort</a:t>
            </a:r>
            <a:r>
              <a:rPr lang="en-US" dirty="0" smtClean="0"/>
              <a:t>(L1,S1),</a:t>
            </a:r>
          </a:p>
          <a:p>
            <a:pPr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en-US" dirty="0" smtClean="0"/>
              <a:t>   </a:t>
            </a:r>
            <a:r>
              <a:rPr lang="en-US" dirty="0" err="1" smtClean="0"/>
              <a:t>mergesort</a:t>
            </a:r>
            <a:r>
              <a:rPr lang="en-US" dirty="0" smtClean="0"/>
              <a:t>(L2,S2),</a:t>
            </a:r>
          </a:p>
          <a:p>
            <a:pPr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en-US" dirty="0" smtClean="0"/>
              <a:t>   merge(S1,S2,S).</a:t>
            </a:r>
          </a:p>
          <a:p>
            <a:pPr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en-US" dirty="0" smtClean="0"/>
              <a:t>split([],[],[]).</a:t>
            </a:r>
          </a:p>
          <a:p>
            <a:pPr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en-US" dirty="0" smtClean="0"/>
              <a:t>split([A],[A],[]).</a:t>
            </a:r>
          </a:p>
          <a:p>
            <a:pPr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en-US" dirty="0" smtClean="0"/>
              <a:t>split([A,B|R],[</a:t>
            </a:r>
            <a:r>
              <a:rPr lang="en-US" dirty="0" err="1" smtClean="0"/>
              <a:t>A|Ra</a:t>
            </a:r>
            <a:r>
              <a:rPr lang="en-US" dirty="0" smtClean="0"/>
              <a:t>],[</a:t>
            </a:r>
            <a:r>
              <a:rPr lang="en-US" dirty="0" err="1" smtClean="0"/>
              <a:t>B|Rb</a:t>
            </a:r>
            <a:r>
              <a:rPr lang="en-US" dirty="0" smtClean="0"/>
              <a:t>]) :-  split(</a:t>
            </a:r>
            <a:r>
              <a:rPr lang="en-US" dirty="0" err="1" smtClean="0"/>
              <a:t>R,Ra,Rb</a:t>
            </a:r>
            <a:r>
              <a:rPr lang="en-US" dirty="0" smtClean="0"/>
              <a:t>).</a:t>
            </a:r>
          </a:p>
          <a:p>
            <a:pPr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en-US" dirty="0" smtClean="0"/>
              <a:t>merge(A,[],A).</a:t>
            </a:r>
          </a:p>
          <a:p>
            <a:pPr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en-US" dirty="0" smtClean="0"/>
              <a:t>merge([],B,B).</a:t>
            </a:r>
          </a:p>
          <a:p>
            <a:pPr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en-US" dirty="0" smtClean="0"/>
              <a:t>merge([</a:t>
            </a:r>
            <a:r>
              <a:rPr lang="en-US" dirty="0" err="1" smtClean="0"/>
              <a:t>A|Ra</a:t>
            </a:r>
            <a:r>
              <a:rPr lang="en-US" dirty="0" smtClean="0"/>
              <a:t>],[</a:t>
            </a:r>
            <a:r>
              <a:rPr lang="en-US" dirty="0" err="1" smtClean="0"/>
              <a:t>B|Rb</a:t>
            </a:r>
            <a:r>
              <a:rPr lang="en-US" dirty="0" smtClean="0"/>
              <a:t>],[A|M]) :-  A =&lt; B, merge(Ra,[</a:t>
            </a:r>
            <a:r>
              <a:rPr lang="en-US" dirty="0" err="1" smtClean="0"/>
              <a:t>B|Rb</a:t>
            </a:r>
            <a:r>
              <a:rPr lang="en-US" dirty="0" smtClean="0"/>
              <a:t>],M).</a:t>
            </a:r>
          </a:p>
          <a:p>
            <a:pPr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en-US" dirty="0" smtClean="0"/>
              <a:t>merge([</a:t>
            </a:r>
            <a:r>
              <a:rPr lang="en-US" dirty="0" err="1" smtClean="0"/>
              <a:t>A|Ra</a:t>
            </a:r>
            <a:r>
              <a:rPr lang="en-US" dirty="0" smtClean="0"/>
              <a:t>],[</a:t>
            </a:r>
            <a:r>
              <a:rPr lang="en-US" dirty="0" err="1" smtClean="0"/>
              <a:t>B|Rb</a:t>
            </a:r>
            <a:r>
              <a:rPr lang="en-US" dirty="0" smtClean="0"/>
              <a:t>],[B|M]) :-  A &gt; B,  merge([</a:t>
            </a:r>
            <a:r>
              <a:rPr lang="en-US" dirty="0" err="1" smtClean="0"/>
              <a:t>A|Ra</a:t>
            </a:r>
            <a:r>
              <a:rPr lang="en-US" dirty="0" smtClean="0"/>
              <a:t>],</a:t>
            </a:r>
            <a:r>
              <a:rPr lang="en-US" dirty="0" err="1" smtClean="0"/>
              <a:t>Rb,M</a:t>
            </a:r>
            <a:r>
              <a:rPr lang="en-US" dirty="0" smtClean="0"/>
              <a:t>).</a:t>
            </a:r>
            <a:endParaRPr lang="en-US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es-ES" dirty="0" smtClean="0"/>
              <a:t>Influencias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81128"/>
          </a:xfrm>
        </p:spPr>
        <p:txBody>
          <a:bodyPr>
            <a:normAutofit fontScale="92500" lnSpcReduction="20000"/>
          </a:bodyPr>
          <a:lstStyle/>
          <a:p>
            <a:r>
              <a:rPr lang="es-ES" dirty="0" smtClean="0"/>
              <a:t>En 1987 se implementa </a:t>
            </a:r>
            <a:r>
              <a:rPr lang="es-ES" dirty="0" err="1" smtClean="0"/>
              <a:t>Erlang</a:t>
            </a:r>
            <a:r>
              <a:rPr lang="es-ES" dirty="0" smtClean="0"/>
              <a:t> en </a:t>
            </a:r>
            <a:r>
              <a:rPr lang="es-ES" dirty="0" err="1" smtClean="0"/>
              <a:t>Prolog</a:t>
            </a:r>
            <a:r>
              <a:rPr lang="es-ES" dirty="0" smtClean="0"/>
              <a:t> y en 1990 se desarrolla su propia sintaxis.</a:t>
            </a:r>
          </a:p>
          <a:p>
            <a:endParaRPr lang="es-ES" dirty="0" smtClean="0"/>
          </a:p>
          <a:p>
            <a:r>
              <a:rPr lang="es-ES" dirty="0" smtClean="0"/>
              <a:t>El uso de ! como operador de envío de mensajes proviene de CSP</a:t>
            </a:r>
          </a:p>
          <a:p>
            <a:endParaRPr lang="es-ES" dirty="0" smtClean="0"/>
          </a:p>
          <a:p>
            <a:r>
              <a:rPr lang="es-ES" dirty="0" err="1" smtClean="0"/>
              <a:t>Eripascal</a:t>
            </a:r>
            <a:r>
              <a:rPr lang="es-ES" dirty="0" smtClean="0"/>
              <a:t> influenció en el uso de , y ; como separadores y no terminadores.</a:t>
            </a:r>
          </a:p>
          <a:p>
            <a:endParaRPr lang="es-ES" dirty="0" smtClean="0"/>
          </a:p>
          <a:p>
            <a:r>
              <a:rPr lang="es-ES" dirty="0" err="1" smtClean="0"/>
              <a:t>Erlang</a:t>
            </a:r>
            <a:r>
              <a:rPr lang="es-ES" dirty="0" smtClean="0"/>
              <a:t> ha influenciado a lenguajes como </a:t>
            </a:r>
            <a:r>
              <a:rPr lang="es-ES" dirty="0" err="1" smtClean="0"/>
              <a:t>Clojure</a:t>
            </a:r>
            <a:r>
              <a:rPr lang="es-ES" dirty="0" smtClean="0"/>
              <a:t> y </a:t>
            </a:r>
            <a:r>
              <a:rPr lang="es-ES" dirty="0" err="1" smtClean="0"/>
              <a:t>Scala</a:t>
            </a:r>
            <a:endParaRPr lang="es-ES" dirty="0" smtClean="0"/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Rectangle 1"/>
          <p:cNvSpPr>
            <a:spLocks noGrp="1" noChangeArrowheads="1"/>
          </p:cNvSpPr>
          <p:nvPr>
            <p:ph type="title"/>
          </p:nvPr>
        </p:nvSpPr>
        <p:spPr>
          <a:xfrm>
            <a:off x="456481" y="273629"/>
            <a:ext cx="8228160" cy="1144921"/>
          </a:xfrm>
          <a:ln/>
        </p:spPr>
        <p:txBody>
          <a:bodyPr tIns="35202"/>
          <a:lstStyle/>
          <a:p>
            <a:pPr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en-US" dirty="0" err="1"/>
              <a:t>Algoritmos</a:t>
            </a:r>
            <a:r>
              <a:rPr lang="en-US" dirty="0"/>
              <a:t> </a:t>
            </a:r>
            <a:r>
              <a:rPr lang="en-US" dirty="0" err="1"/>
              <a:t>Inestables</a:t>
            </a:r>
            <a:endParaRPr lang="en-US" dirty="0"/>
          </a:p>
        </p:txBody>
      </p:sp>
      <p:sp>
        <p:nvSpPr>
          <p:cNvPr id="921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6481" y="1604329"/>
            <a:ext cx="8228160" cy="4526396"/>
          </a:xfrm>
          <a:ln/>
        </p:spPr>
        <p:txBody>
          <a:bodyPr/>
          <a:lstStyle/>
          <a:p>
            <a:pPr marL="391686" indent="-293764">
              <a:buSzPct val="45000"/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endParaRPr lang="en-US" dirty="0"/>
          </a:p>
          <a:p>
            <a:pPr marL="391686" indent="-293764">
              <a:buSzPct val="45000"/>
              <a:buFont typeface="Wingdings" charset="2"/>
              <a:buChar char=""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en-US" dirty="0"/>
              <a:t>El </a:t>
            </a:r>
            <a:r>
              <a:rPr lang="en-US" dirty="0" err="1"/>
              <a:t>ordenamiento</a:t>
            </a:r>
            <a:r>
              <a:rPr lang="en-US" dirty="0"/>
              <a:t> </a:t>
            </a:r>
            <a:r>
              <a:rPr lang="en-US" dirty="0" err="1"/>
              <a:t>rápido</a:t>
            </a:r>
            <a:r>
              <a:rPr lang="en-US" dirty="0"/>
              <a:t> (</a:t>
            </a:r>
            <a:r>
              <a:rPr lang="en-US" dirty="0" err="1"/>
              <a:t>quicksort</a:t>
            </a:r>
            <a:r>
              <a:rPr lang="en-US" dirty="0"/>
              <a:t> en </a:t>
            </a:r>
            <a:r>
              <a:rPr lang="en-US" dirty="0" err="1"/>
              <a:t>inglés</a:t>
            </a:r>
            <a:r>
              <a:rPr lang="en-US" dirty="0"/>
              <a:t>) </a:t>
            </a:r>
            <a:r>
              <a:rPr lang="en-US" dirty="0" err="1"/>
              <a:t>es</a:t>
            </a:r>
            <a:r>
              <a:rPr lang="en-US" dirty="0"/>
              <a:t> un </a:t>
            </a:r>
            <a:r>
              <a:rPr lang="en-US" dirty="0" err="1"/>
              <a:t>algoritmo</a:t>
            </a:r>
            <a:r>
              <a:rPr lang="en-US" dirty="0"/>
              <a:t> </a:t>
            </a:r>
            <a:r>
              <a:rPr lang="en-US" dirty="0" err="1"/>
              <a:t>basado</a:t>
            </a:r>
            <a:r>
              <a:rPr lang="en-US" dirty="0"/>
              <a:t> en la </a:t>
            </a:r>
            <a:r>
              <a:rPr lang="en-US" dirty="0" err="1"/>
              <a:t>técnica</a:t>
            </a:r>
            <a:r>
              <a:rPr lang="en-US" dirty="0"/>
              <a:t> de divide y </a:t>
            </a:r>
            <a:r>
              <a:rPr lang="en-US" dirty="0" err="1"/>
              <a:t>vencerás</a:t>
            </a:r>
            <a:r>
              <a:rPr lang="en-US" dirty="0"/>
              <a:t>, </a:t>
            </a:r>
            <a:r>
              <a:rPr lang="en-US" dirty="0" err="1"/>
              <a:t>que</a:t>
            </a:r>
            <a:r>
              <a:rPr lang="en-US" dirty="0"/>
              <a:t> </a:t>
            </a:r>
            <a:r>
              <a:rPr lang="en-US" dirty="0" err="1"/>
              <a:t>permite</a:t>
            </a:r>
            <a:r>
              <a:rPr lang="en-US" dirty="0"/>
              <a:t>.</a:t>
            </a:r>
          </a:p>
          <a:p>
            <a:pPr marL="391686" indent="-293764">
              <a:buSzPct val="45000"/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endParaRPr lang="en-US" dirty="0"/>
          </a:p>
          <a:p>
            <a:pPr marL="391686" indent="-293764">
              <a:buSzPct val="45000"/>
              <a:buFont typeface="Wingdings" charset="2"/>
              <a:buChar char=""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en-US" dirty="0"/>
              <a:t>En </a:t>
            </a:r>
            <a:r>
              <a:rPr lang="en-US" dirty="0" err="1"/>
              <a:t>promedio</a:t>
            </a:r>
            <a:r>
              <a:rPr lang="en-US" dirty="0"/>
              <a:t>, </a:t>
            </a:r>
            <a:r>
              <a:rPr lang="en-US" dirty="0" err="1"/>
              <a:t>ordenar</a:t>
            </a:r>
            <a:r>
              <a:rPr lang="en-US" dirty="0"/>
              <a:t> n </a:t>
            </a:r>
            <a:r>
              <a:rPr lang="en-US" dirty="0" err="1"/>
              <a:t>elementos</a:t>
            </a:r>
            <a:r>
              <a:rPr lang="en-US" dirty="0"/>
              <a:t> en un </a:t>
            </a:r>
            <a:r>
              <a:rPr lang="en-US" dirty="0" err="1"/>
              <a:t>tiempo</a:t>
            </a:r>
            <a:r>
              <a:rPr lang="en-US" dirty="0"/>
              <a:t> </a:t>
            </a:r>
            <a:r>
              <a:rPr lang="en-US" dirty="0" err="1"/>
              <a:t>proporcional</a:t>
            </a:r>
            <a:r>
              <a:rPr lang="en-US" dirty="0"/>
              <a:t> a n log n.</a:t>
            </a:r>
          </a:p>
        </p:txBody>
      </p:sp>
      <p:sp>
        <p:nvSpPr>
          <p:cNvPr id="4" name="1 Título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Algoritmos</a:t>
            </a:r>
            <a:r>
              <a:rPr kumimoji="0" lang="es-ES" sz="4400" b="0" i="0" u="none" strike="noStrike" kern="1200" cap="none" spc="0" normalizeH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inestables</a:t>
            </a:r>
            <a:endParaRPr kumimoji="0" lang="es-ES" sz="4400" b="0" i="0" u="none" strike="noStrike" kern="1200" cap="none" spc="0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Rectangle 1"/>
          <p:cNvSpPr>
            <a:spLocks noGrp="1" noChangeArrowheads="1"/>
          </p:cNvSpPr>
          <p:nvPr>
            <p:ph type="title"/>
          </p:nvPr>
        </p:nvSpPr>
        <p:spPr>
          <a:xfrm>
            <a:off x="456481" y="273629"/>
            <a:ext cx="8228160" cy="1144921"/>
          </a:xfrm>
          <a:ln/>
        </p:spPr>
        <p:txBody>
          <a:bodyPr tIns="35202"/>
          <a:lstStyle/>
          <a:p>
            <a:pPr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en-US" dirty="0" err="1"/>
              <a:t>Algoritmos</a:t>
            </a:r>
            <a:r>
              <a:rPr lang="en-US" dirty="0"/>
              <a:t> </a:t>
            </a:r>
            <a:r>
              <a:rPr lang="en-US" dirty="0" err="1"/>
              <a:t>Inestables</a:t>
            </a:r>
            <a:endParaRPr lang="en-US" dirty="0"/>
          </a:p>
        </p:txBody>
      </p:sp>
      <p:sp>
        <p:nvSpPr>
          <p:cNvPr id="1024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6481" y="1604329"/>
            <a:ext cx="8228160" cy="4526396"/>
          </a:xfrm>
          <a:ln/>
        </p:spPr>
        <p:txBody>
          <a:bodyPr/>
          <a:lstStyle/>
          <a:p>
            <a:pPr marL="391686" indent="-293764">
              <a:buSzPct val="45000"/>
              <a:buFont typeface="Wingdings" charset="2"/>
              <a:buChar char=""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en-US" dirty="0" err="1"/>
              <a:t>Descripción</a:t>
            </a:r>
            <a:endParaRPr lang="en-US" dirty="0"/>
          </a:p>
          <a:p>
            <a:pPr marL="783372" lvl="1" indent="-293764">
              <a:buSzPct val="45000"/>
              <a:buFont typeface="Wingdings" charset="2"/>
              <a:buChar char=""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en-US" dirty="0" err="1"/>
              <a:t>Elegir</a:t>
            </a:r>
            <a:r>
              <a:rPr lang="en-US" dirty="0"/>
              <a:t> un </a:t>
            </a:r>
            <a:r>
              <a:rPr lang="en-US" dirty="0" err="1"/>
              <a:t>elemento</a:t>
            </a:r>
            <a:r>
              <a:rPr lang="en-US" dirty="0"/>
              <a:t> de la </a:t>
            </a:r>
            <a:r>
              <a:rPr lang="en-US" dirty="0" err="1"/>
              <a:t>lista</a:t>
            </a:r>
            <a:r>
              <a:rPr lang="en-US" dirty="0"/>
              <a:t>, al </a:t>
            </a:r>
            <a:r>
              <a:rPr lang="en-US" dirty="0" err="1"/>
              <a:t>que</a:t>
            </a:r>
            <a:r>
              <a:rPr lang="en-US" dirty="0"/>
              <a:t> </a:t>
            </a:r>
            <a:r>
              <a:rPr lang="en-US" dirty="0" err="1"/>
              <a:t>llamaremos</a:t>
            </a:r>
            <a:r>
              <a:rPr lang="en-US" dirty="0"/>
              <a:t> </a:t>
            </a:r>
            <a:r>
              <a:rPr lang="en-US" dirty="0" err="1"/>
              <a:t>pivote</a:t>
            </a:r>
            <a:r>
              <a:rPr lang="en-US" dirty="0"/>
              <a:t>.</a:t>
            </a:r>
          </a:p>
          <a:p>
            <a:pPr marL="783372" lvl="1" indent="-293764">
              <a:buSzPct val="45000"/>
              <a:buFont typeface="Wingdings" charset="2"/>
              <a:buChar char=""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en-US" dirty="0" err="1"/>
              <a:t>Resituar</a:t>
            </a:r>
            <a:r>
              <a:rPr lang="en-US" dirty="0"/>
              <a:t> los </a:t>
            </a:r>
            <a:r>
              <a:rPr lang="en-US" dirty="0" err="1"/>
              <a:t>demás</a:t>
            </a:r>
            <a:r>
              <a:rPr lang="en-US" dirty="0"/>
              <a:t> </a:t>
            </a:r>
            <a:r>
              <a:rPr lang="en-US" dirty="0" err="1"/>
              <a:t>elementos</a:t>
            </a:r>
            <a:r>
              <a:rPr lang="en-US" dirty="0"/>
              <a:t> de la </a:t>
            </a:r>
            <a:r>
              <a:rPr lang="en-US" dirty="0" err="1"/>
              <a:t>lista</a:t>
            </a:r>
            <a:r>
              <a:rPr lang="en-US" dirty="0"/>
              <a:t> a </a:t>
            </a:r>
            <a:r>
              <a:rPr lang="en-US" dirty="0" err="1"/>
              <a:t>cada</a:t>
            </a:r>
            <a:r>
              <a:rPr lang="en-US" dirty="0"/>
              <a:t> </a:t>
            </a:r>
            <a:r>
              <a:rPr lang="en-US" dirty="0" err="1"/>
              <a:t>lado</a:t>
            </a:r>
            <a:r>
              <a:rPr lang="en-US" dirty="0"/>
              <a:t> del </a:t>
            </a:r>
            <a:r>
              <a:rPr lang="en-US" dirty="0" err="1"/>
              <a:t>pivote</a:t>
            </a:r>
            <a:r>
              <a:rPr lang="en-US" dirty="0"/>
              <a:t> de </a:t>
            </a:r>
            <a:r>
              <a:rPr lang="en-US" dirty="0" err="1"/>
              <a:t>izquierda</a:t>
            </a:r>
            <a:r>
              <a:rPr lang="en-US" dirty="0"/>
              <a:t> a </a:t>
            </a:r>
            <a:r>
              <a:rPr lang="en-US" dirty="0" err="1"/>
              <a:t>derecha</a:t>
            </a:r>
            <a:r>
              <a:rPr lang="en-US" dirty="0"/>
              <a:t>.</a:t>
            </a:r>
          </a:p>
          <a:p>
            <a:pPr marL="783372" lvl="1" indent="-293764">
              <a:buSzPct val="45000"/>
              <a:buFont typeface="Wingdings" charset="2"/>
              <a:buChar char=""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en-US" dirty="0"/>
              <a:t>La </a:t>
            </a:r>
            <a:r>
              <a:rPr lang="en-US" dirty="0" err="1"/>
              <a:t>lista</a:t>
            </a:r>
            <a:r>
              <a:rPr lang="en-US" dirty="0"/>
              <a:t> </a:t>
            </a:r>
            <a:r>
              <a:rPr lang="en-US" dirty="0" err="1"/>
              <a:t>queda</a:t>
            </a:r>
            <a:r>
              <a:rPr lang="en-US" dirty="0"/>
              <a:t> </a:t>
            </a:r>
            <a:r>
              <a:rPr lang="en-US" dirty="0" err="1"/>
              <a:t>separada</a:t>
            </a:r>
            <a:r>
              <a:rPr lang="en-US" dirty="0"/>
              <a:t> en dos </a:t>
            </a:r>
            <a:r>
              <a:rPr lang="en-US" dirty="0" err="1"/>
              <a:t>sublistas</a:t>
            </a:r>
            <a:r>
              <a:rPr lang="en-US" dirty="0"/>
              <a:t>.</a:t>
            </a:r>
          </a:p>
          <a:p>
            <a:pPr marL="783372" lvl="1" indent="-293764">
              <a:buSzPct val="45000"/>
              <a:buFont typeface="Wingdings" charset="2"/>
              <a:buChar char=""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en-US" dirty="0" err="1"/>
              <a:t>Repetir</a:t>
            </a:r>
            <a:r>
              <a:rPr lang="en-US" dirty="0"/>
              <a:t> </a:t>
            </a:r>
            <a:r>
              <a:rPr lang="en-US" dirty="0" err="1"/>
              <a:t>este</a:t>
            </a:r>
            <a:r>
              <a:rPr lang="en-US" dirty="0"/>
              <a:t> </a:t>
            </a:r>
            <a:r>
              <a:rPr lang="en-US" dirty="0" err="1"/>
              <a:t>proceso</a:t>
            </a:r>
            <a:r>
              <a:rPr lang="en-US" dirty="0"/>
              <a:t> de forma </a:t>
            </a:r>
            <a:r>
              <a:rPr lang="en-US" dirty="0" err="1"/>
              <a:t>recursiva</a:t>
            </a:r>
            <a:r>
              <a:rPr lang="en-US" dirty="0"/>
              <a:t> </a:t>
            </a:r>
            <a:r>
              <a:rPr lang="en-US" dirty="0" err="1"/>
              <a:t>para</a:t>
            </a:r>
            <a:r>
              <a:rPr lang="en-US" dirty="0"/>
              <a:t> </a:t>
            </a:r>
            <a:r>
              <a:rPr lang="en-US" dirty="0" err="1"/>
              <a:t>cada</a:t>
            </a:r>
            <a:r>
              <a:rPr lang="en-US" dirty="0"/>
              <a:t> </a:t>
            </a:r>
            <a:r>
              <a:rPr lang="en-US" dirty="0" err="1"/>
              <a:t>sublista</a:t>
            </a:r>
            <a:r>
              <a:rPr lang="en-US" dirty="0"/>
              <a:t> </a:t>
            </a:r>
            <a:r>
              <a:rPr lang="en-US" dirty="0" err="1"/>
              <a:t>mientras</a:t>
            </a:r>
            <a:r>
              <a:rPr lang="en-US" dirty="0"/>
              <a:t> </a:t>
            </a:r>
            <a:r>
              <a:rPr lang="en-US" dirty="0" err="1"/>
              <a:t>éstas</a:t>
            </a:r>
            <a:r>
              <a:rPr lang="en-US" dirty="0"/>
              <a:t> </a:t>
            </a:r>
            <a:r>
              <a:rPr lang="en-US" dirty="0" err="1"/>
              <a:t>contengan</a:t>
            </a:r>
            <a:r>
              <a:rPr lang="en-US" dirty="0"/>
              <a:t> </a:t>
            </a:r>
            <a:r>
              <a:rPr lang="en-US" dirty="0" err="1"/>
              <a:t>más</a:t>
            </a:r>
            <a:r>
              <a:rPr lang="en-US" dirty="0"/>
              <a:t> de un </a:t>
            </a:r>
            <a:r>
              <a:rPr lang="en-US" dirty="0" err="1"/>
              <a:t>elemento</a:t>
            </a:r>
            <a:r>
              <a:rPr lang="en-US" dirty="0"/>
              <a:t>.</a:t>
            </a:r>
          </a:p>
        </p:txBody>
      </p:sp>
      <p:sp>
        <p:nvSpPr>
          <p:cNvPr id="4" name="1 Título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Algoritmos</a:t>
            </a:r>
            <a:r>
              <a:rPr kumimoji="0" lang="es-ES" sz="4400" b="0" i="0" u="none" strike="noStrike" kern="1200" cap="none" spc="0" normalizeH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inestables</a:t>
            </a:r>
            <a:endParaRPr kumimoji="0" lang="es-ES" sz="4400" b="0" i="0" u="none" strike="noStrike" kern="1200" cap="none" spc="0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Rectangle 1"/>
          <p:cNvSpPr>
            <a:spLocks noGrp="1" noChangeArrowheads="1"/>
          </p:cNvSpPr>
          <p:nvPr>
            <p:ph type="title"/>
          </p:nvPr>
        </p:nvSpPr>
        <p:spPr>
          <a:xfrm>
            <a:off x="456481" y="273629"/>
            <a:ext cx="8228160" cy="1144921"/>
          </a:xfrm>
          <a:ln/>
        </p:spPr>
        <p:txBody>
          <a:bodyPr tIns="35202"/>
          <a:lstStyle/>
          <a:p>
            <a:pPr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en-US" dirty="0" err="1"/>
              <a:t>Algoritmos</a:t>
            </a:r>
            <a:r>
              <a:rPr lang="en-US" dirty="0"/>
              <a:t> </a:t>
            </a:r>
            <a:r>
              <a:rPr lang="en-US" dirty="0" err="1"/>
              <a:t>Inestables</a:t>
            </a:r>
            <a:endParaRPr lang="en-US" dirty="0"/>
          </a:p>
        </p:txBody>
      </p:sp>
      <p:sp>
        <p:nvSpPr>
          <p:cNvPr id="4" name="1 Título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Algoritmos</a:t>
            </a:r>
            <a:r>
              <a:rPr kumimoji="0" lang="es-ES" sz="4400" b="0" i="0" u="none" strike="noStrike" kern="1200" cap="none" spc="0" normalizeH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inestables</a:t>
            </a:r>
            <a:endParaRPr kumimoji="0" lang="es-ES" sz="4400" b="0" i="0" u="none" strike="noStrike" kern="1200" cap="none" spc="0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467544" y="1772816"/>
            <a:ext cx="8208912" cy="313932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en-US" b="1" dirty="0" err="1" smtClean="0"/>
              <a:t>quicksort</a:t>
            </a:r>
            <a:r>
              <a:rPr lang="en-US" b="1" dirty="0" smtClean="0"/>
              <a:t>([]) -&gt;</a:t>
            </a:r>
          </a:p>
          <a:p>
            <a:pPr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en-US" b="1" dirty="0" smtClean="0"/>
              <a:t>        [];</a:t>
            </a:r>
          </a:p>
          <a:p>
            <a:pPr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en-US" b="1" dirty="0" err="1" smtClean="0"/>
              <a:t>quicksort</a:t>
            </a:r>
            <a:r>
              <a:rPr lang="en-US" b="1" dirty="0" smtClean="0"/>
              <a:t>([H|T]) -&gt;</a:t>
            </a:r>
          </a:p>
          <a:p>
            <a:pPr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en-US" b="1" dirty="0" smtClean="0"/>
              <a:t>        {Left, Pivot, Right} = </a:t>
            </a:r>
            <a:r>
              <a:rPr lang="en-US" b="1" dirty="0" err="1" smtClean="0"/>
              <a:t>quicksort</a:t>
            </a:r>
            <a:r>
              <a:rPr lang="en-US" b="1" dirty="0" smtClean="0"/>
              <a:t>(H, [], [], T),</a:t>
            </a:r>
          </a:p>
          <a:p>
            <a:pPr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en-US" b="1" dirty="0" smtClean="0"/>
              <a:t>        </a:t>
            </a:r>
            <a:r>
              <a:rPr lang="en-US" b="1" dirty="0" err="1" smtClean="0"/>
              <a:t>quicksort</a:t>
            </a:r>
            <a:r>
              <a:rPr lang="en-US" b="1" dirty="0" smtClean="0"/>
              <a:t>(Left) ++ [Pivot] ++ </a:t>
            </a:r>
            <a:r>
              <a:rPr lang="en-US" b="1" dirty="0" err="1" smtClean="0"/>
              <a:t>quicksort</a:t>
            </a:r>
            <a:r>
              <a:rPr lang="en-US" b="1" dirty="0" smtClean="0"/>
              <a:t>(Right).</a:t>
            </a:r>
          </a:p>
          <a:p>
            <a:pPr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en-US" b="1" dirty="0" err="1" smtClean="0"/>
              <a:t>quicksort</a:t>
            </a:r>
            <a:r>
              <a:rPr lang="en-US" b="1" dirty="0" smtClean="0"/>
              <a:t>(Pivot, Left, Right, []) -&gt;</a:t>
            </a:r>
          </a:p>
          <a:p>
            <a:pPr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en-US" b="1" dirty="0" smtClean="0"/>
              <a:t>        {Left, Pivot, Right};</a:t>
            </a:r>
          </a:p>
          <a:p>
            <a:pPr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en-US" b="1" dirty="0" err="1" smtClean="0"/>
              <a:t>quicksort</a:t>
            </a:r>
            <a:r>
              <a:rPr lang="en-US" b="1" dirty="0" smtClean="0"/>
              <a:t>(Pivot, Left, Right, [H|T]) when H &lt; Pivot -&gt;</a:t>
            </a:r>
          </a:p>
          <a:p>
            <a:pPr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en-US" b="1" dirty="0" smtClean="0"/>
              <a:t>        </a:t>
            </a:r>
            <a:r>
              <a:rPr lang="en-US" b="1" dirty="0" err="1" smtClean="0"/>
              <a:t>quicksort</a:t>
            </a:r>
            <a:r>
              <a:rPr lang="en-US" b="1" dirty="0" smtClean="0"/>
              <a:t>(Pivot, [</a:t>
            </a:r>
            <a:r>
              <a:rPr lang="en-US" b="1" dirty="0" err="1" smtClean="0"/>
              <a:t>H|Left</a:t>
            </a:r>
            <a:r>
              <a:rPr lang="en-US" b="1" dirty="0" smtClean="0"/>
              <a:t>], Right, T);</a:t>
            </a:r>
          </a:p>
          <a:p>
            <a:pPr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en-US" b="1" dirty="0" err="1" smtClean="0"/>
              <a:t>quicksort</a:t>
            </a:r>
            <a:r>
              <a:rPr lang="en-US" b="1" dirty="0" smtClean="0"/>
              <a:t>(Pivot, Left, Right, [H|T]) -&gt;</a:t>
            </a:r>
          </a:p>
          <a:p>
            <a:pPr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en-US" b="1" dirty="0" smtClean="0"/>
              <a:t>        </a:t>
            </a:r>
            <a:r>
              <a:rPr lang="en-US" b="1" dirty="0" err="1" smtClean="0"/>
              <a:t>quicksort</a:t>
            </a:r>
            <a:r>
              <a:rPr lang="en-US" b="1" dirty="0" smtClean="0"/>
              <a:t>(Pivot, Left, [</a:t>
            </a:r>
            <a:r>
              <a:rPr lang="en-US" b="1" dirty="0" err="1" smtClean="0"/>
              <a:t>H|Right</a:t>
            </a:r>
            <a:r>
              <a:rPr lang="en-US" b="1" dirty="0" smtClean="0"/>
              <a:t>], T).</a:t>
            </a:r>
            <a:endParaRPr lang="en-US" b="1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Rectangle 1"/>
          <p:cNvSpPr>
            <a:spLocks noGrp="1" noChangeArrowheads="1"/>
          </p:cNvSpPr>
          <p:nvPr>
            <p:ph type="title"/>
          </p:nvPr>
        </p:nvSpPr>
        <p:spPr>
          <a:xfrm>
            <a:off x="456481" y="273629"/>
            <a:ext cx="8228160" cy="1144921"/>
          </a:xfrm>
          <a:ln/>
        </p:spPr>
        <p:txBody>
          <a:bodyPr tIns="35202"/>
          <a:lstStyle/>
          <a:p>
            <a:pPr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en-US" dirty="0" err="1"/>
              <a:t>Algoritmo</a:t>
            </a:r>
            <a:r>
              <a:rPr lang="en-US" dirty="0"/>
              <a:t> </a:t>
            </a:r>
            <a:r>
              <a:rPr lang="en-US" dirty="0" err="1"/>
              <a:t>Inestables</a:t>
            </a:r>
            <a:endParaRPr lang="en-US" dirty="0"/>
          </a:p>
        </p:txBody>
      </p:sp>
      <p:sp>
        <p:nvSpPr>
          <p:cNvPr id="1229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6481" y="1604329"/>
            <a:ext cx="8228160" cy="4526396"/>
          </a:xfrm>
          <a:ln/>
        </p:spPr>
        <p:txBody>
          <a:bodyPr/>
          <a:lstStyle/>
          <a:p>
            <a:pPr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en-US" b="1" dirty="0" err="1"/>
              <a:t>qsort</a:t>
            </a:r>
            <a:r>
              <a:rPr lang="en-US" b="1" dirty="0"/>
              <a:t> []     = []</a:t>
            </a:r>
          </a:p>
          <a:p>
            <a:pPr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en-US" b="1" dirty="0" err="1"/>
              <a:t>qsort</a:t>
            </a:r>
            <a:r>
              <a:rPr lang="en-US" b="1" dirty="0"/>
              <a:t> (x:xs) = </a:t>
            </a:r>
            <a:r>
              <a:rPr lang="en-US" b="1" dirty="0" err="1"/>
              <a:t>qsort</a:t>
            </a:r>
            <a:r>
              <a:rPr lang="en-US" b="1" dirty="0"/>
              <a:t> (filter (&lt; x) </a:t>
            </a:r>
            <a:r>
              <a:rPr lang="en-US" b="1" dirty="0" err="1"/>
              <a:t>xs</a:t>
            </a:r>
            <a:r>
              <a:rPr lang="en-US" b="1" dirty="0"/>
              <a:t>) ++ [x] ++ </a:t>
            </a:r>
            <a:r>
              <a:rPr lang="en-US" b="1" dirty="0" err="1"/>
              <a:t>qsort</a:t>
            </a:r>
            <a:r>
              <a:rPr lang="en-US" b="1" dirty="0"/>
              <a:t> (filter (&gt;= x) </a:t>
            </a:r>
            <a:r>
              <a:rPr lang="en-US" b="1" dirty="0" err="1"/>
              <a:t>xs</a:t>
            </a:r>
            <a:r>
              <a:rPr lang="en-US" b="1" dirty="0"/>
              <a:t>)</a:t>
            </a:r>
          </a:p>
          <a:p>
            <a:pPr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endParaRPr lang="en-US" b="1" dirty="0"/>
          </a:p>
          <a:p>
            <a:pPr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endParaRPr lang="en-US" b="1" dirty="0"/>
          </a:p>
        </p:txBody>
      </p:sp>
      <p:sp>
        <p:nvSpPr>
          <p:cNvPr id="5" name="1 Título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Algoritmos</a:t>
            </a:r>
            <a:r>
              <a:rPr kumimoji="0" lang="es-ES" sz="4400" b="0" i="0" u="none" strike="noStrike" kern="1200" cap="none" spc="0" normalizeH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inestables</a:t>
            </a:r>
            <a:endParaRPr kumimoji="0" lang="es-ES" sz="4400" b="0" i="0" u="none" strike="noStrike" kern="1200" cap="none" spc="0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Rectangle 1"/>
          <p:cNvSpPr>
            <a:spLocks noGrp="1" noChangeArrowheads="1"/>
          </p:cNvSpPr>
          <p:nvPr>
            <p:ph type="title"/>
          </p:nvPr>
        </p:nvSpPr>
        <p:spPr>
          <a:xfrm>
            <a:off x="456481" y="273629"/>
            <a:ext cx="8228160" cy="1144921"/>
          </a:xfrm>
          <a:ln/>
        </p:spPr>
        <p:txBody>
          <a:bodyPr tIns="35202"/>
          <a:lstStyle/>
          <a:p>
            <a:pPr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en-US" dirty="0"/>
              <a:t>Torres de Hanoi</a:t>
            </a:r>
          </a:p>
        </p:txBody>
      </p:sp>
      <p:sp>
        <p:nvSpPr>
          <p:cNvPr id="1331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6481" y="1604329"/>
            <a:ext cx="8228160" cy="4526396"/>
          </a:xfrm>
          <a:ln/>
        </p:spPr>
        <p:txBody>
          <a:bodyPr/>
          <a:lstStyle/>
          <a:p>
            <a:pPr marL="391686" indent="-293764">
              <a:buSzPct val="45000"/>
              <a:buFont typeface="Wingdings" charset="2"/>
              <a:buChar char=""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en-US" dirty="0"/>
              <a:t>Las Torres de </a:t>
            </a:r>
            <a:r>
              <a:rPr lang="en-US" dirty="0" err="1"/>
              <a:t>Hanói</a:t>
            </a:r>
            <a:r>
              <a:rPr lang="en-US" dirty="0"/>
              <a:t> </a:t>
            </a:r>
            <a:r>
              <a:rPr lang="en-US" dirty="0" err="1"/>
              <a:t>es</a:t>
            </a:r>
            <a:r>
              <a:rPr lang="en-US" dirty="0"/>
              <a:t> un </a:t>
            </a:r>
            <a:r>
              <a:rPr lang="en-US" dirty="0" err="1"/>
              <a:t>rompecabezas</a:t>
            </a:r>
            <a:r>
              <a:rPr lang="en-US" dirty="0"/>
              <a:t> o </a:t>
            </a:r>
            <a:r>
              <a:rPr lang="en-US" dirty="0" err="1"/>
              <a:t>juego</a:t>
            </a:r>
            <a:r>
              <a:rPr lang="en-US" dirty="0"/>
              <a:t> </a:t>
            </a:r>
            <a:r>
              <a:rPr lang="en-US" dirty="0" err="1"/>
              <a:t>matemático</a:t>
            </a:r>
            <a:r>
              <a:rPr lang="en-US" dirty="0"/>
              <a:t> </a:t>
            </a:r>
            <a:r>
              <a:rPr lang="en-US" dirty="0" err="1"/>
              <a:t>inventado</a:t>
            </a:r>
            <a:r>
              <a:rPr lang="en-US" dirty="0"/>
              <a:t> en 1883 </a:t>
            </a:r>
            <a:r>
              <a:rPr lang="en-US" dirty="0" err="1"/>
              <a:t>por</a:t>
            </a:r>
            <a:r>
              <a:rPr lang="en-US" dirty="0"/>
              <a:t> el </a:t>
            </a:r>
            <a:r>
              <a:rPr lang="en-US" dirty="0" err="1"/>
              <a:t>matemático</a:t>
            </a:r>
            <a:r>
              <a:rPr lang="en-US" dirty="0"/>
              <a:t> </a:t>
            </a:r>
            <a:r>
              <a:rPr lang="en-US" dirty="0" err="1"/>
              <a:t>francés</a:t>
            </a:r>
            <a:r>
              <a:rPr lang="en-US" dirty="0"/>
              <a:t> </a:t>
            </a:r>
            <a:r>
              <a:rPr lang="en-US" dirty="0" err="1"/>
              <a:t>Éduard</a:t>
            </a:r>
            <a:r>
              <a:rPr lang="en-US" dirty="0"/>
              <a:t> Lucas</a:t>
            </a:r>
          </a:p>
          <a:p>
            <a:pPr marL="391686" indent="-293764">
              <a:buSzPct val="45000"/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endParaRPr lang="en-US" dirty="0"/>
          </a:p>
          <a:p>
            <a:pPr marL="391686" indent="-293764">
              <a:buSzPct val="45000"/>
              <a:buFont typeface="Wingdings" charset="2"/>
              <a:buChar char=""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en-US" dirty="0"/>
              <a:t>El </a:t>
            </a:r>
            <a:r>
              <a:rPr lang="en-US" dirty="0" err="1"/>
              <a:t>problema</a:t>
            </a:r>
            <a:r>
              <a:rPr lang="en-US" dirty="0"/>
              <a:t> </a:t>
            </a:r>
            <a:r>
              <a:rPr lang="en-US" dirty="0" err="1"/>
              <a:t>es</a:t>
            </a:r>
            <a:r>
              <a:rPr lang="en-US" dirty="0"/>
              <a:t> </a:t>
            </a:r>
            <a:r>
              <a:rPr lang="en-US" dirty="0" err="1"/>
              <a:t>muy</a:t>
            </a:r>
            <a:r>
              <a:rPr lang="en-US" dirty="0"/>
              <a:t> </a:t>
            </a:r>
            <a:r>
              <a:rPr lang="en-US" dirty="0" err="1"/>
              <a:t>conocido</a:t>
            </a:r>
            <a:r>
              <a:rPr lang="en-US" dirty="0"/>
              <a:t> en la </a:t>
            </a:r>
            <a:r>
              <a:rPr lang="en-US" dirty="0" err="1"/>
              <a:t>ciencia</a:t>
            </a:r>
            <a:r>
              <a:rPr lang="en-US" dirty="0"/>
              <a:t> de la </a:t>
            </a:r>
            <a:r>
              <a:rPr lang="en-US" dirty="0" err="1"/>
              <a:t>computación</a:t>
            </a:r>
            <a:r>
              <a:rPr lang="en-US" dirty="0"/>
              <a:t> y </a:t>
            </a:r>
            <a:r>
              <a:rPr lang="en-US" dirty="0" err="1"/>
              <a:t>aparece</a:t>
            </a:r>
            <a:r>
              <a:rPr lang="en-US" dirty="0"/>
              <a:t> en </a:t>
            </a:r>
            <a:r>
              <a:rPr lang="en-US" dirty="0" err="1"/>
              <a:t>muchos</a:t>
            </a:r>
            <a:r>
              <a:rPr lang="en-US" dirty="0"/>
              <a:t> </a:t>
            </a:r>
            <a:r>
              <a:rPr lang="en-US" dirty="0" err="1"/>
              <a:t>libros</a:t>
            </a:r>
            <a:r>
              <a:rPr lang="en-US" dirty="0"/>
              <a:t> de </a:t>
            </a:r>
            <a:r>
              <a:rPr lang="en-US" dirty="0" err="1"/>
              <a:t>texto</a:t>
            </a:r>
            <a:r>
              <a:rPr lang="en-US" dirty="0"/>
              <a:t> </a:t>
            </a:r>
            <a:r>
              <a:rPr lang="en-US" dirty="0" err="1"/>
              <a:t>como</a:t>
            </a:r>
            <a:r>
              <a:rPr lang="en-US" dirty="0"/>
              <a:t> </a:t>
            </a:r>
            <a:r>
              <a:rPr lang="en-US" dirty="0" err="1"/>
              <a:t>introducción</a:t>
            </a:r>
            <a:r>
              <a:rPr lang="en-US" dirty="0"/>
              <a:t> a la </a:t>
            </a:r>
            <a:r>
              <a:rPr lang="en-US" dirty="0" err="1"/>
              <a:t>teoría</a:t>
            </a:r>
            <a:r>
              <a:rPr lang="en-US" dirty="0"/>
              <a:t> de </a:t>
            </a:r>
            <a:r>
              <a:rPr lang="en-US" dirty="0" err="1"/>
              <a:t>algoritmos</a:t>
            </a:r>
            <a:r>
              <a:rPr lang="en-US" dirty="0"/>
              <a:t>.</a:t>
            </a:r>
          </a:p>
        </p:txBody>
      </p:sp>
      <p:sp>
        <p:nvSpPr>
          <p:cNvPr id="4" name="1 Título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Torres de </a:t>
            </a:r>
            <a:r>
              <a:rPr kumimoji="0" lang="es-ES" sz="4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Hanoi</a:t>
            </a:r>
            <a:endParaRPr kumimoji="0" lang="es-ES" sz="4400" b="0" i="0" u="none" strike="noStrike" kern="1200" cap="none" spc="0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1"/>
          <p:cNvSpPr>
            <a:spLocks noGrp="1" noChangeArrowheads="1"/>
          </p:cNvSpPr>
          <p:nvPr>
            <p:ph type="title"/>
          </p:nvPr>
        </p:nvSpPr>
        <p:spPr>
          <a:xfrm>
            <a:off x="456481" y="273629"/>
            <a:ext cx="8228160" cy="1144921"/>
          </a:xfrm>
          <a:ln/>
        </p:spPr>
        <p:txBody>
          <a:bodyPr tIns="35202"/>
          <a:lstStyle/>
          <a:p>
            <a:pPr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en-US" dirty="0"/>
              <a:t>Torres de Hanoi</a:t>
            </a:r>
          </a:p>
        </p:txBody>
      </p:sp>
      <p:sp>
        <p:nvSpPr>
          <p:cNvPr id="1433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6481" y="1604329"/>
            <a:ext cx="8228160" cy="4526396"/>
          </a:xfrm>
          <a:ln/>
        </p:spPr>
        <p:txBody>
          <a:bodyPr/>
          <a:lstStyle/>
          <a:p>
            <a:pPr marL="391686" indent="-293764">
              <a:buSzPct val="45000"/>
              <a:buFont typeface="Wingdings" charset="2"/>
              <a:buChar char=""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en-US" dirty="0"/>
              <a:t>El </a:t>
            </a:r>
            <a:r>
              <a:rPr lang="en-US" dirty="0" err="1"/>
              <a:t>problema</a:t>
            </a:r>
            <a:r>
              <a:rPr lang="en-US" dirty="0"/>
              <a:t> de </a:t>
            </a:r>
            <a:r>
              <a:rPr lang="en-US" dirty="0" err="1"/>
              <a:t>las</a:t>
            </a:r>
            <a:r>
              <a:rPr lang="en-US" dirty="0"/>
              <a:t> Torres de </a:t>
            </a:r>
            <a:r>
              <a:rPr lang="en-US" dirty="0" err="1"/>
              <a:t>Hanói</a:t>
            </a:r>
            <a:r>
              <a:rPr lang="en-US" dirty="0"/>
              <a:t> </a:t>
            </a:r>
            <a:r>
              <a:rPr lang="en-US" dirty="0" err="1"/>
              <a:t>es</a:t>
            </a:r>
            <a:r>
              <a:rPr lang="en-US" dirty="0"/>
              <a:t> </a:t>
            </a:r>
            <a:r>
              <a:rPr lang="en-US" dirty="0" err="1"/>
              <a:t>curiosísimo</a:t>
            </a:r>
            <a:r>
              <a:rPr lang="en-US" dirty="0"/>
              <a:t> </a:t>
            </a:r>
            <a:r>
              <a:rPr lang="en-US" dirty="0" err="1"/>
              <a:t>porque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solución</a:t>
            </a:r>
            <a:r>
              <a:rPr lang="en-US" dirty="0"/>
              <a:t> </a:t>
            </a:r>
            <a:r>
              <a:rPr lang="en-US" dirty="0" err="1"/>
              <a:t>es</a:t>
            </a:r>
            <a:r>
              <a:rPr lang="en-US" dirty="0"/>
              <a:t> </a:t>
            </a:r>
            <a:r>
              <a:rPr lang="en-US" dirty="0" err="1"/>
              <a:t>muy</a:t>
            </a:r>
            <a:r>
              <a:rPr lang="en-US" dirty="0"/>
              <a:t> </a:t>
            </a:r>
            <a:r>
              <a:rPr lang="en-US" dirty="0" err="1"/>
              <a:t>rápida</a:t>
            </a:r>
            <a:r>
              <a:rPr lang="en-US" dirty="0"/>
              <a:t> de </a:t>
            </a:r>
            <a:r>
              <a:rPr lang="en-US" dirty="0" err="1"/>
              <a:t>calcular</a:t>
            </a:r>
            <a:r>
              <a:rPr lang="en-US" dirty="0"/>
              <a:t>, </a:t>
            </a:r>
            <a:r>
              <a:rPr lang="en-US" dirty="0" err="1"/>
              <a:t>pero</a:t>
            </a:r>
            <a:r>
              <a:rPr lang="en-US" dirty="0"/>
              <a:t> el </a:t>
            </a:r>
            <a:r>
              <a:rPr lang="en-US" dirty="0" err="1"/>
              <a:t>número</a:t>
            </a:r>
            <a:r>
              <a:rPr lang="en-US" dirty="0"/>
              <a:t> de </a:t>
            </a:r>
            <a:r>
              <a:rPr lang="en-US" dirty="0" err="1"/>
              <a:t>pasos</a:t>
            </a:r>
            <a:r>
              <a:rPr lang="en-US" dirty="0"/>
              <a:t> </a:t>
            </a:r>
            <a:r>
              <a:rPr lang="en-US" dirty="0" err="1"/>
              <a:t>para</a:t>
            </a:r>
            <a:r>
              <a:rPr lang="en-US" dirty="0"/>
              <a:t> </a:t>
            </a:r>
            <a:r>
              <a:rPr lang="en-US" dirty="0" err="1"/>
              <a:t>resolverlo</a:t>
            </a:r>
            <a:r>
              <a:rPr lang="en-US" dirty="0"/>
              <a:t> </a:t>
            </a:r>
            <a:r>
              <a:rPr lang="en-US" dirty="0" err="1"/>
              <a:t>crece</a:t>
            </a:r>
            <a:r>
              <a:rPr lang="en-US" dirty="0"/>
              <a:t> </a:t>
            </a:r>
            <a:r>
              <a:rPr lang="en-US" dirty="0" err="1"/>
              <a:t>exponencialmente</a:t>
            </a:r>
            <a:r>
              <a:rPr lang="en-US" dirty="0"/>
              <a:t> </a:t>
            </a:r>
            <a:r>
              <a:rPr lang="en-US" dirty="0" err="1"/>
              <a:t>conforme</a:t>
            </a:r>
            <a:r>
              <a:rPr lang="en-US" dirty="0"/>
              <a:t> </a:t>
            </a:r>
            <a:r>
              <a:rPr lang="en-US" dirty="0" err="1"/>
              <a:t>aumenta</a:t>
            </a:r>
            <a:r>
              <a:rPr lang="en-US" dirty="0"/>
              <a:t> el </a:t>
            </a:r>
            <a:r>
              <a:rPr lang="en-US" dirty="0" err="1"/>
              <a:t>número</a:t>
            </a:r>
            <a:r>
              <a:rPr lang="en-US" dirty="0"/>
              <a:t> de discos</a:t>
            </a:r>
          </a:p>
          <a:p>
            <a:pPr marL="391686" indent="-293764">
              <a:buSzPct val="45000"/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endParaRPr lang="en-US" dirty="0"/>
          </a:p>
        </p:txBody>
      </p:sp>
      <p:sp>
        <p:nvSpPr>
          <p:cNvPr id="4" name="1 Título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Torres de </a:t>
            </a:r>
            <a:r>
              <a:rPr kumimoji="0" lang="es-ES" sz="4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Hanoi</a:t>
            </a:r>
            <a:endParaRPr kumimoji="0" lang="es-ES" sz="4400" b="0" i="0" u="none" strike="noStrike" kern="1200" cap="none" spc="0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1"/>
          <p:cNvSpPr>
            <a:spLocks noGrp="1" noChangeArrowheads="1"/>
          </p:cNvSpPr>
          <p:nvPr>
            <p:ph type="title"/>
          </p:nvPr>
        </p:nvSpPr>
        <p:spPr>
          <a:xfrm>
            <a:off x="456481" y="273629"/>
            <a:ext cx="8228160" cy="1144921"/>
          </a:xfrm>
          <a:ln/>
        </p:spPr>
        <p:txBody>
          <a:bodyPr tIns="35202"/>
          <a:lstStyle/>
          <a:p>
            <a:pPr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en-US" dirty="0"/>
              <a:t>Torres de Hanoi</a:t>
            </a:r>
          </a:p>
        </p:txBody>
      </p:sp>
      <p:sp>
        <p:nvSpPr>
          <p:cNvPr id="1536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6481" y="1604329"/>
            <a:ext cx="8228160" cy="4526396"/>
          </a:xfrm>
          <a:ln/>
        </p:spPr>
        <p:txBody>
          <a:bodyPr/>
          <a:lstStyle/>
          <a:p>
            <a:pPr marL="391686" indent="-293764">
              <a:buSzPct val="45000"/>
              <a:buFont typeface="Wingdings" charset="2"/>
              <a:buChar char=""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en-US" dirty="0" err="1"/>
              <a:t>Aunque</a:t>
            </a:r>
            <a:r>
              <a:rPr lang="en-US" dirty="0"/>
              <a:t> se </a:t>
            </a:r>
            <a:r>
              <a:rPr lang="en-US" dirty="0" err="1"/>
              <a:t>conocen</a:t>
            </a:r>
            <a:r>
              <a:rPr lang="en-US" dirty="0"/>
              <a:t> </a:t>
            </a:r>
            <a:r>
              <a:rPr lang="en-US" dirty="0" err="1"/>
              <a:t>algoritmos</a:t>
            </a:r>
            <a:r>
              <a:rPr lang="en-US" dirty="0"/>
              <a:t> </a:t>
            </a:r>
            <a:r>
              <a:rPr lang="en-US" dirty="0" err="1"/>
              <a:t>eficientes</a:t>
            </a:r>
            <a:r>
              <a:rPr lang="en-US" dirty="0"/>
              <a:t> </a:t>
            </a:r>
            <a:r>
              <a:rPr lang="en-US" dirty="0" err="1"/>
              <a:t>que</a:t>
            </a:r>
            <a:r>
              <a:rPr lang="en-US" dirty="0"/>
              <a:t> </a:t>
            </a:r>
            <a:r>
              <a:rPr lang="en-US" dirty="0" err="1"/>
              <a:t>resuelven</a:t>
            </a:r>
            <a:r>
              <a:rPr lang="en-US" dirty="0"/>
              <a:t> el </a:t>
            </a:r>
            <a:r>
              <a:rPr lang="en-US" dirty="0" err="1"/>
              <a:t>problema</a:t>
            </a:r>
            <a:r>
              <a:rPr lang="en-US" dirty="0"/>
              <a:t> con 3 </a:t>
            </a:r>
            <a:r>
              <a:rPr lang="en-US" dirty="0" err="1"/>
              <a:t>varillas</a:t>
            </a:r>
            <a:r>
              <a:rPr lang="en-US" dirty="0"/>
              <a:t> de </a:t>
            </a:r>
            <a:r>
              <a:rPr lang="en-US" dirty="0" err="1"/>
              <a:t>manera</a:t>
            </a:r>
            <a:r>
              <a:rPr lang="en-US" dirty="0"/>
              <a:t> </a:t>
            </a:r>
            <a:r>
              <a:rPr lang="en-US" dirty="0" err="1"/>
              <a:t>óptima</a:t>
            </a:r>
            <a:r>
              <a:rPr lang="en-US" dirty="0"/>
              <a:t>, no se </a:t>
            </a:r>
            <a:r>
              <a:rPr lang="en-US" dirty="0" err="1"/>
              <a:t>han</a:t>
            </a:r>
            <a:r>
              <a:rPr lang="en-US" dirty="0"/>
              <a:t> </a:t>
            </a:r>
            <a:r>
              <a:rPr lang="en-US" dirty="0" err="1"/>
              <a:t>encontrado</a:t>
            </a:r>
            <a:r>
              <a:rPr lang="en-US" dirty="0"/>
              <a:t> </a:t>
            </a:r>
            <a:r>
              <a:rPr lang="en-US" dirty="0" err="1"/>
              <a:t>aún</a:t>
            </a:r>
            <a:r>
              <a:rPr lang="en-US" dirty="0"/>
              <a:t> </a:t>
            </a:r>
            <a:r>
              <a:rPr lang="en-US" dirty="0" err="1"/>
              <a:t>sus</a:t>
            </a:r>
            <a:r>
              <a:rPr lang="en-US" dirty="0"/>
              <a:t> </a:t>
            </a:r>
            <a:r>
              <a:rPr lang="en-US" dirty="0" err="1"/>
              <a:t>contrapartidas</a:t>
            </a:r>
            <a:r>
              <a:rPr lang="en-US" dirty="0"/>
              <a:t> </a:t>
            </a:r>
            <a:r>
              <a:rPr lang="en-US" dirty="0" err="1"/>
              <a:t>para</a:t>
            </a:r>
            <a:r>
              <a:rPr lang="en-US" dirty="0"/>
              <a:t> </a:t>
            </a:r>
            <a:r>
              <a:rPr lang="en-US" dirty="0" err="1"/>
              <a:t>cualquier</a:t>
            </a:r>
            <a:r>
              <a:rPr lang="en-US" dirty="0"/>
              <a:t> </a:t>
            </a:r>
            <a:r>
              <a:rPr lang="en-US" dirty="0" err="1"/>
              <a:t>número</a:t>
            </a:r>
            <a:r>
              <a:rPr lang="en-US" dirty="0"/>
              <a:t> (N </a:t>
            </a:r>
            <a:r>
              <a:rPr lang="en-US" dirty="0" err="1"/>
              <a:t>igual</a:t>
            </a:r>
            <a:r>
              <a:rPr lang="en-US" dirty="0"/>
              <a:t> o superior a 3) de </a:t>
            </a:r>
            <a:r>
              <a:rPr lang="en-US" dirty="0" err="1"/>
              <a:t>ellas</a:t>
            </a:r>
            <a:r>
              <a:rPr lang="en-US" dirty="0"/>
              <a:t>.</a:t>
            </a:r>
          </a:p>
        </p:txBody>
      </p:sp>
      <p:sp>
        <p:nvSpPr>
          <p:cNvPr id="4" name="1 Título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Torres de </a:t>
            </a:r>
            <a:r>
              <a:rPr kumimoji="0" lang="es-ES" sz="4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Hanoi</a:t>
            </a:r>
            <a:endParaRPr kumimoji="0" lang="es-ES" sz="4400" b="0" i="0" u="none" strike="noStrike" kern="1200" cap="none" spc="0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1"/>
          <p:cNvSpPr>
            <a:spLocks noGrp="1" noChangeArrowheads="1"/>
          </p:cNvSpPr>
          <p:nvPr>
            <p:ph type="title"/>
          </p:nvPr>
        </p:nvSpPr>
        <p:spPr>
          <a:xfrm>
            <a:off x="456481" y="273629"/>
            <a:ext cx="8228160" cy="1144921"/>
          </a:xfrm>
          <a:ln/>
        </p:spPr>
        <p:txBody>
          <a:bodyPr tIns="35202"/>
          <a:lstStyle/>
          <a:p>
            <a:pPr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en-US" dirty="0"/>
              <a:t>Torres de Hanoi</a:t>
            </a:r>
          </a:p>
        </p:txBody>
      </p:sp>
      <p:sp>
        <p:nvSpPr>
          <p:cNvPr id="4" name="1 Título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Torres de </a:t>
            </a:r>
            <a:r>
              <a:rPr kumimoji="0" lang="es-ES" sz="4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Hanoi</a:t>
            </a:r>
            <a:endParaRPr kumimoji="0" lang="es-ES" sz="4400" b="0" i="0" u="none" strike="noStrike" kern="1200" cap="none" spc="0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5 CuadroTexto"/>
          <p:cNvSpPr txBox="1"/>
          <p:nvPr/>
        </p:nvSpPr>
        <p:spPr>
          <a:xfrm>
            <a:off x="467544" y="1844824"/>
            <a:ext cx="8208912" cy="286232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en-US" b="1" dirty="0" smtClean="0"/>
              <a:t>m(F,T) -&gt; </a:t>
            </a:r>
            <a:r>
              <a:rPr lang="en-US" b="1" dirty="0" err="1" smtClean="0"/>
              <a:t>io:format</a:t>
            </a:r>
            <a:r>
              <a:rPr lang="en-US" b="1" dirty="0" smtClean="0"/>
              <a:t>("~</a:t>
            </a:r>
            <a:r>
              <a:rPr lang="en-US" b="1" dirty="0" err="1" smtClean="0"/>
              <a:t>w~s~w~n</a:t>
            </a:r>
            <a:r>
              <a:rPr lang="en-US" b="1" dirty="0" smtClean="0"/>
              <a:t>", [F, " --&gt; ", T]).</a:t>
            </a:r>
          </a:p>
          <a:p>
            <a:pPr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en-US" b="1" dirty="0" smtClean="0"/>
              <a:t>h(1,F,U,T) -&gt; m(F, T);</a:t>
            </a:r>
          </a:p>
          <a:p>
            <a:pPr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en-US" b="1" dirty="0" smtClean="0"/>
              <a:t>h(N,F,U,T) when N &gt; 0 -&gt;</a:t>
            </a:r>
          </a:p>
          <a:p>
            <a:pPr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en-US" b="1" dirty="0" smtClean="0"/>
              <a:t>    h(N - 1, F, T, U),</a:t>
            </a:r>
          </a:p>
          <a:p>
            <a:pPr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en-US" b="1" dirty="0" smtClean="0"/>
              <a:t>    m(F, T),</a:t>
            </a:r>
          </a:p>
          <a:p>
            <a:pPr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en-US" b="1" dirty="0" smtClean="0"/>
              <a:t>    h(N - 1, U, F, T).</a:t>
            </a:r>
          </a:p>
          <a:p>
            <a:pPr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en-US" b="1" dirty="0" err="1" smtClean="0"/>
              <a:t>hanoi</a:t>
            </a:r>
            <a:r>
              <a:rPr lang="en-US" b="1" dirty="0" smtClean="0"/>
              <a:t>(0) -&gt; </a:t>
            </a:r>
            <a:r>
              <a:rPr lang="en-US" b="1" dirty="0" err="1" smtClean="0"/>
              <a:t>io:format</a:t>
            </a:r>
            <a:r>
              <a:rPr lang="en-US" b="1" dirty="0" smtClean="0"/>
              <a:t>("number of disks cannot be 0~n");</a:t>
            </a:r>
          </a:p>
          <a:p>
            <a:pPr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en-US" b="1" dirty="0" err="1" smtClean="0"/>
              <a:t>hanoi</a:t>
            </a:r>
            <a:r>
              <a:rPr lang="en-US" b="1" dirty="0" smtClean="0"/>
              <a:t>(N) when N &lt; 0 -&gt; </a:t>
            </a:r>
            <a:r>
              <a:rPr lang="en-US" b="1" dirty="0" err="1" smtClean="0"/>
              <a:t>io:format</a:t>
            </a:r>
            <a:r>
              <a:rPr lang="en-US" b="1" dirty="0" smtClean="0"/>
              <a:t>("number of disks must be &gt; 0~n");</a:t>
            </a:r>
          </a:p>
          <a:p>
            <a:pPr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en-US" b="1" dirty="0" err="1" smtClean="0"/>
              <a:t>hanoi</a:t>
            </a:r>
            <a:r>
              <a:rPr lang="en-US" b="1" dirty="0" smtClean="0"/>
              <a:t>(N) when N &gt; 10 -&gt; </a:t>
            </a:r>
            <a:r>
              <a:rPr lang="en-US" b="1" dirty="0" err="1" smtClean="0"/>
              <a:t>io:format</a:t>
            </a:r>
            <a:r>
              <a:rPr lang="en-US" b="1" dirty="0" smtClean="0"/>
              <a:t>("number of disks must be &lt; 10~n");</a:t>
            </a:r>
          </a:p>
          <a:p>
            <a:pPr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en-US" b="1" dirty="0" err="1" smtClean="0"/>
              <a:t>hanoi</a:t>
            </a:r>
            <a:r>
              <a:rPr lang="en-US" b="1" dirty="0" smtClean="0"/>
              <a:t>(N) -&gt; h(N, 1, 2, 3).</a:t>
            </a:r>
            <a:endParaRPr lang="en-US" b="1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1"/>
          <p:cNvSpPr>
            <a:spLocks noGrp="1" noChangeArrowheads="1"/>
          </p:cNvSpPr>
          <p:nvPr>
            <p:ph type="title"/>
          </p:nvPr>
        </p:nvSpPr>
        <p:spPr>
          <a:xfrm>
            <a:off x="456481" y="273629"/>
            <a:ext cx="8228160" cy="1144921"/>
          </a:xfrm>
          <a:ln/>
        </p:spPr>
        <p:txBody>
          <a:bodyPr tIns="35202"/>
          <a:lstStyle/>
          <a:p>
            <a:pPr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en-US" dirty="0"/>
              <a:t>Torres de Hanoi</a:t>
            </a:r>
          </a:p>
        </p:txBody>
      </p:sp>
      <p:sp>
        <p:nvSpPr>
          <p:cNvPr id="4" name="1 Título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Torres de </a:t>
            </a:r>
            <a:r>
              <a:rPr kumimoji="0" lang="es-ES" sz="4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Hanoi</a:t>
            </a:r>
            <a:endParaRPr kumimoji="0" lang="es-ES" sz="4400" b="0" i="0" u="none" strike="noStrike" kern="1200" cap="none" spc="0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467544" y="2276872"/>
            <a:ext cx="8208912" cy="203132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en-US" b="1" dirty="0" smtClean="0"/>
              <a:t>def </a:t>
            </a:r>
            <a:r>
              <a:rPr lang="en-US" b="1" dirty="0" err="1" smtClean="0"/>
              <a:t>moveit</a:t>
            </a:r>
            <a:r>
              <a:rPr lang="en-US" b="1" dirty="0" smtClean="0"/>
              <a:t>(</a:t>
            </a:r>
            <a:r>
              <a:rPr lang="en-US" b="1" dirty="0" err="1" smtClean="0"/>
              <a:t>frm</a:t>
            </a:r>
            <a:r>
              <a:rPr lang="en-US" b="1" dirty="0" smtClean="0"/>
              <a:t>, to):</a:t>
            </a:r>
          </a:p>
          <a:p>
            <a:pPr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en-US" b="1" dirty="0" smtClean="0"/>
              <a:t>   print 'move %s --&gt; %s' % (</a:t>
            </a:r>
            <a:r>
              <a:rPr lang="en-US" b="1" dirty="0" err="1" smtClean="0"/>
              <a:t>frm</a:t>
            </a:r>
            <a:r>
              <a:rPr lang="en-US" b="1" dirty="0" smtClean="0"/>
              <a:t>, to)</a:t>
            </a:r>
          </a:p>
          <a:p>
            <a:pPr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en-US" b="1" dirty="0" smtClean="0"/>
              <a:t>def </a:t>
            </a:r>
            <a:r>
              <a:rPr lang="en-US" b="1" dirty="0" err="1" smtClean="0"/>
              <a:t>dohanoi</a:t>
            </a:r>
            <a:r>
              <a:rPr lang="en-US" b="1" dirty="0" smtClean="0"/>
              <a:t>(n, to, </a:t>
            </a:r>
            <a:r>
              <a:rPr lang="en-US" b="1" dirty="0" err="1" smtClean="0"/>
              <a:t>frm</a:t>
            </a:r>
            <a:r>
              <a:rPr lang="en-US" b="1" dirty="0" smtClean="0"/>
              <a:t>, using):</a:t>
            </a:r>
          </a:p>
          <a:p>
            <a:pPr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en-US" b="1" dirty="0" smtClean="0"/>
              <a:t>   if n == 0: return []</a:t>
            </a:r>
          </a:p>
          <a:p>
            <a:pPr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en-US" b="1" dirty="0" smtClean="0"/>
              <a:t>   </a:t>
            </a:r>
            <a:r>
              <a:rPr lang="en-US" b="1" dirty="0" err="1" smtClean="0"/>
              <a:t>dohanoi</a:t>
            </a:r>
            <a:r>
              <a:rPr lang="en-US" b="1" dirty="0" smtClean="0"/>
              <a:t>(n-1, using, </a:t>
            </a:r>
            <a:r>
              <a:rPr lang="en-US" b="1" dirty="0" err="1" smtClean="0"/>
              <a:t>frm</a:t>
            </a:r>
            <a:r>
              <a:rPr lang="en-US" b="1" dirty="0" smtClean="0"/>
              <a:t>, to);</a:t>
            </a:r>
          </a:p>
          <a:p>
            <a:pPr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en-US" b="1" dirty="0" smtClean="0"/>
              <a:t>   </a:t>
            </a:r>
            <a:r>
              <a:rPr lang="en-US" b="1" dirty="0" err="1" smtClean="0"/>
              <a:t>moveit</a:t>
            </a:r>
            <a:r>
              <a:rPr lang="en-US" b="1" dirty="0" smtClean="0"/>
              <a:t>(</a:t>
            </a:r>
            <a:r>
              <a:rPr lang="en-US" b="1" dirty="0" err="1" smtClean="0"/>
              <a:t>frm</a:t>
            </a:r>
            <a:r>
              <a:rPr lang="en-US" b="1" dirty="0" smtClean="0"/>
              <a:t>, to);</a:t>
            </a:r>
          </a:p>
          <a:p>
            <a:pPr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en-US" b="1" dirty="0" smtClean="0"/>
              <a:t>   </a:t>
            </a:r>
            <a:r>
              <a:rPr lang="en-US" b="1" dirty="0" err="1" smtClean="0"/>
              <a:t>dohanoi</a:t>
            </a:r>
            <a:r>
              <a:rPr lang="en-US" b="1" dirty="0" smtClean="0"/>
              <a:t>(n-1, to, using, </a:t>
            </a:r>
            <a:r>
              <a:rPr lang="en-US" b="1" dirty="0" err="1" smtClean="0"/>
              <a:t>frm</a:t>
            </a:r>
            <a:r>
              <a:rPr lang="en-US" b="1" dirty="0" smtClean="0"/>
              <a:t>);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467544" y="1916832"/>
            <a:ext cx="8208912" cy="369331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en-US" b="1" dirty="0" smtClean="0"/>
              <a:t>def main():</a:t>
            </a:r>
          </a:p>
          <a:p>
            <a:pPr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en-US" b="1" dirty="0" smtClean="0"/>
              <a:t>   if </a:t>
            </a:r>
            <a:r>
              <a:rPr lang="en-US" b="1" dirty="0" err="1" smtClean="0"/>
              <a:t>len</a:t>
            </a:r>
            <a:r>
              <a:rPr lang="en-US" b="1" dirty="0" smtClean="0"/>
              <a:t>(</a:t>
            </a:r>
            <a:r>
              <a:rPr lang="en-US" b="1" dirty="0" err="1" smtClean="0"/>
              <a:t>sys.argv</a:t>
            </a:r>
            <a:r>
              <a:rPr lang="en-US" b="1" dirty="0" smtClean="0"/>
              <a:t>) &gt; 1:</a:t>
            </a:r>
          </a:p>
          <a:p>
            <a:pPr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en-US" b="1" dirty="0" smtClean="0"/>
              <a:t>      for </a:t>
            </a:r>
            <a:r>
              <a:rPr lang="en-US" b="1" dirty="0" err="1" smtClean="0"/>
              <a:t>arg</a:t>
            </a:r>
            <a:r>
              <a:rPr lang="en-US" b="1" dirty="0" smtClean="0"/>
              <a:t> in </a:t>
            </a:r>
            <a:r>
              <a:rPr lang="en-US" b="1" dirty="0" err="1" smtClean="0"/>
              <a:t>sys.argv</a:t>
            </a:r>
            <a:r>
              <a:rPr lang="en-US" b="1" dirty="0" smtClean="0"/>
              <a:t>[1:]:</a:t>
            </a:r>
          </a:p>
          <a:p>
            <a:pPr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en-US" b="1" dirty="0" smtClean="0"/>
              <a:t>         n = </a:t>
            </a:r>
            <a:r>
              <a:rPr lang="en-US" b="1" dirty="0" err="1" smtClean="0"/>
              <a:t>eval</a:t>
            </a:r>
            <a:r>
              <a:rPr lang="en-US" b="1" dirty="0" smtClean="0"/>
              <a:t>(</a:t>
            </a:r>
            <a:r>
              <a:rPr lang="en-US" b="1" dirty="0" err="1" smtClean="0"/>
              <a:t>arg</a:t>
            </a:r>
            <a:r>
              <a:rPr lang="en-US" b="1" dirty="0" smtClean="0"/>
              <a:t>)</a:t>
            </a:r>
          </a:p>
          <a:p>
            <a:pPr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en-US" b="1" dirty="0" smtClean="0"/>
              <a:t>         </a:t>
            </a:r>
            <a:r>
              <a:rPr lang="en-US" b="1" dirty="0" err="1" smtClean="0"/>
              <a:t>dohanoi</a:t>
            </a:r>
            <a:r>
              <a:rPr lang="en-US" b="1" dirty="0" smtClean="0"/>
              <a:t>(n, 3, 1, 2)</a:t>
            </a:r>
          </a:p>
          <a:p>
            <a:pPr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en-US" b="1" dirty="0" smtClean="0"/>
              <a:t>   else:</a:t>
            </a:r>
          </a:p>
          <a:p>
            <a:pPr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en-US" b="1" dirty="0" smtClean="0"/>
              <a:t>      try:</a:t>
            </a:r>
          </a:p>
          <a:p>
            <a:pPr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en-US" b="1" dirty="0" smtClean="0"/>
              <a:t>         while 1:</a:t>
            </a:r>
          </a:p>
          <a:p>
            <a:pPr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en-US" b="1" dirty="0" smtClean="0"/>
              <a:t>            n = input()</a:t>
            </a:r>
          </a:p>
          <a:p>
            <a:pPr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en-US" b="1" dirty="0" smtClean="0"/>
              <a:t>            </a:t>
            </a:r>
            <a:r>
              <a:rPr lang="en-US" b="1" dirty="0" err="1" smtClean="0"/>
              <a:t>dohanoi</a:t>
            </a:r>
            <a:r>
              <a:rPr lang="en-US" b="1" dirty="0" smtClean="0"/>
              <a:t>(n, 3, 1, 2)</a:t>
            </a:r>
          </a:p>
          <a:p>
            <a:pPr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en-US" b="1" dirty="0" smtClean="0"/>
              <a:t>      except </a:t>
            </a:r>
            <a:r>
              <a:rPr lang="en-US" b="1" dirty="0" err="1" smtClean="0"/>
              <a:t>EOFError</a:t>
            </a:r>
            <a:r>
              <a:rPr lang="en-US" b="1" dirty="0" smtClean="0"/>
              <a:t>:</a:t>
            </a:r>
          </a:p>
          <a:p>
            <a:pPr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en-US" b="1" dirty="0" smtClean="0"/>
              <a:t>         pass</a:t>
            </a:r>
          </a:p>
          <a:p>
            <a:pPr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en-US" b="1" dirty="0" smtClean="0"/>
              <a:t>main()</a:t>
            </a:r>
            <a:endParaRPr lang="en-US" b="1" dirty="0"/>
          </a:p>
        </p:txBody>
      </p:sp>
      <p:sp>
        <p:nvSpPr>
          <p:cNvPr id="5" name="1 Título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Torres de </a:t>
            </a:r>
            <a:r>
              <a:rPr kumimoji="0" lang="es-ES" sz="4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Hanoi</a:t>
            </a:r>
            <a:endParaRPr kumimoji="0" lang="es-ES" sz="4400" b="0" i="0" u="none" strike="noStrike" kern="1200" cap="none" spc="0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es-ES" dirty="0" smtClean="0"/>
              <a:t>Características del lenguaje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err="1" smtClean="0"/>
              <a:t>Erlang</a:t>
            </a:r>
            <a:r>
              <a:rPr lang="es-ES" dirty="0" smtClean="0"/>
              <a:t> es un lenguaje de programación funcional, concurrente y distribuido</a:t>
            </a:r>
          </a:p>
          <a:p>
            <a:r>
              <a:rPr lang="es-ES" dirty="0" smtClean="0"/>
              <a:t>Evalúa las expresiones de forma voraz, al contrario que otros lenguajes funcionales como HASKELL, que usa evaluación perezosa.</a:t>
            </a:r>
          </a:p>
          <a:p>
            <a:r>
              <a:rPr lang="es-ES" dirty="0" smtClean="0"/>
              <a:t>Es un lenguaje interpretado, aunque también incluye un compilador llamado (no es soportado en todas las plataformas)</a:t>
            </a:r>
            <a:endParaRPr lang="es-ES" dirty="0"/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es-ES" dirty="0" smtClean="0"/>
              <a:t>Bibliografía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>
                <a:solidFill>
                  <a:srgbClr val="000000"/>
                </a:solidFill>
                <a:latin typeface="Trebuchet MS" pitchFamily="32" charset="0"/>
                <a:ea typeface="DejaVu Sans" charset="0"/>
                <a:cs typeface="DejaVu Sans" charset="0"/>
              </a:rPr>
              <a:t>Pagina</a:t>
            </a:r>
            <a:r>
              <a:rPr lang="en-US" dirty="0" smtClean="0">
                <a:solidFill>
                  <a:srgbClr val="000000"/>
                </a:solidFill>
                <a:latin typeface="Trebuchet MS" pitchFamily="32" charset="0"/>
                <a:ea typeface="DejaVu Sans" charset="0"/>
                <a:cs typeface="DejaVu Sans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Trebuchet MS" pitchFamily="32" charset="0"/>
                <a:ea typeface="DejaVu Sans" charset="0"/>
                <a:cs typeface="DejaVu Sans" charset="0"/>
              </a:rPr>
              <a:t>oficial</a:t>
            </a:r>
            <a:r>
              <a:rPr lang="en-US" dirty="0" smtClean="0">
                <a:solidFill>
                  <a:srgbClr val="000000"/>
                </a:solidFill>
                <a:latin typeface="Trebuchet MS" pitchFamily="32" charset="0"/>
                <a:ea typeface="DejaVu Sans" charset="0"/>
                <a:cs typeface="DejaVu Sans" charset="0"/>
              </a:rPr>
              <a:t> de </a:t>
            </a:r>
            <a:r>
              <a:rPr lang="en-US" dirty="0" err="1" smtClean="0">
                <a:solidFill>
                  <a:srgbClr val="000000"/>
                </a:solidFill>
                <a:latin typeface="Trebuchet MS" pitchFamily="32" charset="0"/>
                <a:ea typeface="DejaVu Sans" charset="0"/>
                <a:cs typeface="DejaVu Sans" charset="0"/>
              </a:rPr>
              <a:t>Erlang</a:t>
            </a:r>
            <a:r>
              <a:rPr lang="en-US" dirty="0" smtClean="0">
                <a:solidFill>
                  <a:srgbClr val="000000"/>
                </a:solidFill>
                <a:latin typeface="Trebuchet MS" pitchFamily="32" charset="0"/>
                <a:ea typeface="DejaVu Sans" charset="0"/>
                <a:cs typeface="DejaVu Sans" charset="0"/>
              </a:rPr>
              <a:t>: </a:t>
            </a:r>
            <a:r>
              <a:rPr lang="en-US" dirty="0" smtClean="0">
                <a:solidFill>
                  <a:srgbClr val="CCCCFF"/>
                </a:solidFill>
                <a:latin typeface="Trebuchet MS" pitchFamily="32" charset="0"/>
                <a:ea typeface="DejaVu Sans" charset="0"/>
                <a:cs typeface="DejaVu Sans" charset="0"/>
                <a:hlinkClick r:id="rId2"/>
              </a:rPr>
              <a:t>http://www.erlang.org</a:t>
            </a:r>
            <a:endParaRPr lang="en-US" dirty="0" smtClean="0">
              <a:solidFill>
                <a:srgbClr val="000000"/>
              </a:solidFill>
              <a:latin typeface="Trebuchet MS" pitchFamily="32" charset="0"/>
              <a:ea typeface="DejaVu Sans" charset="0"/>
              <a:cs typeface="DejaVu Sans" charset="0"/>
            </a:endParaRPr>
          </a:p>
          <a:p>
            <a:r>
              <a:rPr lang="en-US" dirty="0" smtClean="0">
                <a:solidFill>
                  <a:srgbClr val="000000"/>
                </a:solidFill>
                <a:latin typeface="Trebuchet MS" pitchFamily="32" charset="0"/>
                <a:ea typeface="DejaVu Sans" charset="0"/>
                <a:cs typeface="DejaVu Sans" charset="0"/>
              </a:rPr>
              <a:t>Benchmark entre Apache 2.0.39 y Yaws </a:t>
            </a:r>
            <a:r>
              <a:rPr lang="en-US" dirty="0" err="1" smtClean="0">
                <a:solidFill>
                  <a:srgbClr val="000000"/>
                </a:solidFill>
                <a:latin typeface="Trebuchet MS" pitchFamily="32" charset="0"/>
                <a:ea typeface="DejaVu Sans" charset="0"/>
                <a:cs typeface="DejaVu Sans" charset="0"/>
              </a:rPr>
              <a:t>por</a:t>
            </a:r>
            <a:r>
              <a:rPr lang="en-US" dirty="0" smtClean="0">
                <a:solidFill>
                  <a:srgbClr val="000000"/>
                </a:solidFill>
                <a:latin typeface="Trebuchet MS" pitchFamily="32" charset="0"/>
                <a:ea typeface="DejaVu Sans" charset="0"/>
                <a:cs typeface="DejaVu Sans" charset="0"/>
              </a:rPr>
              <a:t> Joe Armstrong: </a:t>
            </a:r>
            <a:r>
              <a:rPr lang="en-US" dirty="0" smtClean="0">
                <a:solidFill>
                  <a:srgbClr val="CCCCFF"/>
                </a:solidFill>
                <a:latin typeface="Trebuchet MS" pitchFamily="32" charset="0"/>
                <a:ea typeface="DejaVu Sans" charset="0"/>
                <a:cs typeface="DejaVu Sans" charset="0"/>
                <a:hlinkClick r:id="rId3"/>
              </a:rPr>
              <a:t>http://www.sics.se/~</a:t>
            </a:r>
            <a:r>
              <a:rPr lang="en-US" dirty="0" smtClean="0">
                <a:solidFill>
                  <a:srgbClr val="CCCCFF"/>
                </a:solidFill>
                <a:latin typeface="Trebuchet MS" pitchFamily="32" charset="0"/>
                <a:ea typeface="DejaVu Sans" charset="0"/>
                <a:cs typeface="DejaVu Sans" charset="0"/>
                <a:hlinkClick r:id="rId3"/>
              </a:rPr>
              <a:t>joe/apachevsyaws.html</a:t>
            </a:r>
          </a:p>
          <a:p>
            <a:endParaRPr lang="en-US" dirty="0" smtClean="0">
              <a:solidFill>
                <a:srgbClr val="CCCCFF"/>
              </a:solidFill>
              <a:latin typeface="Trebuchet MS" pitchFamily="32" charset="0"/>
              <a:ea typeface="DejaVu Sans" charset="0"/>
              <a:cs typeface="DejaVu Sans" charset="0"/>
              <a:hlinkClick r:id="rId3"/>
            </a:endParaRPr>
          </a:p>
          <a:p>
            <a:endParaRPr lang="es-ES" dirty="0" smtClean="0"/>
          </a:p>
          <a:p>
            <a:endParaRPr lang="es-E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es-ES" dirty="0" smtClean="0"/>
              <a:t>Características del lenguaje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s-ES" dirty="0" smtClean="0"/>
              <a:t>Dispone de recolector de basura</a:t>
            </a:r>
          </a:p>
          <a:p>
            <a:endParaRPr lang="es-ES" dirty="0" smtClean="0"/>
          </a:p>
          <a:p>
            <a:r>
              <a:rPr lang="es-ES" dirty="0" smtClean="0"/>
              <a:t>Realiza una comprobación de tipos dinámica</a:t>
            </a:r>
          </a:p>
          <a:p>
            <a:endParaRPr lang="es-ES" dirty="0" smtClean="0"/>
          </a:p>
          <a:p>
            <a:r>
              <a:rPr lang="es-ES" dirty="0" smtClean="0"/>
              <a:t>Es tolerante a fallos</a:t>
            </a:r>
          </a:p>
          <a:p>
            <a:endParaRPr lang="es-ES" dirty="0" smtClean="0"/>
          </a:p>
          <a:p>
            <a:r>
              <a:rPr lang="es-ES" dirty="0" smtClean="0"/>
              <a:t>Tiene la posibilidad de conectar con código en C, Java y otros lenguajes.</a:t>
            </a:r>
            <a:endParaRPr lang="es-E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es-ES" dirty="0" smtClean="0"/>
              <a:t>Características del lenguaje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ES" dirty="0" smtClean="0"/>
              <a:t>Estructura de un módulo </a:t>
            </a:r>
            <a:r>
              <a:rPr lang="es-ES" dirty="0" err="1" smtClean="0"/>
              <a:t>Erlang</a:t>
            </a:r>
            <a:r>
              <a:rPr lang="es-ES" dirty="0" smtClean="0"/>
              <a:t>:</a:t>
            </a:r>
          </a:p>
        </p:txBody>
      </p:sp>
      <p:sp>
        <p:nvSpPr>
          <p:cNvPr id="4" name="3 CuadroTexto"/>
          <p:cNvSpPr txBox="1"/>
          <p:nvPr/>
        </p:nvSpPr>
        <p:spPr>
          <a:xfrm>
            <a:off x="2051720" y="2228671"/>
            <a:ext cx="4896544" cy="1200329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s-ES" dirty="0" smtClean="0"/>
              <a:t>-module(prueba). </a:t>
            </a:r>
          </a:p>
          <a:p>
            <a:r>
              <a:rPr lang="es-ES" dirty="0" smtClean="0"/>
              <a:t>-</a:t>
            </a:r>
            <a:r>
              <a:rPr lang="es-ES" dirty="0" err="1" smtClean="0"/>
              <a:t>export</a:t>
            </a:r>
            <a:r>
              <a:rPr lang="es-ES" dirty="0" smtClean="0"/>
              <a:t>([</a:t>
            </a:r>
            <a:r>
              <a:rPr lang="es-ES" dirty="0" err="1" smtClean="0"/>
              <a:t>hola_mundo</a:t>
            </a:r>
            <a:r>
              <a:rPr lang="es-ES" dirty="0" smtClean="0"/>
              <a:t>/0]). </a:t>
            </a:r>
          </a:p>
          <a:p>
            <a:r>
              <a:rPr lang="es-ES" dirty="0" err="1" smtClean="0"/>
              <a:t>hola_mundo</a:t>
            </a:r>
            <a:r>
              <a:rPr lang="es-ES" dirty="0" smtClean="0"/>
              <a:t>() -&gt; </a:t>
            </a:r>
          </a:p>
          <a:p>
            <a:r>
              <a:rPr lang="es-ES" dirty="0" smtClean="0"/>
              <a:t>	</a:t>
            </a:r>
            <a:r>
              <a:rPr lang="es-ES" dirty="0" err="1" smtClean="0"/>
              <a:t>io:format</a:t>
            </a:r>
            <a:r>
              <a:rPr lang="es-ES" dirty="0" smtClean="0"/>
              <a:t>("Hola </a:t>
            </a:r>
            <a:r>
              <a:rPr lang="es-ES" dirty="0" err="1" smtClean="0"/>
              <a:t>mundo~n</a:t>
            </a:r>
            <a:r>
              <a:rPr lang="es-ES" dirty="0" smtClean="0"/>
              <a:t>"). </a:t>
            </a:r>
            <a:endParaRPr lang="es-ES" dirty="0"/>
          </a:p>
        </p:txBody>
      </p:sp>
      <p:sp>
        <p:nvSpPr>
          <p:cNvPr id="5" name="4 CuadroTexto"/>
          <p:cNvSpPr txBox="1"/>
          <p:nvPr/>
        </p:nvSpPr>
        <p:spPr>
          <a:xfrm>
            <a:off x="611560" y="3501008"/>
            <a:ext cx="7992888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sz="2800" dirty="0" smtClean="0"/>
              <a:t>La estructura de un módulo se compone de un conjunto de directivas y funciones. En este caso tenemos las directivas </a:t>
            </a:r>
            <a:r>
              <a:rPr lang="es-ES" sz="2800" i="1" dirty="0" smtClean="0"/>
              <a:t>-module(nombre).</a:t>
            </a:r>
            <a:r>
              <a:rPr lang="es-ES" sz="2800" dirty="0" smtClean="0"/>
              <a:t> y la directiva </a:t>
            </a:r>
            <a:r>
              <a:rPr lang="es-ES" sz="2800" i="1" dirty="0" smtClean="0"/>
              <a:t>-</a:t>
            </a:r>
            <a:r>
              <a:rPr lang="es-ES" sz="2800" i="1" dirty="0" err="1" smtClean="0"/>
              <a:t>export</a:t>
            </a:r>
            <a:r>
              <a:rPr lang="es-ES" sz="2800" i="1" dirty="0" smtClean="0"/>
              <a:t>([función/</a:t>
            </a:r>
            <a:r>
              <a:rPr lang="es-ES" sz="2800" i="1" dirty="0" err="1" smtClean="0"/>
              <a:t>aridad</a:t>
            </a:r>
            <a:r>
              <a:rPr lang="es-ES" sz="2800" i="1" dirty="0" smtClean="0"/>
              <a:t>]).</a:t>
            </a:r>
            <a:r>
              <a:rPr lang="es-ES" sz="2800" dirty="0" smtClean="0"/>
              <a:t> La directiva </a:t>
            </a:r>
            <a:r>
              <a:rPr lang="es-ES" sz="2800" i="1" dirty="0" err="1" smtClean="0"/>
              <a:t>export</a:t>
            </a:r>
            <a:r>
              <a:rPr lang="es-ES" sz="2800" dirty="0" smtClean="0"/>
              <a:t> contiene una lista de funciones con su </a:t>
            </a:r>
            <a:r>
              <a:rPr lang="es-ES" sz="2800" dirty="0" err="1" smtClean="0"/>
              <a:t>aridad</a:t>
            </a:r>
            <a:r>
              <a:rPr lang="es-ES" sz="2800" dirty="0" smtClean="0"/>
              <a:t> (número de parámetros que tiene la función), que serán visibles externamente.</a:t>
            </a:r>
            <a:endParaRPr lang="es-ES" sz="2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es-ES" dirty="0" smtClean="0"/>
              <a:t>Robustez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s-ES" dirty="0" smtClean="0"/>
              <a:t>    Un sistema robusto es aquel que funciona aun en presencia de problemas inesperados. </a:t>
            </a:r>
            <a:r>
              <a:rPr lang="es-ES" dirty="0" err="1" smtClean="0"/>
              <a:t>Erlang</a:t>
            </a:r>
            <a:r>
              <a:rPr lang="es-ES" dirty="0" smtClean="0"/>
              <a:t> proporciona algunos mecanismos:</a:t>
            </a:r>
          </a:p>
          <a:p>
            <a:r>
              <a:rPr lang="es-ES" b="1" dirty="0" smtClean="0"/>
              <a:t>Excepciones: catch y </a:t>
            </a:r>
            <a:r>
              <a:rPr lang="es-ES" b="1" dirty="0" err="1" smtClean="0"/>
              <a:t>throw</a:t>
            </a:r>
            <a:endParaRPr lang="es-ES" b="1" dirty="0" smtClean="0"/>
          </a:p>
          <a:p>
            <a:pPr lvl="1"/>
            <a:r>
              <a:rPr lang="es-ES" dirty="0" err="1" smtClean="0"/>
              <a:t>throw</a:t>
            </a:r>
            <a:r>
              <a:rPr lang="es-ES" dirty="0" smtClean="0"/>
              <a:t>(expresión) evalúa la expresión y proporciona el resultado al catch más cercano. Puede usarse para generar un mensaje de error.</a:t>
            </a:r>
          </a:p>
          <a:p>
            <a:pPr lvl="1"/>
            <a:r>
              <a:rPr lang="es-ES" dirty="0" smtClean="0"/>
              <a:t>(catch expresión) evalúa la expresión, y si captura un mensaje de error genera una estructura de datos, bien la generada por </a:t>
            </a:r>
            <a:r>
              <a:rPr lang="es-ES" dirty="0" err="1" smtClean="0"/>
              <a:t>throw</a:t>
            </a:r>
            <a:r>
              <a:rPr lang="es-ES" dirty="0" smtClean="0"/>
              <a:t> o la generada por el propio sistema.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672</TotalTime>
  <Words>2669</Words>
  <Application>Microsoft Office PowerPoint</Application>
  <PresentationFormat>Presentación en pantalla (4:3)</PresentationFormat>
  <Paragraphs>378</Paragraphs>
  <Slides>60</Slides>
  <Notes>16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60</vt:i4>
      </vt:variant>
    </vt:vector>
  </HeadingPairs>
  <TitlesOfParts>
    <vt:vector size="61" baseType="lpstr">
      <vt:lpstr>Tema de Office</vt:lpstr>
      <vt:lpstr>ERLANG</vt:lpstr>
      <vt:lpstr>Introducción</vt:lpstr>
      <vt:lpstr>Introducción</vt:lpstr>
      <vt:lpstr>Introducción</vt:lpstr>
      <vt:lpstr>Influencias</vt:lpstr>
      <vt:lpstr>Características del lenguaje</vt:lpstr>
      <vt:lpstr>Características del lenguaje</vt:lpstr>
      <vt:lpstr>Características del lenguaje</vt:lpstr>
      <vt:lpstr>Robustez</vt:lpstr>
      <vt:lpstr>Robustez</vt:lpstr>
      <vt:lpstr>Robustez</vt:lpstr>
      <vt:lpstr>Tipos de datos en Erlang</vt:lpstr>
      <vt:lpstr>Datos constantes</vt:lpstr>
      <vt:lpstr>Datos constantes</vt:lpstr>
      <vt:lpstr>Datos compuestos</vt:lpstr>
      <vt:lpstr>Datos compuestos</vt:lpstr>
      <vt:lpstr>Datos compuestos</vt:lpstr>
      <vt:lpstr>Concurrencia en Erlang</vt:lpstr>
      <vt:lpstr>Creación de procesos</vt:lpstr>
      <vt:lpstr>Paso de mensajes</vt:lpstr>
      <vt:lpstr>Algunas aplicaciones</vt:lpstr>
      <vt:lpstr>Algunas aplicaciones</vt:lpstr>
      <vt:lpstr>Comparativa de Yaws con Apache 2.0.39</vt:lpstr>
      <vt:lpstr>Instalación de Erlang</vt:lpstr>
      <vt:lpstr>Instalación de Erlang</vt:lpstr>
      <vt:lpstr>Editor externo</vt:lpstr>
      <vt:lpstr>Utilizando Eclipse</vt:lpstr>
      <vt:lpstr>Códigos de ejemplo</vt:lpstr>
      <vt:lpstr>Factorial</vt:lpstr>
      <vt:lpstr>Factorial Concurrente</vt:lpstr>
      <vt:lpstr>Códigos factorial Concurrente</vt:lpstr>
      <vt:lpstr>Función partirFact</vt:lpstr>
      <vt:lpstr>Función recuperarFact</vt:lpstr>
      <vt:lpstr>Comparación de tiempos</vt:lpstr>
      <vt:lpstr>Sumar Vectores</vt:lpstr>
      <vt:lpstr>Sumar Vectores Concurrente</vt:lpstr>
      <vt:lpstr>Código Sumar Vectores Concurrente</vt:lpstr>
      <vt:lpstr>Función sumVecC</vt:lpstr>
      <vt:lpstr>Función recuperar</vt:lpstr>
      <vt:lpstr>Producto escalar</vt:lpstr>
      <vt:lpstr>Producto escalar</vt:lpstr>
      <vt:lpstr>Producto escalar</vt:lpstr>
      <vt:lpstr>Manejo de Ficheros</vt:lpstr>
      <vt:lpstr>Erlang</vt:lpstr>
      <vt:lpstr>Algoritmos Estables</vt:lpstr>
      <vt:lpstr>Algoritmos Estables</vt:lpstr>
      <vt:lpstr>Algoritmos Estables</vt:lpstr>
      <vt:lpstr>Algoritmos Estables</vt:lpstr>
      <vt:lpstr>Algoritmos Estables</vt:lpstr>
      <vt:lpstr>Algoritmos Inestables</vt:lpstr>
      <vt:lpstr>Algoritmos Inestables</vt:lpstr>
      <vt:lpstr>Algoritmos Inestables</vt:lpstr>
      <vt:lpstr>Algoritmo Inestables</vt:lpstr>
      <vt:lpstr>Torres de Hanoi</vt:lpstr>
      <vt:lpstr>Torres de Hanoi</vt:lpstr>
      <vt:lpstr>Torres de Hanoi</vt:lpstr>
      <vt:lpstr>Torres de Hanoi</vt:lpstr>
      <vt:lpstr>Torres de Hanoi</vt:lpstr>
      <vt:lpstr>Torres de Hanoi</vt:lpstr>
      <vt:lpstr>Bibliografía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Instalación de Erlang</dc:title>
  <dc:creator>Juan</dc:creator>
  <cp:lastModifiedBy>Juan</cp:lastModifiedBy>
  <cp:revision>70</cp:revision>
  <dcterms:created xsi:type="dcterms:W3CDTF">2011-05-12T20:52:50Z</dcterms:created>
  <dcterms:modified xsi:type="dcterms:W3CDTF">2011-05-16T21:01:56Z</dcterms:modified>
</cp:coreProperties>
</file>