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5"/>
  </p:notesMasterIdLst>
  <p:sldIdLst>
    <p:sldId id="256" r:id="rId2"/>
    <p:sldId id="274" r:id="rId3"/>
    <p:sldId id="258" r:id="rId4"/>
    <p:sldId id="257" r:id="rId5"/>
    <p:sldId id="30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91" r:id="rId14"/>
    <p:sldId id="292" r:id="rId15"/>
    <p:sldId id="293" r:id="rId16"/>
    <p:sldId id="288" r:id="rId17"/>
    <p:sldId id="289" r:id="rId18"/>
    <p:sldId id="290" r:id="rId19"/>
    <p:sldId id="299" r:id="rId20"/>
    <p:sldId id="285" r:id="rId21"/>
    <p:sldId id="286" r:id="rId22"/>
    <p:sldId id="287" r:id="rId23"/>
    <p:sldId id="259" r:id="rId24"/>
    <p:sldId id="260" r:id="rId25"/>
    <p:sldId id="261" r:id="rId26"/>
    <p:sldId id="262" r:id="rId27"/>
    <p:sldId id="263" r:id="rId28"/>
    <p:sldId id="282" r:id="rId29"/>
    <p:sldId id="300" r:id="rId30"/>
    <p:sldId id="264" r:id="rId31"/>
    <p:sldId id="265" r:id="rId32"/>
    <p:sldId id="266" r:id="rId33"/>
    <p:sldId id="267" r:id="rId34"/>
    <p:sldId id="268" r:id="rId35"/>
    <p:sldId id="269" r:id="rId36"/>
    <p:sldId id="283" r:id="rId37"/>
    <p:sldId id="301" r:id="rId38"/>
    <p:sldId id="294" r:id="rId39"/>
    <p:sldId id="296" r:id="rId40"/>
    <p:sldId id="297" r:id="rId41"/>
    <p:sldId id="295" r:id="rId42"/>
    <p:sldId id="302" r:id="rId43"/>
    <p:sldId id="303" r:id="rId4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DD82F-7C40-4874-ADC4-C6C62CD0C3DD}" type="datetimeFigureOut">
              <a:rPr lang="es-ES" smtClean="0"/>
              <a:pPr/>
              <a:t>06/06/2012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1E057-A648-495F-B7FF-536D471AA3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1E057-A648-495F-B7FF-536D471AA3BD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1E057-A648-495F-B7FF-536D471AA3BD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1E057-A648-495F-B7FF-536D471AA3BD}" type="slidenum">
              <a:rPr lang="es-ES" smtClean="0"/>
              <a:pPr/>
              <a:t>41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1E057-A648-495F-B7FF-536D471AA3BD}" type="slidenum">
              <a:rPr lang="es-ES" smtClean="0"/>
              <a:pPr/>
              <a:t>43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AFFAAC-AF03-42D1-A075-E132065D6A11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FB8695-DD50-4640-B5E8-D66A8BB97CBF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9667E-BD8A-41A2-8667-5DCC8E1626DC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5D0221-6E2F-4D0A-B78F-7B75FC6E4580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A3A77-E6AE-4062-9FBC-A4DA7F9F2535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850537-5559-4341-91B4-3D4E2DB56EA4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A52DCA-A844-4F23-B931-F03ADC32B2C2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9BFC2-0B53-41D0-A837-7AED897F7615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19FEE3-44F5-40A5-B56C-7497E732C0D8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E4365E9-D499-4EC6-80E3-38725CF757B2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2DA07F-7929-4B93-870B-4D03573D6594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9F6520-135E-4C8F-B045-A08FD133AD16}" type="datetime1">
              <a:rPr lang="es-ES" smtClean="0"/>
              <a:pPr/>
              <a:t>06/06/2012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AF70D4-7ADB-47E1-9B91-6019D4DF98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ree_sor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askell.org/hoogl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Algoritmos de ordenación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Una comparativa de los principales algoritmos de ordenación implementados en lenguajes imperativos y funcionales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004048" y="5733256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Fco</a:t>
            </a:r>
            <a:r>
              <a:rPr lang="es-ES" dirty="0" smtClean="0"/>
              <a:t>. Elías Cabrera Lara</a:t>
            </a:r>
          </a:p>
          <a:p>
            <a:r>
              <a:rPr lang="es-ES" dirty="0" smtClean="0"/>
              <a:t>Juan </a:t>
            </a:r>
            <a:r>
              <a:rPr lang="es-ES" dirty="0" err="1" smtClean="0"/>
              <a:t>Fco</a:t>
            </a:r>
            <a:r>
              <a:rPr lang="es-ES" dirty="0" smtClean="0"/>
              <a:t>. </a:t>
            </a:r>
            <a:r>
              <a:rPr lang="es-ES" dirty="0" err="1" smtClean="0"/>
              <a:t>Hiraldo</a:t>
            </a:r>
            <a:r>
              <a:rPr lang="es-ES" dirty="0" smtClean="0"/>
              <a:t> Sánchez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04448" y="6237312"/>
            <a:ext cx="408584" cy="535757"/>
          </a:xfrm>
        </p:spPr>
        <p:txBody>
          <a:bodyPr/>
          <a:lstStyle/>
          <a:p>
            <a:fld id="{40AF70D4-7ADB-47E1-9B91-6019D4DF9805}" type="slidenum">
              <a:rPr lang="es-ES" sz="1600" smtClean="0"/>
              <a:pPr/>
              <a:t>1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Se van comparando cada par de elementos adyacentes de la lista.</a:t>
            </a:r>
          </a:p>
          <a:p>
            <a:pPr lvl="1"/>
            <a:r>
              <a:rPr lang="es-ES" dirty="0" smtClean="0"/>
              <a:t>Si se llega al final de la lista se vuelve al principio hasta que la lista quede ordenada.</a:t>
            </a:r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endParaRPr lang="es-ES" dirty="0"/>
          </a:p>
        </p:txBody>
      </p:sp>
      <p:pic>
        <p:nvPicPr>
          <p:cNvPr id="10" name="9 Imagen" descr="Bubble-sort-example-300px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645024"/>
            <a:ext cx="28575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dirty="0" err="1" smtClean="0"/>
              <a:t>for</a:t>
            </a:r>
            <a:r>
              <a:rPr lang="es-ES" dirty="0" smtClean="0"/>
              <a:t> (</a:t>
            </a:r>
            <a:r>
              <a:rPr lang="es-ES" dirty="0" err="1" smtClean="0"/>
              <a:t>int</a:t>
            </a:r>
            <a:r>
              <a:rPr lang="es-ES" dirty="0" smtClean="0"/>
              <a:t> i=1; i&lt;</a:t>
            </a:r>
            <a:r>
              <a:rPr lang="es-ES" dirty="0" err="1" smtClean="0"/>
              <a:t>a.length;i</a:t>
            </a:r>
            <a:r>
              <a:rPr lang="es-ES" dirty="0" smtClean="0"/>
              <a:t>++) </a:t>
            </a:r>
          </a:p>
          <a:p>
            <a:pPr>
              <a:buNone/>
            </a:pPr>
            <a:r>
              <a:rPr lang="es-ES" dirty="0" smtClean="0"/>
              <a:t>         {</a:t>
            </a:r>
          </a:p>
          <a:p>
            <a:pPr>
              <a:buNone/>
            </a:pPr>
            <a:r>
              <a:rPr lang="es-ES" dirty="0" smtClean="0"/>
              <a:t>            </a:t>
            </a:r>
            <a:r>
              <a:rPr lang="es-ES" dirty="0" err="1" smtClean="0"/>
              <a:t>for</a:t>
            </a:r>
            <a:r>
              <a:rPr lang="es-ES" dirty="0" smtClean="0"/>
              <a:t>(</a:t>
            </a:r>
            <a:r>
              <a:rPr lang="es-ES" dirty="0" err="1" smtClean="0"/>
              <a:t>int</a:t>
            </a:r>
            <a:r>
              <a:rPr lang="es-ES" dirty="0" smtClean="0"/>
              <a:t> j=0;j&lt;a.length-1;j++)</a:t>
            </a:r>
          </a:p>
          <a:p>
            <a:pPr>
              <a:buNone/>
            </a:pPr>
            <a:r>
              <a:rPr lang="es-ES" dirty="0" smtClean="0"/>
              <a:t>            {</a:t>
            </a:r>
          </a:p>
          <a:p>
            <a:pPr>
              <a:buNone/>
            </a:pPr>
            <a:r>
              <a:rPr lang="es-ES" dirty="0" smtClean="0"/>
              <a:t>               </a:t>
            </a:r>
            <a:r>
              <a:rPr lang="es-ES" dirty="0" err="1" smtClean="0"/>
              <a:t>if</a:t>
            </a:r>
            <a:r>
              <a:rPr lang="es-ES" dirty="0" smtClean="0"/>
              <a:t> (a[j]&gt;a[j+1])</a:t>
            </a:r>
          </a:p>
          <a:p>
            <a:pPr>
              <a:buNone/>
            </a:pPr>
            <a:r>
              <a:rPr lang="es-ES" dirty="0" smtClean="0"/>
              <a:t>               {</a:t>
            </a:r>
          </a:p>
          <a:p>
            <a:pPr>
              <a:buNone/>
            </a:pPr>
            <a:r>
              <a:rPr lang="es-ES" dirty="0" smtClean="0"/>
              <a:t>                  </a:t>
            </a:r>
            <a:r>
              <a:rPr lang="es-ES" dirty="0" err="1" smtClean="0"/>
              <a:t>int</a:t>
            </a:r>
            <a:r>
              <a:rPr lang="es-ES" dirty="0" smtClean="0"/>
              <a:t> </a:t>
            </a:r>
            <a:r>
              <a:rPr lang="es-ES" dirty="0" err="1" smtClean="0"/>
              <a:t>temp</a:t>
            </a:r>
            <a:r>
              <a:rPr lang="es-ES" dirty="0" smtClean="0"/>
              <a:t>=a[j];</a:t>
            </a:r>
          </a:p>
          <a:p>
            <a:pPr>
              <a:buNone/>
            </a:pPr>
            <a:r>
              <a:rPr lang="es-ES" dirty="0" smtClean="0"/>
              <a:t>                  a[j]=a[j+1];</a:t>
            </a:r>
          </a:p>
          <a:p>
            <a:pPr>
              <a:buNone/>
            </a:pPr>
            <a:r>
              <a:rPr lang="es-ES" dirty="0" smtClean="0"/>
              <a:t>                  a[j+1]=</a:t>
            </a:r>
            <a:r>
              <a:rPr lang="es-ES" dirty="0" err="1" smtClean="0"/>
              <a:t>temp</a:t>
            </a:r>
            <a:r>
              <a:rPr lang="es-ES" dirty="0" smtClean="0"/>
              <a:t>;</a:t>
            </a:r>
          </a:p>
          <a:p>
            <a:pPr>
              <a:buNone/>
            </a:pPr>
            <a:r>
              <a:rPr lang="es-ES" dirty="0" smtClean="0"/>
              <a:t>               }</a:t>
            </a:r>
          </a:p>
          <a:p>
            <a:pPr>
              <a:buNone/>
            </a:pPr>
            <a:r>
              <a:rPr lang="es-ES" dirty="0" smtClean="0"/>
              <a:t>            }</a:t>
            </a:r>
          </a:p>
          <a:p>
            <a:pPr>
              <a:buNone/>
            </a:pPr>
            <a:r>
              <a:rPr lang="es-ES" dirty="0" smtClean="0"/>
              <a:t>         }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err="1" smtClean="0"/>
              <a:t>bsort</a:t>
            </a:r>
            <a:r>
              <a:rPr lang="es-ES" dirty="0" smtClean="0"/>
              <a:t> :: Ord a =&gt; [a] -&gt; [a]</a:t>
            </a:r>
          </a:p>
          <a:p>
            <a:pPr>
              <a:buNone/>
            </a:pPr>
            <a:r>
              <a:rPr lang="es-ES" dirty="0" err="1" smtClean="0"/>
              <a:t>bsort</a:t>
            </a:r>
            <a:r>
              <a:rPr lang="es-ES" dirty="0" smtClean="0"/>
              <a:t> s = case _</a:t>
            </a:r>
            <a:r>
              <a:rPr lang="es-ES" dirty="0" err="1" smtClean="0"/>
              <a:t>bsort</a:t>
            </a:r>
            <a:r>
              <a:rPr lang="es-ES" dirty="0" smtClean="0"/>
              <a:t> s of</a:t>
            </a:r>
          </a:p>
          <a:p>
            <a:pPr>
              <a:buNone/>
            </a:pPr>
            <a:r>
              <a:rPr lang="es-ES" dirty="0" smtClean="0"/>
              <a:t>               t | t == s    -&gt; t</a:t>
            </a:r>
          </a:p>
          <a:p>
            <a:pPr>
              <a:buNone/>
            </a:pPr>
            <a:r>
              <a:rPr lang="es-ES" dirty="0" smtClean="0"/>
              <a:t>                 | </a:t>
            </a:r>
            <a:r>
              <a:rPr lang="es-ES" dirty="0" err="1" smtClean="0"/>
              <a:t>otherwise</a:t>
            </a:r>
            <a:r>
              <a:rPr lang="es-ES" dirty="0" smtClean="0"/>
              <a:t> -&gt; </a:t>
            </a:r>
            <a:r>
              <a:rPr lang="es-ES" dirty="0" err="1" smtClean="0"/>
              <a:t>bsort</a:t>
            </a:r>
            <a:r>
              <a:rPr lang="es-ES" dirty="0" smtClean="0"/>
              <a:t> t</a:t>
            </a:r>
          </a:p>
          <a:p>
            <a:pPr>
              <a:buNone/>
            </a:pPr>
            <a:r>
              <a:rPr lang="es-ES" dirty="0" smtClean="0"/>
              <a:t>  </a:t>
            </a:r>
            <a:r>
              <a:rPr lang="es-ES" dirty="0" err="1" smtClean="0"/>
              <a:t>where</a:t>
            </a:r>
            <a:r>
              <a:rPr lang="es-ES" dirty="0" smtClean="0"/>
              <a:t> _</a:t>
            </a:r>
            <a:r>
              <a:rPr lang="es-ES" dirty="0" err="1" smtClean="0"/>
              <a:t>bsort</a:t>
            </a:r>
            <a:r>
              <a:rPr lang="es-ES" dirty="0" smtClean="0"/>
              <a:t> (x:x2:xs) | x &gt; x2    = x2:(_</a:t>
            </a:r>
            <a:r>
              <a:rPr lang="es-ES" dirty="0" err="1" smtClean="0"/>
              <a:t>bsort</a:t>
            </a:r>
            <a:r>
              <a:rPr lang="es-ES" dirty="0" smtClean="0"/>
              <a:t> (x:xs))</a:t>
            </a:r>
          </a:p>
          <a:p>
            <a:pPr>
              <a:buNone/>
            </a:pPr>
            <a:r>
              <a:rPr lang="es-ES" dirty="0" smtClean="0"/>
              <a:t>                         | </a:t>
            </a:r>
            <a:r>
              <a:rPr lang="es-ES" dirty="0" err="1" smtClean="0"/>
              <a:t>otherwise</a:t>
            </a:r>
            <a:r>
              <a:rPr lang="es-ES" dirty="0" smtClean="0"/>
              <a:t> = x:(_</a:t>
            </a:r>
            <a:r>
              <a:rPr lang="es-ES" dirty="0" err="1" smtClean="0"/>
              <a:t>bsort</a:t>
            </a:r>
            <a:r>
              <a:rPr lang="es-ES" dirty="0" smtClean="0"/>
              <a:t> (x2:xs))</a:t>
            </a:r>
          </a:p>
          <a:p>
            <a:pPr>
              <a:buNone/>
            </a:pPr>
            <a:r>
              <a:rPr lang="es-ES" dirty="0" smtClean="0"/>
              <a:t>        _</a:t>
            </a:r>
            <a:r>
              <a:rPr lang="es-ES" dirty="0" err="1" smtClean="0"/>
              <a:t>bsort</a:t>
            </a:r>
            <a:r>
              <a:rPr lang="es-ES" dirty="0" smtClean="0"/>
              <a:t> s = 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Implementación en </a:t>
            </a:r>
            <a:r>
              <a:rPr lang="es-ES" dirty="0" err="1" smtClean="0"/>
              <a:t>Haskell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3000 </a:t>
            </a:r>
            <a:r>
              <a:rPr lang="es-ES" dirty="0" err="1" smtClean="0"/>
              <a:t>numeros</a:t>
            </a:r>
            <a:r>
              <a:rPr lang="es-ES" dirty="0" smtClean="0"/>
              <a:t> aleatorios.</a:t>
            </a:r>
          </a:p>
          <a:p>
            <a:endParaRPr lang="es-ES" dirty="0" smtClean="0"/>
          </a:p>
          <a:p>
            <a:r>
              <a:rPr lang="es-ES" dirty="0" smtClean="0"/>
              <a:t>Java con listas enlazadas: 33.0202s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(interpretado): 5.9411s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(compilado): 0.3382 s</a:t>
            </a:r>
          </a:p>
          <a:p>
            <a:r>
              <a:rPr lang="es-ES" dirty="0" smtClean="0"/>
              <a:t>Java con </a:t>
            </a:r>
            <a:r>
              <a:rPr lang="es-ES" dirty="0" err="1" smtClean="0"/>
              <a:t>Arrays</a:t>
            </a:r>
            <a:r>
              <a:rPr lang="es-ES" dirty="0" smtClean="0"/>
              <a:t>: 15,3ms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Conclusiones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Es mucho más claro de leer el código en </a:t>
            </a:r>
            <a:r>
              <a:rPr lang="es-ES" dirty="0" err="1" smtClean="0"/>
              <a:t>Haskell</a:t>
            </a:r>
            <a:r>
              <a:rPr lang="es-ES" dirty="0" smtClean="0"/>
              <a:t> que en Java. Esto lo veremos también con los siguientes algoritmos.</a:t>
            </a:r>
          </a:p>
          <a:p>
            <a:endParaRPr lang="es-ES" dirty="0" smtClean="0"/>
          </a:p>
          <a:p>
            <a:r>
              <a:rPr lang="es-ES" dirty="0" smtClean="0"/>
              <a:t>Los </a:t>
            </a:r>
            <a:r>
              <a:rPr lang="es-ES" dirty="0" err="1" smtClean="0"/>
              <a:t>Arrays</a:t>
            </a:r>
            <a:r>
              <a:rPr lang="es-ES" dirty="0" smtClean="0"/>
              <a:t> otorgan muchísima ventaja a los algoritmos que acceden mucho a posiciones concretas.</a:t>
            </a:r>
          </a:p>
          <a:p>
            <a:endParaRPr lang="es-ES" dirty="0" smtClean="0"/>
          </a:p>
          <a:p>
            <a:r>
              <a:rPr lang="es-ES" dirty="0" smtClean="0"/>
              <a:t>Las listas en </a:t>
            </a:r>
            <a:r>
              <a:rPr lang="es-ES" dirty="0" err="1" smtClean="0"/>
              <a:t>Haskell</a:t>
            </a:r>
            <a:r>
              <a:rPr lang="es-ES" dirty="0" smtClean="0"/>
              <a:t> son mas eficientes que en Java.</a:t>
            </a:r>
          </a:p>
          <a:p>
            <a:endParaRPr lang="es-ES" dirty="0" smtClean="0"/>
          </a:p>
          <a:p>
            <a:r>
              <a:rPr lang="es-ES" dirty="0" smtClean="0"/>
              <a:t>En general comparar los 2 lenguajes como si fuera una competición no tiene mucho sentido, cada cual es mejor en lo suyo, como veremos en la segunda parte.</a:t>
            </a:r>
          </a:p>
          <a:p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Conclusiones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2396479"/>
          </a:xfrm>
        </p:spPr>
        <p:txBody>
          <a:bodyPr/>
          <a:lstStyle/>
          <a:p>
            <a:pPr algn="ctr"/>
            <a:r>
              <a:rPr lang="es-ES" dirty="0" smtClean="0"/>
              <a:t>FIN DE LA PRIMERA PARTE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Tiene complejidad O(n</a:t>
            </a:r>
            <a:r>
              <a:rPr lang="es-ES" baseline="30000" dirty="0" smtClean="0"/>
              <a:t>2</a:t>
            </a:r>
            <a:r>
              <a:rPr lang="es-ES" dirty="0" smtClean="0"/>
              <a:t>).</a:t>
            </a:r>
          </a:p>
          <a:p>
            <a:r>
              <a:rPr lang="es-ES" dirty="0" smtClean="0"/>
              <a:t>Funciona de la siguiente manera:</a:t>
            </a:r>
          </a:p>
          <a:p>
            <a:pPr lvl="1"/>
            <a:r>
              <a:rPr lang="es-ES" dirty="0" smtClean="0"/>
              <a:t>Al principio se tiene un elemento, que se considera un conjunto ordenado.</a:t>
            </a:r>
          </a:p>
          <a:p>
            <a:pPr lvl="1"/>
            <a:r>
              <a:rPr lang="es-ES" dirty="0" smtClean="0"/>
              <a:t>Después , al haber k elementos ordenados de menor a mayor se coge el elemento k+1 y se va comparando con los elementos ya ordenados deteniéndose hasta que se encuentra un elemento  mayor.</a:t>
            </a:r>
          </a:p>
          <a:p>
            <a:pPr lvl="1"/>
            <a:r>
              <a:rPr lang="es-ES" dirty="0" smtClean="0"/>
              <a:t>Ahí se inserta el elemento que hemos sacado desplazando el resto  a la derecha.</a:t>
            </a:r>
          </a:p>
          <a:p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InsertionSort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firstOutOfOrder</a:t>
            </a:r>
            <a:r>
              <a:rPr lang="es-ES" i="1" dirty="0" smtClean="0"/>
              <a:t>, </a:t>
            </a:r>
            <a:r>
              <a:rPr lang="es-ES" i="1" dirty="0" err="1" smtClean="0"/>
              <a:t>location</a:t>
            </a:r>
            <a:r>
              <a:rPr lang="es-ES" i="1" dirty="0" smtClean="0"/>
              <a:t>, </a:t>
            </a:r>
            <a:r>
              <a:rPr lang="es-ES" i="1" dirty="0" err="1" smtClean="0"/>
              <a:t>temp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n-US" i="1" dirty="0" smtClean="0"/>
              <a:t> for(</a:t>
            </a:r>
            <a:r>
              <a:rPr lang="en-US" i="1" dirty="0" err="1" smtClean="0"/>
              <a:t>firstOutOfOrder</a:t>
            </a:r>
            <a:r>
              <a:rPr lang="en-US" i="1" dirty="0" smtClean="0"/>
              <a:t> = 1; </a:t>
            </a:r>
            <a:r>
              <a:rPr lang="en-US" i="1" dirty="0" err="1" smtClean="0"/>
              <a:t>firstOutOfOrder</a:t>
            </a:r>
            <a:r>
              <a:rPr lang="en-US" i="1" dirty="0" smtClean="0"/>
              <a:t> &lt; </a:t>
            </a:r>
            <a:r>
              <a:rPr lang="en-US" i="1" dirty="0" err="1" smtClean="0"/>
              <a:t>list.length</a:t>
            </a:r>
            <a:r>
              <a:rPr lang="en-US" i="1" dirty="0" smtClean="0"/>
              <a:t>; </a:t>
            </a:r>
            <a:r>
              <a:rPr lang="en-US" i="1" dirty="0" err="1" smtClean="0"/>
              <a:t>firstOutOfOrder</a:t>
            </a:r>
            <a:r>
              <a:rPr lang="en-US" i="1" dirty="0" smtClean="0"/>
              <a:t>++) { </a:t>
            </a:r>
          </a:p>
          <a:p>
            <a:pPr>
              <a:buNone/>
            </a:pPr>
            <a:r>
              <a:rPr lang="en-US" i="1" dirty="0" smtClean="0"/>
              <a:t>//Starts at second term, goes until the end of the array.</a:t>
            </a:r>
          </a:p>
          <a:p>
            <a:pPr>
              <a:buNone/>
            </a:pPr>
            <a:r>
              <a:rPr lang="en-US" i="1" dirty="0" smtClean="0"/>
              <a:t>        if(list[</a:t>
            </a:r>
            <a:r>
              <a:rPr lang="en-US" i="1" dirty="0" err="1" smtClean="0"/>
              <a:t>firstOutOfOrder</a:t>
            </a:r>
            <a:r>
              <a:rPr lang="en-US" i="1" dirty="0" smtClean="0"/>
              <a:t>] &lt; list[</a:t>
            </a:r>
            <a:r>
              <a:rPr lang="en-US" i="1" dirty="0" err="1" smtClean="0"/>
              <a:t>firstOutOfOrder</a:t>
            </a:r>
            <a:r>
              <a:rPr lang="en-US" i="1" dirty="0" smtClean="0"/>
              <a:t> - 1]) { //If the two are out of order, we move the element to its rightful place.</a:t>
            </a:r>
          </a:p>
          <a:p>
            <a:pPr>
              <a:buNone/>
            </a:pPr>
            <a:r>
              <a:rPr lang="en-US" i="1" dirty="0" smtClean="0"/>
              <a:t>            temp = list[</a:t>
            </a:r>
            <a:r>
              <a:rPr lang="en-US" i="1" dirty="0" err="1" smtClean="0"/>
              <a:t>firstOutOfOrder</a:t>
            </a:r>
            <a:r>
              <a:rPr lang="en-US" i="1" dirty="0" smtClean="0"/>
              <a:t>];</a:t>
            </a:r>
          </a:p>
          <a:p>
            <a:pPr>
              <a:buNone/>
            </a:pPr>
            <a:r>
              <a:rPr lang="en-US" i="1" dirty="0" smtClean="0"/>
              <a:t>            location = </a:t>
            </a:r>
            <a:r>
              <a:rPr lang="en-US" i="1" dirty="0" err="1" smtClean="0"/>
              <a:t>firstOutOfOrder</a:t>
            </a:r>
            <a:r>
              <a:rPr lang="en-US" i="1" dirty="0" smtClean="0"/>
              <a:t>;</a:t>
            </a:r>
          </a:p>
          <a:p>
            <a:pPr>
              <a:buNone/>
            </a:pPr>
            <a:r>
              <a:rPr lang="en-US" i="1" dirty="0" smtClean="0"/>
              <a:t>           </a:t>
            </a:r>
          </a:p>
          <a:p>
            <a:pPr>
              <a:buNone/>
            </a:pPr>
            <a:r>
              <a:rPr lang="en-US" i="1" dirty="0" smtClean="0"/>
              <a:t>            do { //Keep moving down the array until we find exactly where it's supposed to go.</a:t>
            </a:r>
          </a:p>
          <a:p>
            <a:pPr>
              <a:buNone/>
            </a:pPr>
            <a:r>
              <a:rPr lang="en-US" i="1" dirty="0" smtClean="0"/>
              <a:t>                list[location] = list[location-1];</a:t>
            </a:r>
          </a:p>
          <a:p>
            <a:pPr>
              <a:buNone/>
            </a:pPr>
            <a:r>
              <a:rPr lang="en-US" i="1" dirty="0" smtClean="0"/>
              <a:t>                location--;</a:t>
            </a:r>
          </a:p>
          <a:p>
            <a:pPr>
              <a:buNone/>
            </a:pPr>
            <a:r>
              <a:rPr lang="en-US" i="1" dirty="0" smtClean="0"/>
              <a:t>            }</a:t>
            </a:r>
          </a:p>
          <a:p>
            <a:pPr>
              <a:buNone/>
            </a:pPr>
            <a:r>
              <a:rPr lang="en-US" i="1" dirty="0" smtClean="0"/>
              <a:t>            while (location &gt; 0 &amp;&amp; list[location-1] &gt; temp);</a:t>
            </a:r>
          </a:p>
          <a:p>
            <a:pPr>
              <a:buNone/>
            </a:pPr>
            <a:r>
              <a:rPr lang="en-US" i="1" dirty="0" smtClean="0"/>
              <a:t>           </a:t>
            </a:r>
          </a:p>
          <a:p>
            <a:pPr>
              <a:buNone/>
            </a:pPr>
            <a:r>
              <a:rPr lang="en-US" i="1" dirty="0" smtClean="0"/>
              <a:t>            list[location] = temp;</a:t>
            </a:r>
          </a:p>
          <a:p>
            <a:pPr>
              <a:buNone/>
            </a:pPr>
            <a:r>
              <a:rPr lang="en-US" i="1" dirty="0" smtClean="0"/>
              <a:t>        }</a:t>
            </a:r>
          </a:p>
          <a:p>
            <a:pPr>
              <a:buNone/>
            </a:pPr>
            <a:r>
              <a:rPr lang="en-US" i="1" dirty="0" smtClean="0"/>
              <a:t>   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Insertion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insertion_sort</a:t>
            </a:r>
            <a:r>
              <a:rPr lang="en-US" dirty="0" smtClean="0"/>
              <a:t> :: (a -&gt; a -&gt; </a:t>
            </a:r>
            <a:r>
              <a:rPr lang="en-US" dirty="0" err="1" smtClean="0"/>
              <a:t>Bool</a:t>
            </a:r>
            <a:r>
              <a:rPr lang="en-US" dirty="0" smtClean="0"/>
              <a:t>) -&gt; [a] -&gt; [a]</a:t>
            </a:r>
            <a:endParaRPr lang="es-ES" dirty="0" smtClean="0"/>
          </a:p>
          <a:p>
            <a:pPr>
              <a:buNone/>
            </a:pPr>
            <a:r>
              <a:rPr lang="es-ES" dirty="0" err="1" smtClean="0"/>
              <a:t>insertion_sort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[]     = []</a:t>
            </a:r>
          </a:p>
          <a:p>
            <a:pPr>
              <a:buNone/>
            </a:pPr>
            <a:r>
              <a:rPr lang="es-ES" dirty="0" err="1" smtClean="0"/>
              <a:t>insertion_sort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(x:xs) = </a:t>
            </a:r>
            <a:r>
              <a:rPr lang="es-ES" dirty="0" err="1" smtClean="0"/>
              <a:t>insert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x (</a:t>
            </a:r>
            <a:r>
              <a:rPr lang="es-ES" dirty="0" err="1" smtClean="0"/>
              <a:t>insertion_sort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</a:t>
            </a:r>
            <a:r>
              <a:rPr lang="es-ES" dirty="0" err="1" smtClean="0"/>
              <a:t>xs</a:t>
            </a:r>
            <a:r>
              <a:rPr lang="es-ES" dirty="0" smtClean="0"/>
              <a:t>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insert</a:t>
            </a:r>
            <a:r>
              <a:rPr lang="es-ES" dirty="0" smtClean="0"/>
              <a:t> :: (a -&gt; a -&gt; </a:t>
            </a:r>
            <a:r>
              <a:rPr lang="es-ES" dirty="0" err="1" smtClean="0"/>
              <a:t>Bool</a:t>
            </a:r>
            <a:r>
              <a:rPr lang="es-ES" dirty="0" smtClean="0"/>
              <a:t>) -&gt; a -&gt; [a] -&gt; [a]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insert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x [] = [x]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insert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x (y:ys)</a:t>
            </a:r>
          </a:p>
          <a:p>
            <a:pPr>
              <a:buNone/>
            </a:pPr>
            <a:r>
              <a:rPr lang="es-ES" dirty="0" smtClean="0"/>
              <a:t>  | </a:t>
            </a:r>
            <a:r>
              <a:rPr lang="es-ES" dirty="0" err="1" smtClean="0"/>
              <a:t>pred</a:t>
            </a:r>
            <a:r>
              <a:rPr lang="es-ES" dirty="0" smtClean="0"/>
              <a:t> x y = (x:y:ys)</a:t>
            </a:r>
          </a:p>
          <a:p>
            <a:pPr>
              <a:buNone/>
            </a:pPr>
            <a:r>
              <a:rPr lang="es-ES" dirty="0" smtClean="0"/>
              <a:t>  | </a:t>
            </a:r>
            <a:r>
              <a:rPr lang="es-ES" dirty="0" err="1" smtClean="0"/>
              <a:t>otherwise</a:t>
            </a:r>
            <a:r>
              <a:rPr lang="es-ES" dirty="0" smtClean="0"/>
              <a:t> = y:(</a:t>
            </a:r>
            <a:r>
              <a:rPr lang="es-ES" dirty="0" err="1" smtClean="0"/>
              <a:t>insert</a:t>
            </a:r>
            <a:r>
              <a:rPr lang="es-ES" dirty="0" smtClean="0"/>
              <a:t> </a:t>
            </a:r>
            <a:r>
              <a:rPr lang="es-ES" dirty="0" err="1" smtClean="0"/>
              <a:t>pred</a:t>
            </a:r>
            <a:r>
              <a:rPr lang="es-ES" dirty="0" smtClean="0"/>
              <a:t> x </a:t>
            </a:r>
            <a:r>
              <a:rPr lang="es-ES" dirty="0" err="1" smtClean="0"/>
              <a:t>ys</a:t>
            </a:r>
            <a:r>
              <a:rPr lang="es-ES" dirty="0" smtClean="0"/>
              <a:t>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insertSort</a:t>
            </a:r>
            <a:r>
              <a:rPr lang="es-ES" dirty="0" smtClean="0"/>
              <a:t> x= </a:t>
            </a:r>
            <a:r>
              <a:rPr lang="es-ES" dirty="0" err="1" smtClean="0"/>
              <a:t>insertion_sort</a:t>
            </a:r>
            <a:r>
              <a:rPr lang="es-ES" dirty="0" smtClean="0"/>
              <a:t> (&lt;=) x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Insertion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Implementación en </a:t>
            </a:r>
            <a:r>
              <a:rPr lang="es-ES" dirty="0" err="1" smtClean="0"/>
              <a:t>Haskell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10000 números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(interpretado): 15,28 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(compilado):  0,8248 s</a:t>
            </a:r>
          </a:p>
          <a:p>
            <a:r>
              <a:rPr lang="es-ES" dirty="0" smtClean="0"/>
              <a:t>Java (</a:t>
            </a:r>
            <a:r>
              <a:rPr lang="es-ES" dirty="0" err="1" smtClean="0"/>
              <a:t>Linked</a:t>
            </a:r>
            <a:r>
              <a:rPr lang="es-ES" dirty="0" smtClean="0"/>
              <a:t> </a:t>
            </a:r>
            <a:r>
              <a:rPr lang="es-ES" dirty="0" err="1" smtClean="0"/>
              <a:t>Lists</a:t>
            </a:r>
            <a:r>
              <a:rPr lang="es-ES" dirty="0" smtClean="0"/>
              <a:t>): 316,6 ms</a:t>
            </a:r>
          </a:p>
          <a:p>
            <a:r>
              <a:rPr lang="es-ES" dirty="0" smtClean="0"/>
              <a:t>Java (</a:t>
            </a:r>
            <a:r>
              <a:rPr lang="es-ES" dirty="0" err="1" smtClean="0"/>
              <a:t>Arrays</a:t>
            </a:r>
            <a:r>
              <a:rPr lang="es-ES" dirty="0" smtClean="0"/>
              <a:t>): 5,3 ms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Insertion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Resultados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Vamos a comparar los algoritmos de ordenación mas conocidos que se usan hoy día, a saber:</a:t>
            </a:r>
          </a:p>
          <a:p>
            <a:endParaRPr lang="es-ES" dirty="0" smtClean="0"/>
          </a:p>
          <a:p>
            <a:pPr lvl="1"/>
            <a:r>
              <a:rPr lang="es-ES" dirty="0" err="1" smtClean="0"/>
              <a:t>Bubblesort</a:t>
            </a:r>
            <a:endParaRPr lang="es-ES" dirty="0" smtClean="0"/>
          </a:p>
          <a:p>
            <a:pPr lvl="1"/>
            <a:r>
              <a:rPr lang="es-ES" dirty="0" err="1" smtClean="0"/>
              <a:t>Insertion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endParaRPr lang="es-ES" dirty="0" smtClean="0"/>
          </a:p>
          <a:p>
            <a:pPr lvl="1"/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</a:t>
            </a:r>
          </a:p>
          <a:p>
            <a:pPr lvl="1"/>
            <a:r>
              <a:rPr lang="es-ES" dirty="0" err="1" smtClean="0"/>
              <a:t>Quicksort</a:t>
            </a:r>
            <a:r>
              <a:rPr lang="es-ES" dirty="0" smtClean="0"/>
              <a:t> (que es una optimización de </a:t>
            </a:r>
            <a:r>
              <a:rPr lang="es-ES" i="1" dirty="0" err="1" smtClean="0"/>
              <a:t>Tree</a:t>
            </a:r>
            <a:r>
              <a:rPr lang="es-ES" i="1" dirty="0" smtClean="0"/>
              <a:t> </a:t>
            </a:r>
            <a:r>
              <a:rPr lang="es-ES" i="1" dirty="0" err="1" smtClean="0"/>
              <a:t>Sort</a:t>
            </a:r>
            <a:r>
              <a:rPr lang="es-ES" dirty="0" smtClean="0"/>
              <a:t>)</a:t>
            </a:r>
          </a:p>
          <a:p>
            <a:pPr lvl="1"/>
            <a:r>
              <a:rPr lang="es-ES" dirty="0" err="1" smtClean="0"/>
              <a:t>Mergesort</a:t>
            </a:r>
            <a:endParaRPr lang="es-ES" dirty="0" smtClean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04448" y="6237312"/>
            <a:ext cx="365760" cy="365125"/>
          </a:xfrm>
        </p:spPr>
        <p:txBody>
          <a:bodyPr/>
          <a:lstStyle/>
          <a:p>
            <a:fld id="{40AF70D4-7ADB-47E1-9B91-6019D4DF9805}" type="slidenum">
              <a:rPr lang="es-ES" sz="1600" smtClean="0"/>
              <a:pPr/>
              <a:t>2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Algoritmos que vamos a comparar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de complejidad O(n</a:t>
            </a:r>
            <a:r>
              <a:rPr lang="es-ES" baseline="30000" dirty="0" smtClean="0"/>
              <a:t>2</a:t>
            </a:r>
            <a:r>
              <a:rPr lang="es-ES" dirty="0" smtClean="0"/>
              <a:t>).</a:t>
            </a:r>
          </a:p>
          <a:p>
            <a:r>
              <a:rPr lang="es-ES" dirty="0" smtClean="0"/>
              <a:t>Funciona de la siguiente manera:</a:t>
            </a:r>
          </a:p>
          <a:p>
            <a:pPr lvl="1"/>
            <a:r>
              <a:rPr lang="es-ES" dirty="0" smtClean="0"/>
              <a:t>Se busca el mínimo entre la posición i y el resto de la lista.</a:t>
            </a:r>
          </a:p>
          <a:p>
            <a:pPr lvl="1"/>
            <a:r>
              <a:rPr lang="es-ES" dirty="0" smtClean="0"/>
              <a:t>Se intercambia el mínimo con la posición i.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i="1" dirty="0" err="1" smtClean="0"/>
              <a:t>for</a:t>
            </a:r>
            <a:r>
              <a:rPr lang="es-ES" i="1" dirty="0" smtClean="0"/>
              <a:t> (</a:t>
            </a:r>
            <a:r>
              <a:rPr lang="es-ES" i="1" dirty="0" err="1" smtClean="0"/>
              <a:t>int</a:t>
            </a:r>
            <a:r>
              <a:rPr lang="es-ES" i="1" dirty="0" smtClean="0"/>
              <a:t> i = 0; i &lt; n - 1; i++)</a:t>
            </a:r>
          </a:p>
          <a:p>
            <a:pPr>
              <a:buNone/>
            </a:pPr>
            <a:r>
              <a:rPr lang="es-ES" i="1" dirty="0" smtClean="0"/>
              <a:t>      {</a:t>
            </a:r>
          </a:p>
          <a:p>
            <a:pPr>
              <a:buNone/>
            </a:pPr>
            <a:r>
              <a:rPr lang="es-ES" i="1" dirty="0" smtClean="0"/>
              <a:t>          //Buscamos el mínimo</a:t>
            </a:r>
          </a:p>
          <a:p>
            <a:pPr>
              <a:buNone/>
            </a:pPr>
            <a:r>
              <a:rPr lang="es-ES" i="1" dirty="0" smtClean="0"/>
              <a:t>          //supondremos que es el primero</a:t>
            </a:r>
          </a:p>
          <a:p>
            <a:pPr>
              <a:buNone/>
            </a:pPr>
            <a:r>
              <a:rPr lang="es-ES" i="1" dirty="0" smtClean="0"/>
              <a:t>          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posMin</a:t>
            </a:r>
            <a:r>
              <a:rPr lang="es-ES" i="1" dirty="0" smtClean="0"/>
              <a:t> = i;</a:t>
            </a:r>
          </a:p>
          <a:p>
            <a:pPr>
              <a:buNone/>
            </a:pPr>
            <a:r>
              <a:rPr lang="es-ES" i="1" dirty="0" smtClean="0"/>
              <a:t>          //nos movemos por el resto</a:t>
            </a:r>
          </a:p>
          <a:p>
            <a:pPr>
              <a:buNone/>
            </a:pPr>
            <a:r>
              <a:rPr lang="es-ES" i="1" dirty="0" smtClean="0"/>
              <a:t>          </a:t>
            </a:r>
            <a:r>
              <a:rPr lang="es-ES" i="1" dirty="0" err="1" smtClean="0"/>
              <a:t>for</a:t>
            </a:r>
            <a:r>
              <a:rPr lang="es-ES" i="1" dirty="0" smtClean="0"/>
              <a:t> (</a:t>
            </a:r>
            <a:r>
              <a:rPr lang="es-ES" i="1" dirty="0" err="1" smtClean="0"/>
              <a:t>int</a:t>
            </a:r>
            <a:r>
              <a:rPr lang="es-ES" i="1" dirty="0" smtClean="0"/>
              <a:t> j = i+1; j &lt; n; </a:t>
            </a:r>
            <a:r>
              <a:rPr lang="es-ES" i="1" dirty="0" err="1" smtClean="0"/>
              <a:t>j++</a:t>
            </a:r>
            <a:r>
              <a:rPr lang="es-ES" i="1" dirty="0" smtClean="0"/>
              <a:t>)</a:t>
            </a:r>
          </a:p>
          <a:p>
            <a:pPr>
              <a:buNone/>
            </a:pPr>
            <a:r>
              <a:rPr lang="es-ES" i="1" dirty="0" smtClean="0"/>
              <a:t>          {</a:t>
            </a:r>
          </a:p>
          <a:p>
            <a:pPr>
              <a:buNone/>
            </a:pPr>
            <a:r>
              <a:rPr lang="es-ES" i="1" dirty="0" smtClean="0"/>
              <a:t>              //si este es menor aun</a:t>
            </a:r>
          </a:p>
          <a:p>
            <a:pPr>
              <a:buNone/>
            </a:pPr>
            <a:r>
              <a:rPr lang="es-ES" i="1" dirty="0" smtClean="0"/>
              <a:t>              </a:t>
            </a:r>
            <a:r>
              <a:rPr lang="es-ES" i="1" dirty="0" err="1" smtClean="0"/>
              <a:t>if</a:t>
            </a:r>
            <a:r>
              <a:rPr lang="es-ES" i="1" dirty="0" smtClean="0"/>
              <a:t> (A[j] &lt; A[</a:t>
            </a:r>
            <a:r>
              <a:rPr lang="es-ES" i="1" dirty="0" err="1" smtClean="0"/>
              <a:t>posMin</a:t>
            </a:r>
            <a:r>
              <a:rPr lang="es-ES" i="1" dirty="0" smtClean="0"/>
              <a:t>])</a:t>
            </a:r>
          </a:p>
          <a:p>
            <a:pPr>
              <a:buNone/>
            </a:pPr>
            <a:r>
              <a:rPr lang="es-ES" i="1" dirty="0" smtClean="0"/>
              <a:t>              {</a:t>
            </a:r>
          </a:p>
          <a:p>
            <a:pPr>
              <a:buNone/>
            </a:pPr>
            <a:r>
              <a:rPr lang="es-ES" i="1" dirty="0" smtClean="0"/>
              <a:t>                  //tomamos nota de su posición</a:t>
            </a:r>
          </a:p>
          <a:p>
            <a:pPr>
              <a:buNone/>
            </a:pPr>
            <a:r>
              <a:rPr lang="es-ES" i="1" dirty="0" smtClean="0"/>
              <a:t>                  </a:t>
            </a:r>
            <a:r>
              <a:rPr lang="es-ES" i="1" dirty="0" err="1" smtClean="0"/>
              <a:t>posMin</a:t>
            </a:r>
            <a:r>
              <a:rPr lang="es-ES" i="1" dirty="0" smtClean="0"/>
              <a:t> = j;</a:t>
            </a:r>
          </a:p>
          <a:p>
            <a:pPr>
              <a:buNone/>
            </a:pPr>
            <a:r>
              <a:rPr lang="es-ES" i="1" dirty="0" smtClean="0"/>
              <a:t>              }</a:t>
            </a:r>
          </a:p>
          <a:p>
            <a:pPr>
              <a:buNone/>
            </a:pPr>
            <a:r>
              <a:rPr lang="es-ES" i="1" dirty="0" smtClean="0"/>
              <a:t>          }</a:t>
            </a:r>
          </a:p>
          <a:p>
            <a:pPr>
              <a:buNone/>
            </a:pPr>
            <a:r>
              <a:rPr lang="es-ES" i="1" dirty="0" smtClean="0"/>
              <a:t>          //intercambiar la posición i y el</a:t>
            </a:r>
          </a:p>
          <a:p>
            <a:pPr>
              <a:buNone/>
            </a:pPr>
            <a:r>
              <a:rPr lang="es-ES" i="1" dirty="0" smtClean="0"/>
              <a:t>          //mínimo encontrado</a:t>
            </a:r>
          </a:p>
          <a:p>
            <a:pPr>
              <a:buNone/>
            </a:pPr>
            <a:r>
              <a:rPr lang="es-ES" i="1" dirty="0" smtClean="0"/>
              <a:t>          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iaux</a:t>
            </a:r>
            <a:r>
              <a:rPr lang="es-ES" i="1" dirty="0" smtClean="0"/>
              <a:t> = A[i];</a:t>
            </a:r>
          </a:p>
          <a:p>
            <a:pPr>
              <a:buNone/>
            </a:pPr>
            <a:r>
              <a:rPr lang="es-ES" i="1" dirty="0" smtClean="0"/>
              <a:t>          A[i] = A[</a:t>
            </a:r>
            <a:r>
              <a:rPr lang="es-ES" i="1" dirty="0" err="1" smtClean="0"/>
              <a:t>posMin</a:t>
            </a:r>
            <a:r>
              <a:rPr lang="es-ES" i="1" dirty="0" smtClean="0"/>
              <a:t>];</a:t>
            </a:r>
          </a:p>
          <a:p>
            <a:pPr>
              <a:buNone/>
            </a:pPr>
            <a:r>
              <a:rPr lang="es-ES" i="1" dirty="0" smtClean="0"/>
              <a:t>          A[</a:t>
            </a:r>
            <a:r>
              <a:rPr lang="es-ES" i="1" dirty="0" err="1" smtClean="0"/>
              <a:t>posMin</a:t>
            </a:r>
            <a:r>
              <a:rPr lang="es-ES" i="1" dirty="0" smtClean="0"/>
              <a:t>] = </a:t>
            </a:r>
            <a:r>
              <a:rPr lang="es-ES" i="1" dirty="0" err="1" smtClean="0"/>
              <a:t>iaux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sort:implementación</a:t>
            </a:r>
            <a:r>
              <a:rPr lang="es-ES" dirty="0" smtClean="0"/>
              <a:t>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min1:: (a-&gt;a-&gt;</a:t>
            </a:r>
            <a:r>
              <a:rPr lang="en-US" dirty="0" err="1" smtClean="0"/>
              <a:t>Bool</a:t>
            </a:r>
            <a:r>
              <a:rPr lang="en-US" dirty="0" smtClean="0"/>
              <a:t>)-&gt;[a]-&gt;a</a:t>
            </a:r>
          </a:p>
          <a:p>
            <a:pPr>
              <a:buNone/>
            </a:pPr>
            <a:r>
              <a:rPr lang="en-US" dirty="0" smtClean="0"/>
              <a:t>min1 (&lt;=) [] = undefined</a:t>
            </a:r>
          </a:p>
          <a:p>
            <a:pPr>
              <a:buNone/>
            </a:pPr>
            <a:r>
              <a:rPr lang="en-US" dirty="0" smtClean="0"/>
              <a:t>min1 (&lt;=) [x] = x</a:t>
            </a:r>
          </a:p>
          <a:p>
            <a:pPr>
              <a:buNone/>
            </a:pPr>
            <a:r>
              <a:rPr lang="en-US" dirty="0" smtClean="0"/>
              <a:t>min1 (&lt;=) (x:xs)</a:t>
            </a:r>
          </a:p>
          <a:p>
            <a:pPr>
              <a:buNone/>
            </a:pPr>
            <a:r>
              <a:rPr lang="en-US" dirty="0" smtClean="0"/>
              <a:t>  | x &lt;= (min1 (&lt;=) </a:t>
            </a:r>
            <a:r>
              <a:rPr lang="en-US" dirty="0" err="1" smtClean="0"/>
              <a:t>xs</a:t>
            </a:r>
            <a:r>
              <a:rPr lang="en-US" dirty="0" smtClean="0"/>
              <a:t>) = x</a:t>
            </a:r>
          </a:p>
          <a:p>
            <a:pPr>
              <a:buNone/>
            </a:pPr>
            <a:r>
              <a:rPr lang="en-US" dirty="0" smtClean="0"/>
              <a:t>  | otherwise = min1 (&lt;=) </a:t>
            </a:r>
            <a:r>
              <a:rPr lang="en-US" dirty="0" err="1" smtClean="0"/>
              <a:t>xs</a:t>
            </a: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delete:: (</a:t>
            </a:r>
            <a:r>
              <a:rPr lang="en-US" dirty="0" err="1" smtClean="0"/>
              <a:t>Eq</a:t>
            </a:r>
            <a:r>
              <a:rPr lang="en-US" dirty="0" smtClean="0"/>
              <a:t> a) =&gt; a-&gt;[a]-&gt;[a]</a:t>
            </a:r>
          </a:p>
          <a:p>
            <a:pPr>
              <a:buNone/>
            </a:pPr>
            <a:r>
              <a:rPr lang="en-US" dirty="0" smtClean="0"/>
              <a:t>delete a [] = []</a:t>
            </a:r>
          </a:p>
          <a:p>
            <a:pPr>
              <a:buNone/>
            </a:pPr>
            <a:r>
              <a:rPr lang="en-US" dirty="0" smtClean="0"/>
              <a:t>delete a (x:xs)</a:t>
            </a:r>
          </a:p>
          <a:p>
            <a:pPr>
              <a:buNone/>
            </a:pPr>
            <a:r>
              <a:rPr lang="en-US" dirty="0" smtClean="0"/>
              <a:t>  | a==x = </a:t>
            </a:r>
            <a:r>
              <a:rPr lang="en-US" dirty="0" err="1" smtClean="0"/>
              <a:t>xs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| otherwise = x:(delete a </a:t>
            </a:r>
            <a:r>
              <a:rPr lang="en-US" dirty="0" err="1" smtClean="0"/>
              <a:t>xs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ssort</a:t>
            </a:r>
            <a:r>
              <a:rPr lang="en-US" dirty="0" smtClean="0"/>
              <a:t>:: (</a:t>
            </a:r>
            <a:r>
              <a:rPr lang="en-US" dirty="0" err="1" smtClean="0"/>
              <a:t>Eq</a:t>
            </a:r>
            <a:r>
              <a:rPr lang="en-US" dirty="0" smtClean="0"/>
              <a:t> a) =&gt; (a-&gt;a-&gt;</a:t>
            </a:r>
            <a:r>
              <a:rPr lang="en-US" dirty="0" err="1" smtClean="0"/>
              <a:t>Bool</a:t>
            </a:r>
            <a:r>
              <a:rPr lang="en-US" dirty="0" smtClean="0"/>
              <a:t>)-&gt;[a]-&gt;[a]</a:t>
            </a:r>
          </a:p>
          <a:p>
            <a:pPr>
              <a:buNone/>
            </a:pPr>
            <a:r>
              <a:rPr lang="en-US" dirty="0" err="1" smtClean="0"/>
              <a:t>ssort</a:t>
            </a:r>
            <a:r>
              <a:rPr lang="en-US" dirty="0" smtClean="0"/>
              <a:t> (&lt;=) [] = []</a:t>
            </a:r>
          </a:p>
          <a:p>
            <a:pPr>
              <a:buNone/>
            </a:pPr>
            <a:r>
              <a:rPr lang="en-US" dirty="0" err="1" smtClean="0"/>
              <a:t>ssort</a:t>
            </a:r>
            <a:r>
              <a:rPr lang="en-US" dirty="0" smtClean="0"/>
              <a:t> (&lt;=) </a:t>
            </a:r>
            <a:r>
              <a:rPr lang="en-US" dirty="0" err="1" smtClean="0"/>
              <a:t>xs</a:t>
            </a:r>
            <a:r>
              <a:rPr lang="en-US" dirty="0" smtClean="0"/>
              <a:t> = [x] ++ </a:t>
            </a:r>
            <a:r>
              <a:rPr lang="en-US" dirty="0" err="1" smtClean="0"/>
              <a:t>ssort</a:t>
            </a:r>
            <a:r>
              <a:rPr lang="en-US" dirty="0" smtClean="0"/>
              <a:t> (&lt;=) (delete x </a:t>
            </a:r>
            <a:r>
              <a:rPr lang="en-US" dirty="0" err="1" smtClean="0"/>
              <a:t>xs</a:t>
            </a:r>
            <a:r>
              <a:rPr lang="en-US" dirty="0" smtClean="0"/>
              <a:t>) where x = min1 (&lt;=) </a:t>
            </a:r>
            <a:r>
              <a:rPr lang="en-US" dirty="0" err="1" smtClean="0"/>
              <a:t>xs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ssortlc</a:t>
            </a:r>
            <a:r>
              <a:rPr lang="en-US" dirty="0" smtClean="0"/>
              <a:t>:: (</a:t>
            </a:r>
            <a:r>
              <a:rPr lang="en-US" dirty="0" err="1" smtClean="0"/>
              <a:t>Eq</a:t>
            </a:r>
            <a:r>
              <a:rPr lang="en-US" dirty="0" smtClean="0"/>
              <a:t> a) =&gt; (a-&gt;a-&gt;</a:t>
            </a:r>
            <a:r>
              <a:rPr lang="en-US" dirty="0" err="1" smtClean="0"/>
              <a:t>Bool</a:t>
            </a:r>
            <a:r>
              <a:rPr lang="en-US" dirty="0" smtClean="0"/>
              <a:t>)-&gt;[a]-&gt;[a]</a:t>
            </a:r>
          </a:p>
          <a:p>
            <a:pPr>
              <a:buNone/>
            </a:pPr>
            <a:r>
              <a:rPr lang="en-US" dirty="0" err="1" smtClean="0"/>
              <a:t>ssortlc</a:t>
            </a:r>
            <a:r>
              <a:rPr lang="en-US" dirty="0" smtClean="0"/>
              <a:t> (&lt;=) [] = []</a:t>
            </a:r>
          </a:p>
          <a:p>
            <a:pPr>
              <a:buNone/>
            </a:pPr>
            <a:r>
              <a:rPr lang="en-US" dirty="0" err="1" smtClean="0"/>
              <a:t>ssortlc</a:t>
            </a:r>
            <a:r>
              <a:rPr lang="en-US" dirty="0" smtClean="0"/>
              <a:t> (&lt;=) </a:t>
            </a:r>
            <a:r>
              <a:rPr lang="en-US" dirty="0" err="1" smtClean="0"/>
              <a:t>xs</a:t>
            </a:r>
            <a:r>
              <a:rPr lang="en-US" dirty="0" smtClean="0"/>
              <a:t> = (x:(</a:t>
            </a:r>
            <a:r>
              <a:rPr lang="en-US" dirty="0" err="1" smtClean="0"/>
              <a:t>ssortlc</a:t>
            </a:r>
            <a:r>
              <a:rPr lang="en-US" dirty="0" smtClean="0"/>
              <a:t> (&lt;=) (delete x </a:t>
            </a:r>
            <a:r>
              <a:rPr lang="en-US" dirty="0" err="1" smtClean="0"/>
              <a:t>xs</a:t>
            </a:r>
            <a:r>
              <a:rPr lang="en-US" dirty="0" smtClean="0"/>
              <a:t>))) where x = min1 (&lt;=) </a:t>
            </a:r>
            <a:r>
              <a:rPr lang="en-US" dirty="0" err="1" smtClean="0"/>
              <a:t>xs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selecsortlc</a:t>
            </a:r>
            <a:r>
              <a:rPr lang="en-US" dirty="0" smtClean="0"/>
              <a:t> (x)= </a:t>
            </a:r>
            <a:r>
              <a:rPr lang="en-US" dirty="0" err="1" smtClean="0"/>
              <a:t>ssortlc</a:t>
            </a:r>
            <a:r>
              <a:rPr lang="en-US" dirty="0" smtClean="0"/>
              <a:t> (&lt;=) x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: Implementación en </a:t>
            </a:r>
            <a:r>
              <a:rPr lang="es-ES" dirty="0" err="1" smtClean="0"/>
              <a:t>Haskell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basa en la técnica del divide y vencerás.</a:t>
            </a:r>
          </a:p>
          <a:p>
            <a:r>
              <a:rPr lang="es-ES" dirty="0" smtClean="0"/>
              <a:t>Funciona de la siguiente manera:</a:t>
            </a:r>
          </a:p>
          <a:p>
            <a:pPr lvl="1"/>
            <a:r>
              <a:rPr lang="es-ES" dirty="0" smtClean="0"/>
              <a:t>Elegimos un elemento de la lista a ordenar. Lo llamaremos </a:t>
            </a:r>
            <a:r>
              <a:rPr lang="es-ES" b="1" dirty="0" smtClean="0"/>
              <a:t>pivote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Mover los elementos a cada lado del pivote, de tal forma que los menores de éste queden a la izquierda y los mayores a la derecha.</a:t>
            </a:r>
          </a:p>
          <a:p>
            <a:pPr lvl="1"/>
            <a:r>
              <a:rPr lang="es-ES" dirty="0" smtClean="0"/>
              <a:t>Ahora el pivote queda en la posición que le corresponde.</a:t>
            </a:r>
          </a:p>
          <a:p>
            <a:pPr lvl="1"/>
            <a:r>
              <a:rPr lang="es-ES" dirty="0" smtClean="0"/>
              <a:t>Dividimos en 2 </a:t>
            </a:r>
            <a:r>
              <a:rPr lang="es-ES" dirty="0" err="1" smtClean="0"/>
              <a:t>sublistas</a:t>
            </a:r>
            <a:r>
              <a:rPr lang="es-ES" dirty="0" smtClean="0"/>
              <a:t>: los menores que el pivote y los mayores que el pivote.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23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Quicksort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Aplicamos </a:t>
            </a:r>
            <a:r>
              <a:rPr lang="es-ES" dirty="0" err="1" smtClean="0"/>
              <a:t>Quicksort</a:t>
            </a:r>
            <a:r>
              <a:rPr lang="es-ES" dirty="0" smtClean="0"/>
              <a:t> de nuevo a las 2 </a:t>
            </a:r>
            <a:r>
              <a:rPr lang="es-ES" dirty="0" err="1" smtClean="0"/>
              <a:t>sublistas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Este proceso se repite hasta que la subdivisión quede en un solo elemento.</a:t>
            </a:r>
          </a:p>
          <a:p>
            <a:pPr lvl="1"/>
            <a:r>
              <a:rPr lang="es-ES" dirty="0" smtClean="0"/>
              <a:t>Al final, por el propio proceso recursivo tendremos el algoritmo ordenado.</a:t>
            </a:r>
          </a:p>
          <a:p>
            <a:pPr lvl="1">
              <a:buNone/>
            </a:pPr>
            <a:endParaRPr lang="es-ES" dirty="0" smtClean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24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Quicksort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Visto el funcionamiento general, podemos intentar hacer un análisis de complejidad del algoritmo.</a:t>
            </a:r>
          </a:p>
          <a:p>
            <a:pPr lvl="1"/>
            <a:r>
              <a:rPr lang="es-ES" dirty="0" smtClean="0"/>
              <a:t>En el mejor caso el pivote queda en el centro de la lista, dividiendo en 2 </a:t>
            </a:r>
            <a:r>
              <a:rPr lang="es-ES" dirty="0" err="1" smtClean="0"/>
              <a:t>sublistas</a:t>
            </a:r>
            <a:r>
              <a:rPr lang="es-ES" dirty="0" smtClean="0"/>
              <a:t> exactamente iguales. </a:t>
            </a:r>
          </a:p>
          <a:p>
            <a:pPr lvl="1">
              <a:buNone/>
            </a:pPr>
            <a:r>
              <a:rPr lang="es-ES" dirty="0" smtClean="0"/>
              <a:t>   Su complejidad es O(</a:t>
            </a:r>
            <a:r>
              <a:rPr lang="es-ES" dirty="0" err="1" smtClean="0"/>
              <a:t>nlogn</a:t>
            </a:r>
            <a:r>
              <a:rPr lang="es-ES" dirty="0" smtClean="0"/>
              <a:t>).</a:t>
            </a:r>
          </a:p>
          <a:p>
            <a:pPr lvl="1"/>
            <a:r>
              <a:rPr lang="es-ES" dirty="0" smtClean="0"/>
              <a:t>En el peor caso el pivote se queda en un extremo de la lista, lo que aumenta su complejidad a O(n</a:t>
            </a:r>
            <a:r>
              <a:rPr lang="es-ES" baseline="30000" dirty="0" smtClean="0"/>
              <a:t>2</a:t>
            </a:r>
            <a:r>
              <a:rPr lang="es-ES" dirty="0" smtClean="0"/>
              <a:t>).</a:t>
            </a:r>
            <a:endParaRPr lang="es-ES" baseline="30000" dirty="0" smtClean="0"/>
          </a:p>
          <a:p>
            <a:pPr lvl="1"/>
            <a:r>
              <a:rPr lang="es-ES" dirty="0" smtClean="0"/>
              <a:t>Como caso intermedio tenemos O(</a:t>
            </a:r>
            <a:r>
              <a:rPr lang="es-ES" dirty="0" err="1" smtClean="0"/>
              <a:t>nlogn</a:t>
            </a:r>
            <a:r>
              <a:rPr lang="es-ES" dirty="0" smtClean="0"/>
              <a:t>)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25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Quicksort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Primero presentaremos el procedimiento ordenador principal:</a:t>
            </a:r>
          </a:p>
          <a:p>
            <a:pPr>
              <a:buNone/>
            </a:pPr>
            <a:r>
              <a:rPr lang="es-ES" i="1" dirty="0" err="1" smtClean="0"/>
              <a:t>static</a:t>
            </a:r>
            <a:r>
              <a:rPr lang="es-ES" i="1" dirty="0" smtClean="0"/>
              <a:t> </a:t>
            </a:r>
            <a:r>
              <a:rPr lang="es-ES" i="1" dirty="0" err="1" smtClean="0"/>
              <a:t>void</a:t>
            </a:r>
            <a:r>
              <a:rPr lang="es-ES" i="1" dirty="0" smtClean="0"/>
              <a:t> </a:t>
            </a:r>
            <a:r>
              <a:rPr lang="es-ES" i="1" dirty="0" err="1" smtClean="0"/>
              <a:t>Quicksort</a:t>
            </a:r>
            <a:r>
              <a:rPr lang="es-ES" i="1" dirty="0" smtClean="0"/>
              <a:t>(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arr</a:t>
            </a:r>
            <a:r>
              <a:rPr lang="es-ES" i="1" dirty="0" smtClean="0"/>
              <a:t>[], </a:t>
            </a:r>
            <a:r>
              <a:rPr lang="es-ES" i="1" dirty="0" err="1" smtClean="0"/>
              <a:t>int</a:t>
            </a:r>
            <a:r>
              <a:rPr lang="es-ES" i="1" dirty="0" smtClean="0"/>
              <a:t> p, </a:t>
            </a:r>
            <a:r>
              <a:rPr lang="es-ES" i="1" dirty="0" err="1" smtClean="0"/>
              <a:t>int</a:t>
            </a:r>
            <a:r>
              <a:rPr lang="es-ES" i="1" dirty="0" smtClean="0"/>
              <a:t> r){</a:t>
            </a:r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i="1" dirty="0" err="1" smtClean="0"/>
              <a:t>if</a:t>
            </a:r>
            <a:r>
              <a:rPr lang="es-ES" i="1" dirty="0" smtClean="0"/>
              <a:t>(p &lt; r)</a:t>
            </a:r>
          </a:p>
          <a:p>
            <a:pPr>
              <a:buNone/>
            </a:pPr>
            <a:r>
              <a:rPr lang="es-ES" i="1" dirty="0" smtClean="0"/>
              <a:t>	{</a:t>
            </a:r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i="1" dirty="0" err="1" smtClean="0"/>
              <a:t>int</a:t>
            </a:r>
            <a:r>
              <a:rPr lang="es-ES" i="1" dirty="0" smtClean="0"/>
              <a:t> q = </a:t>
            </a:r>
            <a:r>
              <a:rPr lang="es-ES" i="1" dirty="0" err="1" smtClean="0"/>
              <a:t>Particion</a:t>
            </a:r>
            <a:r>
              <a:rPr lang="es-ES" i="1" dirty="0" smtClean="0"/>
              <a:t>(</a:t>
            </a:r>
            <a:r>
              <a:rPr lang="es-ES" i="1" dirty="0" err="1" smtClean="0"/>
              <a:t>arr</a:t>
            </a:r>
            <a:r>
              <a:rPr lang="es-ES" i="1" dirty="0" smtClean="0"/>
              <a:t>, p, r);</a:t>
            </a:r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i="1" dirty="0" err="1" smtClean="0"/>
              <a:t>Quicksort</a:t>
            </a:r>
            <a:r>
              <a:rPr lang="es-ES" i="1" dirty="0" smtClean="0"/>
              <a:t>(</a:t>
            </a:r>
            <a:r>
              <a:rPr lang="es-ES" i="1" dirty="0" err="1" smtClean="0"/>
              <a:t>arr</a:t>
            </a:r>
            <a:r>
              <a:rPr lang="es-ES" i="1" dirty="0" smtClean="0"/>
              <a:t>, p, q - 1);</a:t>
            </a:r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i="1" dirty="0" err="1" smtClean="0"/>
              <a:t>Quicksort</a:t>
            </a:r>
            <a:r>
              <a:rPr lang="es-ES" i="1" dirty="0" smtClean="0"/>
              <a:t>(</a:t>
            </a:r>
            <a:r>
              <a:rPr lang="es-ES" i="1" dirty="0" err="1" smtClean="0"/>
              <a:t>arr</a:t>
            </a:r>
            <a:r>
              <a:rPr lang="es-ES" i="1" dirty="0" smtClean="0"/>
              <a:t>, q + 1, r);</a:t>
            </a:r>
          </a:p>
          <a:p>
            <a:pPr>
              <a:buNone/>
            </a:pPr>
            <a:r>
              <a:rPr lang="es-ES" i="1" dirty="0" smtClean="0"/>
              <a:t>	}</a:t>
            </a:r>
          </a:p>
          <a:p>
            <a:pPr>
              <a:buNone/>
            </a:pPr>
            <a:r>
              <a:rPr lang="es-ES" i="1" dirty="0" smtClean="0"/>
              <a:t>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26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Quicksort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 smtClean="0"/>
              <a:t>Veamos el </a:t>
            </a:r>
            <a:r>
              <a:rPr lang="es-ES" smtClean="0"/>
              <a:t>procedimiento auxiliar </a:t>
            </a:r>
            <a:r>
              <a:rPr lang="es-ES" dirty="0" err="1" smtClean="0"/>
              <a:t>Particion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i="1" dirty="0" smtClean="0"/>
              <a:t> </a:t>
            </a:r>
            <a:r>
              <a:rPr lang="es-ES" i="1" dirty="0" err="1" smtClean="0"/>
              <a:t>private</a:t>
            </a:r>
            <a:r>
              <a:rPr lang="es-ES" i="1" dirty="0" smtClean="0"/>
              <a:t> </a:t>
            </a:r>
            <a:r>
              <a:rPr lang="es-ES" i="1" dirty="0" err="1" smtClean="0"/>
              <a:t>static</a:t>
            </a:r>
            <a:r>
              <a:rPr lang="es-ES" i="1" dirty="0" smtClean="0"/>
              <a:t> 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Particion</a:t>
            </a:r>
            <a:r>
              <a:rPr lang="es-ES" i="1" dirty="0" smtClean="0"/>
              <a:t>(</a:t>
            </a:r>
            <a:r>
              <a:rPr lang="es-ES" i="1" dirty="0" err="1" smtClean="0"/>
              <a:t>int</a:t>
            </a:r>
            <a:r>
              <a:rPr lang="es-ES" i="1" dirty="0" smtClean="0"/>
              <a:t>[] </a:t>
            </a:r>
            <a:r>
              <a:rPr lang="es-ES" i="1" dirty="0" err="1" smtClean="0"/>
              <a:t>arr</a:t>
            </a:r>
            <a:r>
              <a:rPr lang="es-ES" i="1" dirty="0" smtClean="0"/>
              <a:t>, </a:t>
            </a:r>
            <a:r>
              <a:rPr lang="es-ES" i="1" dirty="0" err="1" smtClean="0"/>
              <a:t>int</a:t>
            </a:r>
            <a:r>
              <a:rPr lang="es-ES" i="1" dirty="0" smtClean="0"/>
              <a:t> p, </a:t>
            </a:r>
            <a:r>
              <a:rPr lang="es-ES" i="1" dirty="0" err="1" smtClean="0"/>
              <a:t>int</a:t>
            </a:r>
            <a:r>
              <a:rPr lang="es-ES" i="1" dirty="0" smtClean="0"/>
              <a:t> r) {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 x = </a:t>
            </a:r>
            <a:r>
              <a:rPr lang="es-ES" i="1" dirty="0" err="1" smtClean="0"/>
              <a:t>arr</a:t>
            </a:r>
            <a:r>
              <a:rPr lang="es-ES" i="1" dirty="0" smtClean="0"/>
              <a:t>[r];</a:t>
            </a:r>
          </a:p>
          <a:p>
            <a:pPr>
              <a:buNone/>
            </a:pPr>
            <a:r>
              <a:rPr lang="es-ES" i="1" dirty="0" smtClean="0"/>
              <a:t>       </a:t>
            </a:r>
            <a:r>
              <a:rPr lang="es-ES" i="1" dirty="0" err="1" smtClean="0"/>
              <a:t>int</a:t>
            </a:r>
            <a:r>
              <a:rPr lang="es-ES" i="1" dirty="0" smtClean="0"/>
              <a:t> i = p - 1, t;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for</a:t>
            </a:r>
            <a:r>
              <a:rPr lang="es-ES" i="1" dirty="0" smtClean="0"/>
              <a:t>(</a:t>
            </a:r>
            <a:r>
              <a:rPr lang="es-ES" i="1" dirty="0" err="1" smtClean="0"/>
              <a:t>int</a:t>
            </a:r>
            <a:r>
              <a:rPr lang="es-ES" i="1" dirty="0" smtClean="0"/>
              <a:t> j = p; j &lt; r; </a:t>
            </a:r>
            <a:r>
              <a:rPr lang="es-ES" i="1" dirty="0" err="1" smtClean="0"/>
              <a:t>j++</a:t>
            </a:r>
            <a:r>
              <a:rPr lang="es-ES" i="1" dirty="0" smtClean="0"/>
              <a:t>)</a:t>
            </a:r>
          </a:p>
          <a:p>
            <a:pPr>
              <a:buNone/>
            </a:pPr>
            <a:r>
              <a:rPr lang="es-ES" i="1" dirty="0" smtClean="0"/>
              <a:t>        {</a:t>
            </a:r>
          </a:p>
          <a:p>
            <a:pPr>
              <a:buNone/>
            </a:pPr>
            <a:r>
              <a:rPr lang="es-ES" i="1" dirty="0" smtClean="0"/>
              <a:t>         </a:t>
            </a:r>
            <a:r>
              <a:rPr lang="es-ES" i="1" dirty="0" err="1" smtClean="0"/>
              <a:t>if</a:t>
            </a:r>
            <a:r>
              <a:rPr lang="es-ES" i="1" dirty="0" smtClean="0"/>
              <a:t>(</a:t>
            </a:r>
            <a:r>
              <a:rPr lang="es-ES" i="1" dirty="0" err="1" smtClean="0"/>
              <a:t>arr</a:t>
            </a:r>
            <a:r>
              <a:rPr lang="es-ES" i="1" dirty="0" smtClean="0"/>
              <a:t>[j] &lt;= x)</a:t>
            </a:r>
          </a:p>
          <a:p>
            <a:pPr>
              <a:buNone/>
            </a:pPr>
            <a:r>
              <a:rPr lang="es-ES" i="1" dirty="0" smtClean="0"/>
              <a:t>         {</a:t>
            </a:r>
          </a:p>
          <a:p>
            <a:pPr>
              <a:buNone/>
            </a:pPr>
            <a:r>
              <a:rPr lang="es-ES" i="1" dirty="0" smtClean="0"/>
              <a:t>            i++;</a:t>
            </a:r>
          </a:p>
          <a:p>
            <a:pPr>
              <a:buNone/>
            </a:pPr>
            <a:r>
              <a:rPr lang="es-ES" i="1" dirty="0" smtClean="0"/>
              <a:t>            t = </a:t>
            </a:r>
            <a:r>
              <a:rPr lang="es-ES" i="1" dirty="0" err="1" smtClean="0"/>
              <a:t>arr</a:t>
            </a:r>
            <a:r>
              <a:rPr lang="es-ES" i="1" dirty="0" smtClean="0"/>
              <a:t>[i];</a:t>
            </a:r>
          </a:p>
          <a:p>
            <a:pPr>
              <a:buNone/>
            </a:pPr>
            <a:r>
              <a:rPr lang="es-ES" i="1" dirty="0" smtClean="0"/>
              <a:t>            </a:t>
            </a:r>
            <a:r>
              <a:rPr lang="es-ES" i="1" dirty="0" err="1" smtClean="0"/>
              <a:t>arr</a:t>
            </a:r>
            <a:r>
              <a:rPr lang="es-ES" i="1" dirty="0" smtClean="0"/>
              <a:t>[i] = </a:t>
            </a:r>
            <a:r>
              <a:rPr lang="es-ES" i="1" dirty="0" err="1" smtClean="0"/>
              <a:t>arr</a:t>
            </a:r>
            <a:r>
              <a:rPr lang="es-ES" i="1" dirty="0" smtClean="0"/>
              <a:t>[j];</a:t>
            </a:r>
          </a:p>
          <a:p>
            <a:pPr>
              <a:buNone/>
            </a:pPr>
            <a:r>
              <a:rPr lang="es-ES" i="1" dirty="0" smtClean="0"/>
              <a:t>            </a:t>
            </a:r>
            <a:r>
              <a:rPr lang="es-ES" i="1" dirty="0" err="1" smtClean="0"/>
              <a:t>arr</a:t>
            </a:r>
            <a:r>
              <a:rPr lang="es-ES" i="1" dirty="0" smtClean="0"/>
              <a:t>[j] = t;</a:t>
            </a:r>
          </a:p>
          <a:p>
            <a:pPr>
              <a:buNone/>
            </a:pPr>
            <a:r>
              <a:rPr lang="es-ES" i="1" dirty="0" smtClean="0"/>
              <a:t>         }</a:t>
            </a:r>
          </a:p>
          <a:p>
            <a:pPr>
              <a:buNone/>
            </a:pPr>
            <a:r>
              <a:rPr lang="es-ES" i="1" dirty="0" smtClean="0"/>
              <a:t>        }</a:t>
            </a:r>
          </a:p>
          <a:p>
            <a:pPr>
              <a:buNone/>
            </a:pPr>
            <a:r>
              <a:rPr lang="es-ES" i="1" dirty="0" smtClean="0"/>
              <a:t>        t = </a:t>
            </a:r>
            <a:r>
              <a:rPr lang="es-ES" i="1" dirty="0" err="1" smtClean="0"/>
              <a:t>arr</a:t>
            </a:r>
            <a:r>
              <a:rPr lang="es-ES" i="1" dirty="0" smtClean="0"/>
              <a:t>[i + 1];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arr</a:t>
            </a:r>
            <a:r>
              <a:rPr lang="es-ES" i="1" dirty="0" smtClean="0"/>
              <a:t>[i + 1] = </a:t>
            </a:r>
            <a:r>
              <a:rPr lang="es-ES" i="1" dirty="0" err="1" smtClean="0"/>
              <a:t>arr</a:t>
            </a:r>
            <a:r>
              <a:rPr lang="es-ES" i="1" dirty="0" smtClean="0"/>
              <a:t>[r];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arr</a:t>
            </a:r>
            <a:r>
              <a:rPr lang="es-ES" i="1" dirty="0" smtClean="0"/>
              <a:t>[r] = t;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return</a:t>
            </a:r>
            <a:r>
              <a:rPr lang="es-ES" i="1" dirty="0" smtClean="0"/>
              <a:t> i + 1;</a:t>
            </a:r>
          </a:p>
          <a:p>
            <a:pPr>
              <a:buNone/>
            </a:pPr>
            <a:r>
              <a:rPr lang="es-ES" i="1" dirty="0" smtClean="0"/>
              <a:t>   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27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Quicksort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pPr>
              <a:buNone/>
            </a:pPr>
            <a:r>
              <a:rPr lang="es-ES" dirty="0" err="1" smtClean="0"/>
              <a:t>qsort</a:t>
            </a:r>
            <a:r>
              <a:rPr lang="es-ES" dirty="0" smtClean="0"/>
              <a:t> []     = []</a:t>
            </a:r>
          </a:p>
          <a:p>
            <a:pPr>
              <a:buNone/>
            </a:pPr>
            <a:r>
              <a:rPr lang="es-ES" dirty="0" err="1" smtClean="0"/>
              <a:t>qsort</a:t>
            </a:r>
            <a:r>
              <a:rPr lang="es-ES" dirty="0" smtClean="0"/>
              <a:t> (x:xs) = </a:t>
            </a:r>
            <a:r>
              <a:rPr lang="es-ES" dirty="0" err="1" smtClean="0"/>
              <a:t>qsort</a:t>
            </a:r>
            <a:r>
              <a:rPr lang="es-ES" dirty="0" smtClean="0"/>
              <a:t> [y | y &lt;- </a:t>
            </a:r>
            <a:r>
              <a:rPr lang="es-ES" dirty="0" err="1" smtClean="0"/>
              <a:t>xs</a:t>
            </a:r>
            <a:r>
              <a:rPr lang="es-ES" dirty="0" smtClean="0"/>
              <a:t>, y &lt; x] ++ [x] ++ </a:t>
            </a:r>
            <a:r>
              <a:rPr lang="es-ES" dirty="0" err="1" smtClean="0"/>
              <a:t>qsort</a:t>
            </a:r>
            <a:r>
              <a:rPr lang="es-ES" dirty="0" smtClean="0"/>
              <a:t> [y | y &lt;- </a:t>
            </a:r>
            <a:r>
              <a:rPr lang="es-ES" dirty="0" err="1" smtClean="0"/>
              <a:t>xs</a:t>
            </a:r>
            <a:r>
              <a:rPr lang="es-ES" dirty="0" smtClean="0"/>
              <a:t>, y &gt;= x]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28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Quicksort</a:t>
            </a:r>
            <a:r>
              <a:rPr lang="es-ES" dirty="0" smtClean="0"/>
              <a:t>: implementación en </a:t>
            </a:r>
            <a:r>
              <a:rPr lang="es-ES" dirty="0" err="1" smtClean="0"/>
              <a:t>Haskell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200000 números.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(interpretado): 20,2293 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(compilado): 0,84284 s</a:t>
            </a:r>
          </a:p>
          <a:p>
            <a:r>
              <a:rPr lang="es-ES" dirty="0" smtClean="0"/>
              <a:t>Java  (</a:t>
            </a:r>
            <a:r>
              <a:rPr lang="es-ES" dirty="0" err="1" smtClean="0"/>
              <a:t>arrays</a:t>
            </a:r>
            <a:r>
              <a:rPr lang="es-ES" dirty="0" smtClean="0"/>
              <a:t>): 24,6 ms</a:t>
            </a:r>
          </a:p>
          <a:p>
            <a:r>
              <a:rPr lang="es-ES" dirty="0" smtClean="0"/>
              <a:t>Java (</a:t>
            </a:r>
            <a:r>
              <a:rPr lang="es-ES" dirty="0" err="1" smtClean="0"/>
              <a:t>linked</a:t>
            </a:r>
            <a:r>
              <a:rPr lang="es-ES" dirty="0" smtClean="0"/>
              <a:t> </a:t>
            </a:r>
            <a:r>
              <a:rPr lang="es-ES" dirty="0" err="1" smtClean="0"/>
              <a:t>lists</a:t>
            </a:r>
            <a:r>
              <a:rPr lang="es-ES" dirty="0" smtClean="0"/>
              <a:t>):520,9 ms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29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Quicksort</a:t>
            </a:r>
            <a:r>
              <a:rPr lang="es-ES" dirty="0" smtClean="0"/>
              <a:t>: resultados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nuestra comparativa vamos a usar un lenguaje imperativo frecuentemente utilizado como es Java; y como lenguaje funcional vamos a usar </a:t>
            </a:r>
            <a:r>
              <a:rPr lang="es-ES" dirty="0" err="1" smtClean="0"/>
              <a:t>Haskell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z="1600" smtClean="0"/>
              <a:pPr/>
              <a:t>3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lenguajes vamos a usar?</a:t>
            </a:r>
            <a:endParaRPr lang="es-ES" dirty="0"/>
          </a:p>
        </p:txBody>
      </p:sp>
      <p:pic>
        <p:nvPicPr>
          <p:cNvPr id="5" name="4 Imagen" descr="J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3212976"/>
            <a:ext cx="2857500" cy="2857500"/>
          </a:xfrm>
          <a:prstGeom prst="rect">
            <a:avLst/>
          </a:prstGeom>
        </p:spPr>
      </p:pic>
      <p:pic>
        <p:nvPicPr>
          <p:cNvPr id="6" name="5 Imagen" descr="BlueHaskell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4221088"/>
            <a:ext cx="4144938" cy="16153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igual que el anterior se basa en la técnica de divide y vencerás.</a:t>
            </a:r>
          </a:p>
          <a:p>
            <a:r>
              <a:rPr lang="es-ES" dirty="0" smtClean="0"/>
              <a:t>Tiene una complejidad de O(</a:t>
            </a:r>
            <a:r>
              <a:rPr lang="es-ES" dirty="0" err="1" smtClean="0"/>
              <a:t>nlogn</a:t>
            </a:r>
            <a:r>
              <a:rPr lang="es-ES" dirty="0" smtClean="0"/>
              <a:t>).</a:t>
            </a:r>
          </a:p>
          <a:p>
            <a:r>
              <a:rPr lang="es-ES" dirty="0" smtClean="0"/>
              <a:t>Funciona de la siguiente manera:</a:t>
            </a:r>
          </a:p>
          <a:p>
            <a:pPr lvl="1"/>
            <a:r>
              <a:rPr lang="es-ES" dirty="0" smtClean="0"/>
              <a:t>Si la lista es de 0 o 1 elemento está ordenada.</a:t>
            </a:r>
          </a:p>
          <a:p>
            <a:pPr lvl="1"/>
            <a:r>
              <a:rPr lang="es-ES" dirty="0" smtClean="0"/>
              <a:t>Dividir la lista desordenada en 2 mitades aproximadamente del mismo tamaño.</a:t>
            </a:r>
          </a:p>
          <a:p>
            <a:pPr lvl="1"/>
            <a:r>
              <a:rPr lang="es-ES" dirty="0" smtClean="0"/>
              <a:t>Ordenar </a:t>
            </a:r>
            <a:r>
              <a:rPr lang="es-ES" dirty="0" err="1" smtClean="0"/>
              <a:t>recursivamiente</a:t>
            </a:r>
            <a:r>
              <a:rPr lang="es-ES" dirty="0" smtClean="0"/>
              <a:t> las 2 </a:t>
            </a:r>
            <a:r>
              <a:rPr lang="es-ES" dirty="0" err="1" smtClean="0"/>
              <a:t>sublistas</a:t>
            </a:r>
            <a:r>
              <a:rPr lang="es-ES" dirty="0" smtClean="0"/>
              <a:t> aplicando </a:t>
            </a:r>
            <a:r>
              <a:rPr lang="es-ES" dirty="0" err="1" smtClean="0"/>
              <a:t>mergesort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Mezclar las 2 </a:t>
            </a:r>
            <a:r>
              <a:rPr lang="es-ES" dirty="0" err="1" smtClean="0"/>
              <a:t>sublistas</a:t>
            </a:r>
            <a:r>
              <a:rPr lang="es-ES" dirty="0" smtClean="0"/>
              <a:t> en una lista ordenada.</a:t>
            </a:r>
          </a:p>
          <a:p>
            <a:pPr lvl="1"/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30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Mergesort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basa en 2 fundamentos:</a:t>
            </a:r>
          </a:p>
          <a:p>
            <a:pPr lvl="1"/>
            <a:r>
              <a:rPr lang="es-ES" dirty="0" smtClean="0"/>
              <a:t>Una lista pequeña se ordena más rápidamente que una grande.</a:t>
            </a:r>
          </a:p>
          <a:p>
            <a:pPr lvl="1"/>
            <a:r>
              <a:rPr lang="es-ES" dirty="0" smtClean="0"/>
              <a:t>Es más fácil unir 2 listas ordenadas que 2 listas desordenadas.</a:t>
            </a:r>
          </a:p>
          <a:p>
            <a:r>
              <a:rPr lang="es-ES" dirty="0" smtClean="0"/>
              <a:t>Por todo ello hemos dicho que es un algoritmo de orden O(n*</a:t>
            </a:r>
            <a:r>
              <a:rPr lang="es-ES" dirty="0" err="1" smtClean="0"/>
              <a:t>logn</a:t>
            </a:r>
            <a:r>
              <a:rPr lang="es-ES" dirty="0" smtClean="0"/>
              <a:t>).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31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Mergesort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i="1" dirty="0" err="1" smtClean="0"/>
              <a:t>public</a:t>
            </a:r>
            <a:r>
              <a:rPr lang="es-ES" i="1" dirty="0" smtClean="0"/>
              <a:t> </a:t>
            </a:r>
            <a:r>
              <a:rPr lang="es-ES" i="1" dirty="0" err="1" smtClean="0"/>
              <a:t>static</a:t>
            </a:r>
            <a:r>
              <a:rPr lang="es-ES" i="1" dirty="0" smtClean="0"/>
              <a:t> </a:t>
            </a:r>
            <a:r>
              <a:rPr lang="es-ES" i="1" dirty="0" err="1" smtClean="0"/>
              <a:t>int</a:t>
            </a:r>
            <a:r>
              <a:rPr lang="es-ES" i="1" dirty="0" smtClean="0"/>
              <a:t>[] </a:t>
            </a:r>
            <a:r>
              <a:rPr lang="es-ES" i="1" dirty="0" err="1" smtClean="0"/>
              <a:t>mergeSortImpl</a:t>
            </a:r>
            <a:r>
              <a:rPr lang="es-ES" i="1" dirty="0" smtClean="0"/>
              <a:t>(</a:t>
            </a:r>
            <a:r>
              <a:rPr lang="es-ES" i="1" dirty="0" err="1" smtClean="0"/>
              <a:t>int</a:t>
            </a:r>
            <a:r>
              <a:rPr lang="es-ES" i="1" dirty="0" smtClean="0"/>
              <a:t>[] </a:t>
            </a:r>
            <a:r>
              <a:rPr lang="es-ES" i="1" dirty="0" err="1" smtClean="0"/>
              <a:t>array</a:t>
            </a:r>
            <a:r>
              <a:rPr lang="es-ES" i="1" dirty="0" smtClean="0"/>
              <a:t>) {</a:t>
            </a:r>
          </a:p>
          <a:p>
            <a:pPr>
              <a:buNone/>
            </a:pPr>
            <a:r>
              <a:rPr lang="es-ES" i="1" dirty="0" smtClean="0"/>
              <a:t>              // Caso base. Un arreglo de cero o un elemento ya esta ordenado,</a:t>
            </a:r>
          </a:p>
          <a:p>
            <a:pPr>
              <a:buNone/>
            </a:pPr>
            <a:r>
              <a:rPr lang="es-ES" i="1" dirty="0" smtClean="0"/>
              <a:t>        // </a:t>
            </a:r>
            <a:r>
              <a:rPr lang="es-ES" i="1" dirty="0" err="1" smtClean="0"/>
              <a:t>asi</a:t>
            </a:r>
            <a:r>
              <a:rPr lang="es-ES" i="1" dirty="0" smtClean="0"/>
              <a:t> que lo regresamos.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if</a:t>
            </a:r>
            <a:r>
              <a:rPr lang="es-ES" i="1" dirty="0" smtClean="0"/>
              <a:t> (</a:t>
            </a:r>
            <a:r>
              <a:rPr lang="es-ES" i="1" dirty="0" err="1" smtClean="0"/>
              <a:t>array.length</a:t>
            </a:r>
            <a:r>
              <a:rPr lang="es-ES" i="1" dirty="0" smtClean="0"/>
              <a:t> &lt;= 1) {</a:t>
            </a:r>
          </a:p>
          <a:p>
            <a:pPr>
              <a:buNone/>
            </a:pPr>
            <a:r>
              <a:rPr lang="es-ES" i="1" dirty="0" smtClean="0"/>
              <a:t>            </a:t>
            </a:r>
            <a:r>
              <a:rPr lang="es-ES" i="1" dirty="0" err="1" smtClean="0"/>
              <a:t>return</a:t>
            </a:r>
            <a:r>
              <a:rPr lang="es-ES" i="1" dirty="0" smtClean="0"/>
              <a:t> </a:t>
            </a:r>
            <a:r>
              <a:rPr lang="es-ES" i="1" dirty="0" err="1" smtClean="0"/>
              <a:t>array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}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puntoMedio</a:t>
            </a:r>
            <a:r>
              <a:rPr lang="es-ES" i="1" dirty="0" smtClean="0"/>
              <a:t> = </a:t>
            </a:r>
            <a:r>
              <a:rPr lang="es-ES" i="1" dirty="0" err="1" smtClean="0"/>
              <a:t>array.length</a:t>
            </a:r>
            <a:r>
              <a:rPr lang="es-ES" i="1" dirty="0" smtClean="0"/>
              <a:t> / 2;</a:t>
            </a:r>
          </a:p>
          <a:p>
            <a:pPr>
              <a:buNone/>
            </a:pPr>
            <a:r>
              <a:rPr lang="es-ES" i="1" dirty="0" smtClean="0"/>
              <a:t>        // Creamos </a:t>
            </a:r>
            <a:r>
              <a:rPr lang="es-ES" i="1" dirty="0" err="1" smtClean="0"/>
              <a:t>subarreglo</a:t>
            </a:r>
            <a:r>
              <a:rPr lang="es-ES" i="1" dirty="0" smtClean="0"/>
              <a:t> izquierdo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[] izquierdo = new </a:t>
            </a:r>
            <a:r>
              <a:rPr lang="es-ES" i="1" dirty="0" err="1" smtClean="0"/>
              <a:t>int</a:t>
            </a:r>
            <a:r>
              <a:rPr lang="es-ES" i="1" dirty="0" smtClean="0"/>
              <a:t>[</a:t>
            </a:r>
            <a:r>
              <a:rPr lang="es-ES" i="1" dirty="0" err="1" smtClean="0"/>
              <a:t>puntoMedio</a:t>
            </a:r>
            <a:r>
              <a:rPr lang="es-ES" i="1" dirty="0" smtClean="0"/>
              <a:t>];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System.arraycopy</a:t>
            </a:r>
            <a:r>
              <a:rPr lang="es-ES" i="1" dirty="0" smtClean="0"/>
              <a:t>(</a:t>
            </a:r>
            <a:r>
              <a:rPr lang="es-ES" i="1" dirty="0" err="1" smtClean="0"/>
              <a:t>array</a:t>
            </a:r>
            <a:r>
              <a:rPr lang="es-ES" i="1" dirty="0" smtClean="0"/>
              <a:t>, 0, izquierdo, 0, </a:t>
            </a:r>
            <a:r>
              <a:rPr lang="es-ES" i="1" dirty="0" err="1" smtClean="0"/>
              <a:t>puntoMedio</a:t>
            </a:r>
            <a:r>
              <a:rPr lang="es-ES" i="1" dirty="0" smtClean="0"/>
              <a:t>);</a:t>
            </a:r>
          </a:p>
          <a:p>
            <a:pPr>
              <a:buNone/>
            </a:pPr>
            <a:r>
              <a:rPr lang="es-ES" i="1" dirty="0" smtClean="0"/>
              <a:t>        // Creamos el </a:t>
            </a:r>
            <a:r>
              <a:rPr lang="es-ES" i="1" dirty="0" err="1" smtClean="0"/>
              <a:t>subarreglo</a:t>
            </a:r>
            <a:r>
              <a:rPr lang="es-ES" i="1" dirty="0" smtClean="0"/>
              <a:t> derecho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[] derecho = new </a:t>
            </a:r>
            <a:r>
              <a:rPr lang="es-ES" i="1" dirty="0" err="1" smtClean="0"/>
              <a:t>int</a:t>
            </a:r>
            <a:r>
              <a:rPr lang="es-ES" i="1" dirty="0" smtClean="0"/>
              <a:t>[</a:t>
            </a:r>
            <a:r>
              <a:rPr lang="es-ES" i="1" dirty="0" err="1" smtClean="0"/>
              <a:t>array.length</a:t>
            </a:r>
            <a:r>
              <a:rPr lang="es-ES" i="1" dirty="0" smtClean="0"/>
              <a:t> - </a:t>
            </a:r>
            <a:r>
              <a:rPr lang="es-ES" i="1" dirty="0" err="1" smtClean="0"/>
              <a:t>puntoMedio</a:t>
            </a:r>
            <a:r>
              <a:rPr lang="es-ES" i="1" dirty="0" smtClean="0"/>
              <a:t>];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for</a:t>
            </a:r>
            <a:r>
              <a:rPr lang="es-ES" i="1" dirty="0" smtClean="0"/>
              <a:t> (</a:t>
            </a:r>
            <a:r>
              <a:rPr lang="es-ES" i="1" dirty="0" err="1" smtClean="0"/>
              <a:t>int</a:t>
            </a:r>
            <a:r>
              <a:rPr lang="es-ES" i="1" dirty="0" smtClean="0"/>
              <a:t> i = 0; i &lt; </a:t>
            </a:r>
            <a:r>
              <a:rPr lang="es-ES" i="1" dirty="0" err="1" smtClean="0"/>
              <a:t>array.length</a:t>
            </a:r>
            <a:r>
              <a:rPr lang="es-ES" i="1" dirty="0" smtClean="0"/>
              <a:t> - </a:t>
            </a:r>
            <a:r>
              <a:rPr lang="es-ES" i="1" dirty="0" err="1" smtClean="0"/>
              <a:t>puntoMedio</a:t>
            </a:r>
            <a:r>
              <a:rPr lang="es-ES" i="1" dirty="0" smtClean="0"/>
              <a:t>; i++) {</a:t>
            </a:r>
          </a:p>
          <a:p>
            <a:pPr>
              <a:buNone/>
            </a:pPr>
            <a:r>
              <a:rPr lang="es-ES" i="1" dirty="0" smtClean="0"/>
              <a:t>            derecho[i] = </a:t>
            </a:r>
            <a:r>
              <a:rPr lang="es-ES" i="1" dirty="0" err="1" smtClean="0"/>
              <a:t>array</a:t>
            </a:r>
            <a:r>
              <a:rPr lang="es-ES" i="1" dirty="0" smtClean="0"/>
              <a:t>[</a:t>
            </a:r>
            <a:r>
              <a:rPr lang="es-ES" i="1" dirty="0" err="1" smtClean="0"/>
              <a:t>puntoMedio</a:t>
            </a:r>
            <a:r>
              <a:rPr lang="es-ES" i="1" dirty="0" smtClean="0"/>
              <a:t> + i];</a:t>
            </a:r>
          </a:p>
          <a:p>
            <a:pPr>
              <a:buNone/>
            </a:pPr>
            <a:r>
              <a:rPr lang="es-ES" i="1" dirty="0" smtClean="0"/>
              <a:t>       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32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Mergesort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i="1" dirty="0" smtClean="0"/>
              <a:t>// Ordenamos las dos mitades recursivamente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[] </a:t>
            </a:r>
            <a:r>
              <a:rPr lang="es-ES" i="1" dirty="0" err="1" smtClean="0"/>
              <a:t>izquierdoOrdenado</a:t>
            </a:r>
            <a:r>
              <a:rPr lang="es-ES" i="1" dirty="0" smtClean="0"/>
              <a:t> = </a:t>
            </a:r>
            <a:r>
              <a:rPr lang="es-ES" i="1" dirty="0" err="1" smtClean="0"/>
              <a:t>mergeSortImpl</a:t>
            </a:r>
            <a:r>
              <a:rPr lang="es-ES" i="1" dirty="0" smtClean="0"/>
              <a:t>(izquierdo);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[] </a:t>
            </a:r>
            <a:r>
              <a:rPr lang="es-ES" i="1" dirty="0" err="1" smtClean="0"/>
              <a:t>derechoOrdenado</a:t>
            </a:r>
            <a:r>
              <a:rPr lang="es-ES" i="1" dirty="0" smtClean="0"/>
              <a:t> = </a:t>
            </a:r>
            <a:r>
              <a:rPr lang="es-ES" i="1" dirty="0" err="1" smtClean="0"/>
              <a:t>mergeSortImpl</a:t>
            </a:r>
            <a:r>
              <a:rPr lang="es-ES" i="1" dirty="0" smtClean="0"/>
              <a:t>(derecho);</a:t>
            </a:r>
          </a:p>
          <a:p>
            <a:pPr>
              <a:buNone/>
            </a:pPr>
            <a:r>
              <a:rPr lang="es-ES" i="1" dirty="0" smtClean="0"/>
              <a:t>        //Mezclamos la </a:t>
            </a:r>
            <a:r>
              <a:rPr lang="es-ES" i="1" dirty="0" err="1" smtClean="0"/>
              <a:t>solucion</a:t>
            </a:r>
            <a:r>
              <a:rPr lang="es-ES" i="1" dirty="0" smtClean="0"/>
              <a:t>---</a:t>
            </a:r>
          </a:p>
          <a:p>
            <a:pPr>
              <a:buNone/>
            </a:pPr>
            <a:r>
              <a:rPr lang="es-ES" i="1" dirty="0" smtClean="0"/>
              <a:t>        // El </a:t>
            </a:r>
            <a:r>
              <a:rPr lang="es-ES" i="1" dirty="0" err="1" smtClean="0"/>
              <a:t>indice</a:t>
            </a:r>
            <a:r>
              <a:rPr lang="es-ES" i="1" dirty="0" smtClean="0"/>
              <a:t> i es para recorrer el </a:t>
            </a:r>
            <a:r>
              <a:rPr lang="es-ES" i="1" dirty="0" err="1" smtClean="0"/>
              <a:t>subarreglo</a:t>
            </a:r>
            <a:r>
              <a:rPr lang="es-ES" i="1" dirty="0" smtClean="0"/>
              <a:t> izquierdo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 i = 0;</a:t>
            </a:r>
          </a:p>
          <a:p>
            <a:pPr>
              <a:buNone/>
            </a:pPr>
            <a:r>
              <a:rPr lang="es-ES" i="1" dirty="0" smtClean="0"/>
              <a:t>        // El </a:t>
            </a:r>
            <a:r>
              <a:rPr lang="es-ES" i="1" dirty="0" err="1" smtClean="0"/>
              <a:t>indice</a:t>
            </a:r>
            <a:r>
              <a:rPr lang="es-ES" i="1" dirty="0" smtClean="0"/>
              <a:t> j es para recorrer el </a:t>
            </a:r>
            <a:r>
              <a:rPr lang="es-ES" i="1" dirty="0" err="1" smtClean="0"/>
              <a:t>subarreglo</a:t>
            </a:r>
            <a:r>
              <a:rPr lang="es-ES" i="1" dirty="0" smtClean="0"/>
              <a:t> derecho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 j = 0;</a:t>
            </a:r>
          </a:p>
          <a:p>
            <a:pPr>
              <a:buNone/>
            </a:pPr>
            <a:r>
              <a:rPr lang="es-ES" i="1" dirty="0" smtClean="0"/>
              <a:t>        // En 'resultado' guardamos el resultado de la mezcla de los dos</a:t>
            </a:r>
          </a:p>
          <a:p>
            <a:pPr>
              <a:buNone/>
            </a:pPr>
            <a:r>
              <a:rPr lang="es-ES" i="1" dirty="0" smtClean="0"/>
              <a:t>        // </a:t>
            </a:r>
            <a:r>
              <a:rPr lang="es-ES" i="1" dirty="0" err="1" smtClean="0"/>
              <a:t>subarreglos</a:t>
            </a:r>
            <a:endParaRPr lang="es-ES" i="1" dirty="0" smtClean="0"/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int</a:t>
            </a:r>
            <a:r>
              <a:rPr lang="es-ES" i="1" dirty="0" smtClean="0"/>
              <a:t>[] resultado = new </a:t>
            </a:r>
            <a:r>
              <a:rPr lang="es-ES" i="1" dirty="0" err="1" smtClean="0"/>
              <a:t>int</a:t>
            </a:r>
            <a:r>
              <a:rPr lang="es-ES" i="1" dirty="0" smtClean="0"/>
              <a:t>[</a:t>
            </a:r>
            <a:r>
              <a:rPr lang="es-ES" i="1" dirty="0" err="1" smtClean="0"/>
              <a:t>izquierdoOrdenado.length</a:t>
            </a:r>
            <a:r>
              <a:rPr lang="es-ES" i="1" dirty="0" smtClean="0"/>
              <a:t> + </a:t>
            </a:r>
            <a:r>
              <a:rPr lang="es-ES" i="1" dirty="0" err="1" smtClean="0"/>
              <a:t>derechoOrdenado.length</a:t>
            </a:r>
            <a:r>
              <a:rPr lang="es-ES" i="1" dirty="0" smtClean="0"/>
              <a:t>];</a:t>
            </a:r>
          </a:p>
          <a:p>
            <a:pPr>
              <a:buNone/>
            </a:pPr>
            <a:r>
              <a:rPr lang="es-ES" i="1" dirty="0" smtClean="0"/>
              <a:t>        /**</a:t>
            </a:r>
          </a:p>
          <a:p>
            <a:pPr>
              <a:buNone/>
            </a:pPr>
            <a:r>
              <a:rPr lang="es-ES" i="1" dirty="0" smtClean="0"/>
              <a:t>         * Terminamos de mezclar cuando i + j ya recorrieron todos los elementos</a:t>
            </a:r>
          </a:p>
          <a:p>
            <a:pPr>
              <a:buNone/>
            </a:pPr>
            <a:r>
              <a:rPr lang="es-ES" i="1" dirty="0" smtClean="0"/>
              <a:t>         * de los dos </a:t>
            </a:r>
            <a:r>
              <a:rPr lang="es-ES" i="1" dirty="0" err="1" smtClean="0"/>
              <a:t>subarreglos</a:t>
            </a:r>
            <a:endParaRPr lang="es-ES" i="1" dirty="0" smtClean="0"/>
          </a:p>
          <a:p>
            <a:pPr>
              <a:buNone/>
            </a:pPr>
            <a:r>
              <a:rPr lang="es-ES" i="1" dirty="0" smtClean="0"/>
              <a:t>         */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while</a:t>
            </a:r>
            <a:r>
              <a:rPr lang="es-ES" i="1" dirty="0" smtClean="0"/>
              <a:t> (i + j &lt; </a:t>
            </a:r>
            <a:r>
              <a:rPr lang="es-ES" i="1" dirty="0" err="1" smtClean="0"/>
              <a:t>izquierdoOrdenado.length</a:t>
            </a:r>
            <a:r>
              <a:rPr lang="es-ES" i="1" dirty="0" smtClean="0"/>
              <a:t> + </a:t>
            </a:r>
            <a:r>
              <a:rPr lang="es-ES" i="1" dirty="0" err="1" smtClean="0"/>
              <a:t>derechoOrdenado.length</a:t>
            </a:r>
            <a:r>
              <a:rPr lang="es-ES" i="1" dirty="0" smtClean="0"/>
              <a:t>) {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33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Mergesort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i="1" dirty="0" err="1" smtClean="0"/>
              <a:t>if</a:t>
            </a:r>
            <a:r>
              <a:rPr lang="es-ES" i="1" dirty="0" smtClean="0"/>
              <a:t> (i == </a:t>
            </a:r>
            <a:r>
              <a:rPr lang="es-ES" i="1" dirty="0" err="1" smtClean="0"/>
              <a:t>izquierdoOrdenado.length</a:t>
            </a:r>
            <a:r>
              <a:rPr lang="es-ES" i="1" dirty="0" smtClean="0"/>
              <a:t>) {</a:t>
            </a:r>
          </a:p>
          <a:p>
            <a:pPr>
              <a:buNone/>
            </a:pPr>
            <a:r>
              <a:rPr lang="es-ES" i="1" dirty="0" smtClean="0"/>
              <a:t>                resultado[i + j] = </a:t>
            </a:r>
            <a:r>
              <a:rPr lang="es-ES" i="1" dirty="0" err="1" smtClean="0"/>
              <a:t>derechoOrdenado</a:t>
            </a:r>
            <a:r>
              <a:rPr lang="es-ES" i="1" dirty="0" smtClean="0"/>
              <a:t>[j];</a:t>
            </a:r>
          </a:p>
          <a:p>
            <a:pPr>
              <a:buNone/>
            </a:pPr>
            <a:r>
              <a:rPr lang="es-ES" i="1" dirty="0" smtClean="0"/>
              <a:t>                </a:t>
            </a:r>
            <a:r>
              <a:rPr lang="es-ES" i="1" dirty="0" err="1" smtClean="0"/>
              <a:t>j++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        </a:t>
            </a:r>
            <a:r>
              <a:rPr lang="es-ES" i="1" dirty="0" err="1" smtClean="0"/>
              <a:t>continue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    }</a:t>
            </a:r>
          </a:p>
          <a:p>
            <a:pPr>
              <a:buNone/>
            </a:pP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elementoIzquierdo</a:t>
            </a:r>
            <a:r>
              <a:rPr lang="es-ES" i="1" dirty="0" smtClean="0"/>
              <a:t> = </a:t>
            </a:r>
            <a:r>
              <a:rPr lang="es-ES" i="1" dirty="0" err="1" smtClean="0"/>
              <a:t>izquierdoOrdenado</a:t>
            </a:r>
            <a:r>
              <a:rPr lang="es-ES" i="1" dirty="0" smtClean="0"/>
              <a:t>[i];</a:t>
            </a:r>
          </a:p>
          <a:p>
            <a:pPr>
              <a:buNone/>
            </a:pPr>
            <a:r>
              <a:rPr lang="es-ES" i="1" dirty="0" smtClean="0"/>
              <a:t>            </a:t>
            </a:r>
            <a:r>
              <a:rPr lang="es-ES" i="1" dirty="0" err="1" smtClean="0"/>
              <a:t>int</a:t>
            </a:r>
            <a:r>
              <a:rPr lang="es-ES" i="1" dirty="0" smtClean="0"/>
              <a:t> </a:t>
            </a:r>
            <a:r>
              <a:rPr lang="es-ES" i="1" dirty="0" err="1" smtClean="0"/>
              <a:t>elementoDerecho</a:t>
            </a:r>
            <a:r>
              <a:rPr lang="es-ES" i="1" dirty="0" smtClean="0"/>
              <a:t> = </a:t>
            </a:r>
            <a:r>
              <a:rPr lang="es-ES" i="1" dirty="0" err="1" smtClean="0"/>
              <a:t>derechoOrdenado</a:t>
            </a:r>
            <a:r>
              <a:rPr lang="es-ES" i="1" dirty="0" smtClean="0"/>
              <a:t>[j];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34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Mergesort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i="1" dirty="0" err="1" smtClean="0"/>
              <a:t>if</a:t>
            </a:r>
            <a:r>
              <a:rPr lang="es-ES" i="1" dirty="0" smtClean="0"/>
              <a:t> (</a:t>
            </a:r>
            <a:r>
              <a:rPr lang="es-ES" i="1" dirty="0" err="1" smtClean="0"/>
              <a:t>elementoIzquierdo</a:t>
            </a:r>
            <a:r>
              <a:rPr lang="es-ES" i="1" dirty="0" smtClean="0"/>
              <a:t> &lt;= </a:t>
            </a:r>
            <a:r>
              <a:rPr lang="es-ES" i="1" dirty="0" err="1" smtClean="0"/>
              <a:t>elementoDerecho</a:t>
            </a:r>
            <a:r>
              <a:rPr lang="es-ES" i="1" dirty="0" smtClean="0"/>
              <a:t>) {</a:t>
            </a:r>
          </a:p>
          <a:p>
            <a:pPr>
              <a:buNone/>
            </a:pPr>
            <a:r>
              <a:rPr lang="es-ES" i="1" dirty="0" smtClean="0"/>
              <a:t>                resultado[i + j] = </a:t>
            </a:r>
            <a:r>
              <a:rPr lang="es-ES" i="1" dirty="0" err="1" smtClean="0"/>
              <a:t>elementoIzquierdo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        i++;</a:t>
            </a:r>
          </a:p>
          <a:p>
            <a:pPr>
              <a:buNone/>
            </a:pPr>
            <a:r>
              <a:rPr lang="es-ES" i="1" dirty="0" smtClean="0"/>
              <a:t>            } </a:t>
            </a:r>
            <a:r>
              <a:rPr lang="es-ES" i="1" dirty="0" err="1" smtClean="0"/>
              <a:t>else</a:t>
            </a:r>
            <a:r>
              <a:rPr lang="es-ES" i="1" dirty="0" smtClean="0"/>
              <a:t> {</a:t>
            </a:r>
          </a:p>
          <a:p>
            <a:pPr>
              <a:buNone/>
            </a:pPr>
            <a:r>
              <a:rPr lang="es-ES" i="1" dirty="0" smtClean="0"/>
              <a:t>                resultado[i + j] = </a:t>
            </a:r>
            <a:r>
              <a:rPr lang="es-ES" i="1" dirty="0" err="1" smtClean="0"/>
              <a:t>elementoDerecho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        </a:t>
            </a:r>
            <a:r>
              <a:rPr lang="es-ES" i="1" dirty="0" err="1" smtClean="0"/>
              <a:t>j++</a:t>
            </a:r>
            <a:r>
              <a:rPr lang="es-ES" i="1" dirty="0" smtClean="0"/>
              <a:t>;</a:t>
            </a:r>
          </a:p>
          <a:p>
            <a:pPr>
              <a:buNone/>
            </a:pPr>
            <a:r>
              <a:rPr lang="es-ES" i="1" dirty="0" smtClean="0"/>
              <a:t>            }</a:t>
            </a:r>
          </a:p>
          <a:p>
            <a:pPr>
              <a:buNone/>
            </a:pPr>
            <a:r>
              <a:rPr lang="es-ES" i="1" dirty="0" smtClean="0"/>
              <a:t>        }</a:t>
            </a:r>
          </a:p>
          <a:p>
            <a:pPr>
              <a:buNone/>
            </a:pPr>
            <a:r>
              <a:rPr lang="es-ES" i="1" dirty="0" smtClean="0"/>
              <a:t>        </a:t>
            </a:r>
            <a:r>
              <a:rPr lang="es-ES" i="1" dirty="0" err="1" smtClean="0"/>
              <a:t>return</a:t>
            </a:r>
            <a:r>
              <a:rPr lang="es-ES" i="1" dirty="0" smtClean="0"/>
              <a:t> resultado;</a:t>
            </a:r>
          </a:p>
          <a:p>
            <a:pPr>
              <a:buNone/>
            </a:pPr>
            <a:r>
              <a:rPr lang="es-ES" i="1" dirty="0" smtClean="0"/>
              <a:t>    }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35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Mergesort</a:t>
            </a:r>
            <a:r>
              <a:rPr lang="es-ES" dirty="0" smtClean="0"/>
              <a:t>: implementación en Java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err="1" smtClean="0"/>
              <a:t>mergeSort</a:t>
            </a:r>
            <a:r>
              <a:rPr lang="es-ES" dirty="0" smtClean="0"/>
              <a:t> []  = []</a:t>
            </a:r>
          </a:p>
          <a:p>
            <a:pPr>
              <a:buNone/>
            </a:pPr>
            <a:r>
              <a:rPr lang="es-ES" dirty="0" err="1" smtClean="0"/>
              <a:t>mergeSort</a:t>
            </a:r>
            <a:r>
              <a:rPr lang="es-ES" dirty="0" smtClean="0"/>
              <a:t> [x] = [x]</a:t>
            </a:r>
          </a:p>
          <a:p>
            <a:pPr>
              <a:buNone/>
            </a:pPr>
            <a:r>
              <a:rPr lang="es-ES" dirty="0" err="1" smtClean="0"/>
              <a:t>mergeSort</a:t>
            </a:r>
            <a:r>
              <a:rPr lang="es-ES" dirty="0" smtClean="0"/>
              <a:t> </a:t>
            </a:r>
            <a:r>
              <a:rPr lang="es-ES" dirty="0" err="1" smtClean="0"/>
              <a:t>xs</a:t>
            </a:r>
            <a:r>
              <a:rPr lang="es-ES" dirty="0" smtClean="0"/>
              <a:t>  = </a:t>
            </a:r>
            <a:r>
              <a:rPr lang="es-ES" dirty="0" err="1" smtClean="0"/>
              <a:t>let</a:t>
            </a:r>
            <a:r>
              <a:rPr lang="es-ES" dirty="0" smtClean="0"/>
              <a:t> (</a:t>
            </a:r>
            <a:r>
              <a:rPr lang="es-ES" dirty="0" err="1" smtClean="0"/>
              <a:t>as,bs</a:t>
            </a:r>
            <a:r>
              <a:rPr lang="es-ES" dirty="0" smtClean="0"/>
              <a:t>) = </a:t>
            </a:r>
            <a:r>
              <a:rPr lang="es-ES" dirty="0" err="1" smtClean="0"/>
              <a:t>splitNow</a:t>
            </a:r>
            <a:r>
              <a:rPr lang="es-ES" dirty="0" smtClean="0"/>
              <a:t> </a:t>
            </a:r>
            <a:r>
              <a:rPr lang="es-ES" dirty="0" err="1" smtClean="0"/>
              <a:t>xs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       in </a:t>
            </a:r>
            <a:r>
              <a:rPr lang="es-ES" dirty="0" err="1" smtClean="0"/>
              <a:t>merge</a:t>
            </a:r>
            <a:r>
              <a:rPr lang="es-ES" dirty="0" smtClean="0"/>
              <a:t> (</a:t>
            </a:r>
            <a:r>
              <a:rPr lang="es-ES" dirty="0" err="1" smtClean="0"/>
              <a:t>mergeSort</a:t>
            </a:r>
            <a:r>
              <a:rPr lang="es-ES" dirty="0" smtClean="0"/>
              <a:t> as) (</a:t>
            </a:r>
            <a:r>
              <a:rPr lang="es-ES" dirty="0" err="1" smtClean="0"/>
              <a:t>mergeSort</a:t>
            </a:r>
            <a:r>
              <a:rPr lang="es-ES" dirty="0" smtClean="0"/>
              <a:t> bs)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n-US" sz="2600" dirty="0" smtClean="0"/>
              <a:t>merge []         </a:t>
            </a:r>
            <a:r>
              <a:rPr lang="en-US" sz="2600" dirty="0" err="1" smtClean="0"/>
              <a:t>ys</a:t>
            </a:r>
            <a:r>
              <a:rPr lang="en-US" sz="2600" dirty="0" smtClean="0"/>
              <a:t>                     = </a:t>
            </a:r>
            <a:r>
              <a:rPr lang="en-US" sz="2600" dirty="0" err="1" smtClean="0"/>
              <a:t>ys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merge </a:t>
            </a:r>
            <a:r>
              <a:rPr lang="en-US" sz="2600" dirty="0" err="1" smtClean="0"/>
              <a:t>xs</a:t>
            </a:r>
            <a:r>
              <a:rPr lang="en-US" sz="2600" dirty="0" smtClean="0"/>
              <a:t>         []                     = </a:t>
            </a:r>
            <a:r>
              <a:rPr lang="en-US" sz="2600" dirty="0" err="1" smtClean="0"/>
              <a:t>xs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merge </a:t>
            </a:r>
            <a:r>
              <a:rPr lang="en-US" sz="2600" dirty="0" err="1" smtClean="0"/>
              <a:t>xs</a:t>
            </a:r>
            <a:r>
              <a:rPr lang="en-US" sz="2600" dirty="0" smtClean="0"/>
              <a:t>@(x:xs') </a:t>
            </a:r>
            <a:r>
              <a:rPr lang="en-US" sz="2600" dirty="0" err="1" smtClean="0"/>
              <a:t>ys</a:t>
            </a:r>
            <a:r>
              <a:rPr lang="en-US" sz="2600" dirty="0" smtClean="0"/>
              <a:t>@(y:ys') </a:t>
            </a:r>
          </a:p>
          <a:p>
            <a:pPr>
              <a:buNone/>
            </a:pPr>
            <a:r>
              <a:rPr lang="en-US" sz="2600" dirty="0" smtClean="0"/>
              <a:t>				   | x &lt;= y    = x : merge </a:t>
            </a:r>
            <a:r>
              <a:rPr lang="en-US" sz="2600" dirty="0" err="1" smtClean="0"/>
              <a:t>xs</a:t>
            </a:r>
            <a:r>
              <a:rPr lang="en-US" sz="2600" dirty="0" smtClean="0"/>
              <a:t>' </a:t>
            </a:r>
            <a:r>
              <a:rPr lang="en-US" sz="2600" dirty="0" err="1" smtClean="0"/>
              <a:t>ys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                            | otherwise = y : merge </a:t>
            </a:r>
            <a:r>
              <a:rPr lang="en-US" sz="2600" dirty="0" err="1" smtClean="0"/>
              <a:t>xs</a:t>
            </a:r>
            <a:r>
              <a:rPr lang="en-US" sz="2600" dirty="0" smtClean="0"/>
              <a:t>  </a:t>
            </a:r>
            <a:r>
              <a:rPr lang="en-US" sz="2600" dirty="0" err="1" smtClean="0"/>
              <a:t>ys</a:t>
            </a:r>
            <a:r>
              <a:rPr lang="en-US" sz="2600" dirty="0" smtClean="0"/>
              <a:t>'</a:t>
            </a:r>
            <a:endParaRPr lang="es-ES" sz="2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36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Mergesort</a:t>
            </a:r>
            <a:r>
              <a:rPr lang="es-ES" dirty="0" smtClean="0"/>
              <a:t>: Implementación en </a:t>
            </a:r>
            <a:r>
              <a:rPr lang="es-ES" dirty="0" err="1" smtClean="0"/>
              <a:t>Haskell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500000 números.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(interpretado): 10,468 s</a:t>
            </a:r>
          </a:p>
          <a:p>
            <a:r>
              <a:rPr lang="es-ES" dirty="0" err="1" smtClean="0"/>
              <a:t>Haskell</a:t>
            </a:r>
            <a:r>
              <a:rPr lang="es-ES" dirty="0" smtClean="0"/>
              <a:t> (compilado): 1,202 s</a:t>
            </a:r>
          </a:p>
          <a:p>
            <a:r>
              <a:rPr lang="es-ES" dirty="0" smtClean="0"/>
              <a:t>Java (</a:t>
            </a:r>
            <a:r>
              <a:rPr lang="es-ES" dirty="0" err="1" smtClean="0"/>
              <a:t>linked</a:t>
            </a:r>
            <a:r>
              <a:rPr lang="es-ES" dirty="0" smtClean="0"/>
              <a:t> </a:t>
            </a:r>
            <a:r>
              <a:rPr lang="es-ES" dirty="0" err="1" smtClean="0"/>
              <a:t>lists</a:t>
            </a:r>
            <a:r>
              <a:rPr lang="es-ES" dirty="0" smtClean="0"/>
              <a:t>):</a:t>
            </a:r>
          </a:p>
          <a:p>
            <a:pPr lvl="1"/>
            <a:r>
              <a:rPr lang="es-ES" dirty="0" smtClean="0"/>
              <a:t>"</a:t>
            </a:r>
            <a:r>
              <a:rPr lang="es-ES" dirty="0" err="1" smtClean="0"/>
              <a:t>java.lang.OutOfMemoryError</a:t>
            </a:r>
            <a:r>
              <a:rPr lang="es-ES" dirty="0" smtClean="0"/>
              <a:t>" tras ocupar 2.151.848KB de RAM</a:t>
            </a:r>
          </a:p>
          <a:p>
            <a:pPr lvl="1"/>
            <a:r>
              <a:rPr lang="es-ES" dirty="0" smtClean="0"/>
              <a:t>La  memoria se desborda por las llamadas recursivas.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37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Mergesort</a:t>
            </a:r>
            <a:r>
              <a:rPr lang="es-ES" dirty="0" smtClean="0"/>
              <a:t>: resultados</a:t>
            </a:r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ordenan los elementos usando un árbol binario de búsqueda.</a:t>
            </a:r>
          </a:p>
          <a:p>
            <a:r>
              <a:rPr lang="es-ES" dirty="0" smtClean="0"/>
              <a:t>Se basa en introducir los elementos poco a poco en el árbol, quedando cada uno de estos elementos ordenados.</a:t>
            </a:r>
          </a:p>
          <a:p>
            <a:r>
              <a:rPr lang="es-ES" dirty="0" smtClean="0"/>
              <a:t>Después se sacan los elementos en </a:t>
            </a:r>
            <a:r>
              <a:rPr lang="es-ES" dirty="0" err="1" smtClean="0"/>
              <a:t>inorden</a:t>
            </a:r>
            <a:r>
              <a:rPr lang="es-ES" dirty="0" smtClean="0"/>
              <a:t>.</a:t>
            </a:r>
          </a:p>
          <a:p>
            <a:r>
              <a:rPr lang="es-ES" dirty="0" smtClean="0"/>
              <a:t>Así queda ordenada.</a:t>
            </a:r>
          </a:p>
          <a:p>
            <a:r>
              <a:rPr lang="es-ES" dirty="0" smtClean="0"/>
              <a:t>Su complejidad es de O(n</a:t>
            </a:r>
            <a:r>
              <a:rPr lang="es-ES" baseline="30000" dirty="0" smtClean="0"/>
              <a:t>2</a:t>
            </a:r>
            <a:r>
              <a:rPr lang="es-ES" dirty="0" smtClean="0"/>
              <a:t>).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38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endParaRPr lang="es-E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 smtClean="0"/>
              <a:t>data</a:t>
            </a:r>
            <a:r>
              <a:rPr lang="en-US" i="1" dirty="0" smtClean="0"/>
              <a:t> Tree a </a:t>
            </a:r>
            <a:r>
              <a:rPr lang="en-US" b="1" i="1" dirty="0" smtClean="0"/>
              <a:t>=</a:t>
            </a:r>
            <a:r>
              <a:rPr lang="en-US" i="1" dirty="0" smtClean="0"/>
              <a:t> Leaf </a:t>
            </a:r>
            <a:r>
              <a:rPr lang="en-US" b="1" i="1" dirty="0" smtClean="0"/>
              <a:t>|</a:t>
            </a:r>
            <a:r>
              <a:rPr lang="en-US" i="1" dirty="0" smtClean="0"/>
              <a:t> Node (Tree a) a (Tree a)</a:t>
            </a:r>
          </a:p>
          <a:p>
            <a:pPr>
              <a:buNone/>
            </a:pPr>
            <a:r>
              <a:rPr lang="en-US" i="1" dirty="0" smtClean="0"/>
              <a:t>	</a:t>
            </a:r>
          </a:p>
          <a:p>
            <a:pPr>
              <a:buNone/>
            </a:pPr>
            <a:r>
              <a:rPr lang="en-US" i="1" dirty="0" smtClean="0"/>
              <a:t>	insert </a:t>
            </a:r>
            <a:r>
              <a:rPr lang="en-US" b="1" i="1" dirty="0" smtClean="0"/>
              <a:t>::</a:t>
            </a:r>
            <a:r>
              <a:rPr lang="en-US" i="1" dirty="0" smtClean="0"/>
              <a:t> </a:t>
            </a:r>
            <a:r>
              <a:rPr lang="en-US" b="1" i="1" dirty="0" err="1" smtClean="0"/>
              <a:t>Ord</a:t>
            </a:r>
            <a:r>
              <a:rPr lang="en-US" i="1" dirty="0" smtClean="0"/>
              <a:t> a </a:t>
            </a:r>
            <a:r>
              <a:rPr lang="en-US" b="1" i="1" dirty="0" smtClean="0"/>
              <a:t>=&gt;</a:t>
            </a:r>
            <a:r>
              <a:rPr lang="en-US" i="1" dirty="0" smtClean="0"/>
              <a:t> a </a:t>
            </a:r>
            <a:r>
              <a:rPr lang="en-US" b="1" i="1" dirty="0" smtClean="0"/>
              <a:t>-&gt;</a:t>
            </a:r>
            <a:r>
              <a:rPr lang="en-US" i="1" dirty="0" smtClean="0"/>
              <a:t> Tree a </a:t>
            </a:r>
            <a:r>
              <a:rPr lang="en-US" b="1" i="1" dirty="0" smtClean="0"/>
              <a:t>-&gt;</a:t>
            </a:r>
            <a:r>
              <a:rPr lang="en-US" i="1" dirty="0" smtClean="0"/>
              <a:t> Tree a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s-ES" i="1" dirty="0" err="1" smtClean="0"/>
              <a:t>insert</a:t>
            </a:r>
            <a:r>
              <a:rPr lang="es-ES" i="1" dirty="0" smtClean="0"/>
              <a:t> x </a:t>
            </a:r>
            <a:r>
              <a:rPr lang="es-ES" i="1" dirty="0" err="1" smtClean="0"/>
              <a:t>Leaf</a:t>
            </a:r>
            <a:r>
              <a:rPr lang="es-ES" i="1" dirty="0" smtClean="0"/>
              <a:t> </a:t>
            </a:r>
            <a:r>
              <a:rPr lang="es-ES" b="1" i="1" dirty="0" smtClean="0"/>
              <a:t>=</a:t>
            </a:r>
            <a:r>
              <a:rPr lang="es-ES" i="1" dirty="0" smtClean="0"/>
              <a:t> </a:t>
            </a:r>
            <a:r>
              <a:rPr lang="es-ES" i="1" dirty="0" err="1" smtClean="0"/>
              <a:t>Node</a:t>
            </a:r>
            <a:r>
              <a:rPr lang="es-ES" i="1" dirty="0" smtClean="0"/>
              <a:t> </a:t>
            </a:r>
            <a:r>
              <a:rPr lang="es-ES" i="1" dirty="0" err="1" smtClean="0"/>
              <a:t>Leaf</a:t>
            </a:r>
            <a:r>
              <a:rPr lang="es-ES" i="1" dirty="0" smtClean="0"/>
              <a:t> x </a:t>
            </a:r>
            <a:r>
              <a:rPr lang="es-ES" i="1" dirty="0" err="1" smtClean="0"/>
              <a:t>Leaf</a:t>
            </a:r>
            <a:endParaRPr lang="es-ES" i="1" dirty="0" smtClean="0"/>
          </a:p>
          <a:p>
            <a:pPr>
              <a:buNone/>
            </a:pPr>
            <a:r>
              <a:rPr lang="es-ES" i="1" dirty="0" smtClean="0"/>
              <a:t>	</a:t>
            </a:r>
            <a:r>
              <a:rPr lang="fr-FR" i="1" dirty="0" smtClean="0"/>
              <a:t>insert x (</a:t>
            </a:r>
            <a:r>
              <a:rPr lang="fr-FR" i="1" dirty="0" err="1" smtClean="0"/>
              <a:t>Node</a:t>
            </a:r>
            <a:r>
              <a:rPr lang="fr-FR" i="1" dirty="0" smtClean="0"/>
              <a:t> t y t') </a:t>
            </a:r>
            <a:r>
              <a:rPr lang="fr-FR" b="1" i="1" dirty="0" smtClean="0"/>
              <a:t>|</a:t>
            </a:r>
            <a:r>
              <a:rPr lang="fr-FR" i="1" dirty="0" smtClean="0"/>
              <a:t> x </a:t>
            </a:r>
            <a:r>
              <a:rPr lang="fr-FR" b="1" i="1" dirty="0" smtClean="0"/>
              <a:t>&lt;=</a:t>
            </a:r>
            <a:r>
              <a:rPr lang="fr-FR" i="1" dirty="0" smtClean="0"/>
              <a:t> y </a:t>
            </a:r>
            <a:r>
              <a:rPr lang="fr-FR" b="1" i="1" dirty="0" smtClean="0"/>
              <a:t>=</a:t>
            </a:r>
            <a:r>
              <a:rPr lang="fr-FR" i="1" dirty="0" smtClean="0"/>
              <a:t> </a:t>
            </a:r>
            <a:r>
              <a:rPr lang="fr-FR" i="1" dirty="0" err="1" smtClean="0"/>
              <a:t>Node</a:t>
            </a:r>
            <a:r>
              <a:rPr lang="fr-FR" i="1" dirty="0" smtClean="0"/>
              <a:t> (insert x t) y t‘</a:t>
            </a:r>
          </a:p>
          <a:p>
            <a:pPr>
              <a:buNone/>
            </a:pPr>
            <a:r>
              <a:rPr lang="fr-FR" i="1" dirty="0" smtClean="0"/>
              <a:t>	insert x (</a:t>
            </a:r>
            <a:r>
              <a:rPr lang="fr-FR" i="1" dirty="0" err="1" smtClean="0"/>
              <a:t>Node</a:t>
            </a:r>
            <a:r>
              <a:rPr lang="fr-FR" i="1" dirty="0" smtClean="0"/>
              <a:t> t y t') </a:t>
            </a:r>
            <a:r>
              <a:rPr lang="fr-FR" b="1" i="1" dirty="0" smtClean="0"/>
              <a:t>|</a:t>
            </a:r>
            <a:r>
              <a:rPr lang="fr-FR" i="1" dirty="0" smtClean="0"/>
              <a:t> x </a:t>
            </a:r>
            <a:r>
              <a:rPr lang="fr-FR" b="1" i="1" dirty="0" smtClean="0"/>
              <a:t>&gt;</a:t>
            </a:r>
            <a:r>
              <a:rPr lang="fr-FR" i="1" dirty="0" smtClean="0"/>
              <a:t> y </a:t>
            </a:r>
            <a:r>
              <a:rPr lang="fr-FR" b="1" i="1" dirty="0" smtClean="0"/>
              <a:t>=</a:t>
            </a:r>
            <a:r>
              <a:rPr lang="fr-FR" i="1" dirty="0" smtClean="0"/>
              <a:t> </a:t>
            </a:r>
            <a:r>
              <a:rPr lang="fr-FR" i="1" dirty="0" err="1" smtClean="0"/>
              <a:t>Node</a:t>
            </a:r>
            <a:r>
              <a:rPr lang="fr-FR" i="1" dirty="0" smtClean="0"/>
              <a:t> t y (insert x t')</a:t>
            </a:r>
          </a:p>
          <a:p>
            <a:pPr>
              <a:buNone/>
            </a:pPr>
            <a:endParaRPr lang="fr-FR" i="1" dirty="0" smtClean="0"/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i="1" dirty="0" err="1" smtClean="0"/>
              <a:t>flatten</a:t>
            </a:r>
            <a:r>
              <a:rPr lang="es-ES" i="1" dirty="0" smtClean="0"/>
              <a:t> </a:t>
            </a:r>
            <a:r>
              <a:rPr lang="es-ES" b="1" i="1" dirty="0" smtClean="0"/>
              <a:t>::</a:t>
            </a:r>
            <a:r>
              <a:rPr lang="es-ES" i="1" dirty="0" smtClean="0"/>
              <a:t> </a:t>
            </a:r>
            <a:r>
              <a:rPr lang="es-ES" i="1" dirty="0" err="1" smtClean="0"/>
              <a:t>Tree</a:t>
            </a:r>
            <a:r>
              <a:rPr lang="es-ES" i="1" dirty="0" smtClean="0"/>
              <a:t> a </a:t>
            </a:r>
            <a:r>
              <a:rPr lang="es-ES" b="1" i="1" dirty="0" smtClean="0"/>
              <a:t>-&gt;</a:t>
            </a:r>
            <a:r>
              <a:rPr lang="es-ES" i="1" dirty="0" smtClean="0"/>
              <a:t> [a]</a:t>
            </a:r>
            <a:br>
              <a:rPr lang="es-ES" i="1" dirty="0" smtClean="0"/>
            </a:br>
            <a:r>
              <a:rPr lang="es-ES" i="1" dirty="0" err="1" smtClean="0"/>
              <a:t>flatten</a:t>
            </a:r>
            <a:r>
              <a:rPr lang="es-ES" i="1" dirty="0" smtClean="0"/>
              <a:t> </a:t>
            </a:r>
            <a:r>
              <a:rPr lang="es-ES" i="1" dirty="0" err="1" smtClean="0"/>
              <a:t>Leaf</a:t>
            </a:r>
            <a:r>
              <a:rPr lang="es-ES" i="1" dirty="0" smtClean="0"/>
              <a:t> </a:t>
            </a:r>
            <a:r>
              <a:rPr lang="es-ES" b="1" i="1" dirty="0" smtClean="0"/>
              <a:t>=</a:t>
            </a:r>
            <a:r>
              <a:rPr lang="es-ES" i="1" dirty="0" smtClean="0"/>
              <a:t> []</a:t>
            </a:r>
          </a:p>
          <a:p>
            <a:pPr>
              <a:buNone/>
            </a:pPr>
            <a:r>
              <a:rPr lang="es-ES" i="1" dirty="0" smtClean="0"/>
              <a:t>	</a:t>
            </a:r>
            <a:r>
              <a:rPr lang="de-DE" i="1" dirty="0" smtClean="0"/>
              <a:t>flatten (Node t x t') </a:t>
            </a:r>
            <a:r>
              <a:rPr lang="de-DE" b="1" i="1" dirty="0" smtClean="0"/>
              <a:t>=</a:t>
            </a:r>
            <a:r>
              <a:rPr lang="de-DE" i="1" dirty="0" smtClean="0"/>
              <a:t> flatten t </a:t>
            </a:r>
            <a:r>
              <a:rPr lang="de-DE" b="1" i="1" dirty="0" smtClean="0"/>
              <a:t>++</a:t>
            </a:r>
            <a:r>
              <a:rPr lang="de-DE" i="1" dirty="0" smtClean="0"/>
              <a:t> [x] </a:t>
            </a:r>
            <a:r>
              <a:rPr lang="de-DE" b="1" i="1" dirty="0" smtClean="0"/>
              <a:t>++</a:t>
            </a:r>
            <a:r>
              <a:rPr lang="de-DE" i="1" dirty="0" smtClean="0"/>
              <a:t> flatten t'</a:t>
            </a:r>
            <a:endParaRPr lang="es-ES" i="1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39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(</a:t>
            </a:r>
            <a:r>
              <a:rPr lang="es-ES" dirty="0" err="1" smtClean="0"/>
              <a:t>Haskell</a:t>
            </a:r>
            <a:r>
              <a:rPr lang="es-ES" dirty="0" smtClean="0"/>
              <a:t>)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Esta comparativa la pretendíamos realizar con las siguientes condiciones:</a:t>
            </a:r>
          </a:p>
          <a:p>
            <a:pPr lvl="1"/>
            <a:r>
              <a:rPr lang="es-ES" dirty="0" smtClean="0"/>
              <a:t>Un </a:t>
            </a:r>
            <a:r>
              <a:rPr lang="es-ES" dirty="0" err="1" smtClean="0"/>
              <a:t>array</a:t>
            </a:r>
            <a:r>
              <a:rPr lang="es-ES" dirty="0" smtClean="0"/>
              <a:t> con un número determinado de elementos dependiendo del algoritmo que usemos para que no sea demasiado costosa la medida de tiempos.</a:t>
            </a:r>
          </a:p>
          <a:p>
            <a:pPr lvl="1"/>
            <a:r>
              <a:rPr lang="es-ES" dirty="0" smtClean="0"/>
              <a:t>Estos elementos serán números aleatorios.</a:t>
            </a:r>
          </a:p>
          <a:p>
            <a:pPr lvl="1"/>
            <a:r>
              <a:rPr lang="es-ES" dirty="0" smtClean="0"/>
              <a:t>Mediremos el tiempo que tarda cada ordenación ignorando la generación de números aleatorios.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04448" y="6237312"/>
            <a:ext cx="365760" cy="365125"/>
          </a:xfrm>
        </p:spPr>
        <p:txBody>
          <a:bodyPr/>
          <a:lstStyle/>
          <a:p>
            <a:fld id="{40AF70D4-7ADB-47E1-9B91-6019D4DF9805}" type="slidenum">
              <a:rPr lang="es-ES" sz="1600" smtClean="0"/>
              <a:pPr/>
              <a:t>4</a:t>
            </a:fld>
            <a:endParaRPr lang="es-ES" sz="16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¿Cómo pensábamos  realizar la comparativa?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i="1" dirty="0" err="1" smtClean="0"/>
              <a:t>treesort</a:t>
            </a:r>
            <a:r>
              <a:rPr lang="es-ES" i="1" dirty="0" smtClean="0"/>
              <a:t> </a:t>
            </a:r>
            <a:r>
              <a:rPr lang="es-ES" b="1" i="1" dirty="0" smtClean="0"/>
              <a:t>::</a:t>
            </a:r>
            <a:r>
              <a:rPr lang="es-ES" i="1" dirty="0" smtClean="0"/>
              <a:t> </a:t>
            </a:r>
            <a:r>
              <a:rPr lang="es-ES" b="1" i="1" dirty="0" smtClean="0"/>
              <a:t>Ord</a:t>
            </a:r>
            <a:r>
              <a:rPr lang="es-ES" i="1" dirty="0" smtClean="0"/>
              <a:t> a </a:t>
            </a:r>
            <a:r>
              <a:rPr lang="es-ES" b="1" i="1" dirty="0" smtClean="0"/>
              <a:t>=&gt;</a:t>
            </a:r>
            <a:r>
              <a:rPr lang="es-ES" i="1" dirty="0" smtClean="0"/>
              <a:t> [a] </a:t>
            </a:r>
            <a:r>
              <a:rPr lang="es-ES" b="1" i="1" dirty="0" smtClean="0"/>
              <a:t>-&gt;</a:t>
            </a:r>
            <a:r>
              <a:rPr lang="es-ES" i="1" dirty="0" smtClean="0"/>
              <a:t> [a]</a:t>
            </a:r>
          </a:p>
          <a:p>
            <a:pPr>
              <a:buNone/>
            </a:pPr>
            <a:r>
              <a:rPr lang="es-ES" i="1" dirty="0" err="1" smtClean="0"/>
              <a:t>treesort</a:t>
            </a:r>
            <a:r>
              <a:rPr lang="es-ES" i="1" dirty="0" smtClean="0"/>
              <a:t> </a:t>
            </a:r>
            <a:r>
              <a:rPr lang="es-ES" b="1" i="1" dirty="0" smtClean="0"/>
              <a:t>=</a:t>
            </a:r>
            <a:r>
              <a:rPr lang="es-ES" i="1" dirty="0" smtClean="0"/>
              <a:t> </a:t>
            </a:r>
            <a:r>
              <a:rPr lang="es-ES" i="1" dirty="0" err="1" smtClean="0"/>
              <a:t>flatten</a:t>
            </a:r>
            <a:r>
              <a:rPr lang="es-ES" i="1" dirty="0" smtClean="0"/>
              <a:t> </a:t>
            </a:r>
            <a:r>
              <a:rPr lang="es-ES" b="1" i="1" dirty="0" smtClean="0"/>
              <a:t>.</a:t>
            </a:r>
            <a:r>
              <a:rPr lang="es-ES" i="1" dirty="0" smtClean="0"/>
              <a:t> </a:t>
            </a:r>
            <a:r>
              <a:rPr lang="es-ES" b="1" i="1" dirty="0" err="1" smtClean="0"/>
              <a:t>foldr</a:t>
            </a:r>
            <a:r>
              <a:rPr lang="es-ES" i="1" dirty="0" smtClean="0"/>
              <a:t> </a:t>
            </a:r>
            <a:r>
              <a:rPr lang="es-ES" i="1" dirty="0" err="1" smtClean="0"/>
              <a:t>insert</a:t>
            </a:r>
            <a:r>
              <a:rPr lang="es-ES" i="1" dirty="0" smtClean="0"/>
              <a:t> </a:t>
            </a:r>
            <a:r>
              <a:rPr lang="es-ES" i="1" dirty="0" err="1" smtClean="0"/>
              <a:t>Leaf</a:t>
            </a:r>
            <a:endParaRPr lang="es-ES" i="1" dirty="0" smtClean="0"/>
          </a:p>
          <a:p>
            <a:pPr>
              <a:buNone/>
            </a:pPr>
            <a:endParaRPr lang="es-ES" i="1" dirty="0" smtClean="0"/>
          </a:p>
          <a:p>
            <a:pPr>
              <a:buNone/>
            </a:pPr>
            <a:r>
              <a:rPr lang="es-ES" dirty="0" smtClean="0"/>
              <a:t>El tiempo que tarda en ordenar 200000 números es de 2,25s.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40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(</a:t>
            </a:r>
            <a:r>
              <a:rPr lang="es-ES" dirty="0" err="1" smtClean="0"/>
              <a:t>Haskell</a:t>
            </a:r>
            <a:r>
              <a:rPr lang="es-ES" dirty="0" smtClean="0"/>
              <a:t>)</a:t>
            </a:r>
            <a:endParaRPr lang="es-E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err="1" smtClean="0"/>
              <a:t>Quicksort</a:t>
            </a:r>
            <a:r>
              <a:rPr lang="es-ES" dirty="0" smtClean="0"/>
              <a:t> no es más que una versión optimizada del </a:t>
            </a:r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.</a:t>
            </a:r>
          </a:p>
          <a:p>
            <a:r>
              <a:rPr lang="es-ES" dirty="0" smtClean="0"/>
              <a:t>En vez de ir insertando secuencialmente elementos en un árbol, </a:t>
            </a:r>
            <a:r>
              <a:rPr lang="es-ES" dirty="0" err="1" smtClean="0"/>
              <a:t>Quicksort</a:t>
            </a:r>
            <a:r>
              <a:rPr lang="es-ES" dirty="0" smtClean="0"/>
              <a:t> “organiza” este árbol a través de sus llamadas recursivas.</a:t>
            </a:r>
          </a:p>
          <a:p>
            <a:r>
              <a:rPr lang="es-ES" dirty="0" smtClean="0"/>
              <a:t>Sin embargo, el número de comparaciones que se realizan en ambos casos es la misma.</a:t>
            </a:r>
          </a:p>
          <a:p>
            <a:r>
              <a:rPr lang="es-ES" dirty="0" smtClean="0"/>
              <a:t>Por ello, su complejidad temporal es la misma O(n*</a:t>
            </a:r>
            <a:r>
              <a:rPr lang="es-ES" dirty="0" err="1" smtClean="0"/>
              <a:t>logn</a:t>
            </a:r>
            <a:r>
              <a:rPr lang="es-ES" dirty="0" smtClean="0"/>
              <a:t>).</a:t>
            </a:r>
          </a:p>
          <a:p>
            <a:r>
              <a:rPr lang="es-ES" dirty="0" smtClean="0"/>
              <a:t>Su complejidad espacial es lo que diferencia a ambos algoritmos ya que uno tiene que ir almacenando un árbol, mientras que el otro no es necesario por la propia estructura de las llamadas recursivas.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41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 </a:t>
            </a:r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a </a:t>
            </a:r>
            <a:r>
              <a:rPr lang="es-ES" dirty="0" err="1" smtClean="0"/>
              <a:t>Quicksort</a:t>
            </a:r>
            <a:endParaRPr lang="es-E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Hemos investigado que </a:t>
            </a:r>
            <a:r>
              <a:rPr lang="es-ES" dirty="0" err="1" smtClean="0"/>
              <a:t>Haskell</a:t>
            </a:r>
            <a:r>
              <a:rPr lang="es-ES" dirty="0" smtClean="0"/>
              <a:t> posee una librería que implementa los </a:t>
            </a:r>
            <a:r>
              <a:rPr lang="es-ES" dirty="0" err="1" smtClean="0"/>
              <a:t>arrays</a:t>
            </a:r>
            <a:r>
              <a:rPr lang="es-ES" dirty="0" smtClean="0"/>
              <a:t>, sería bastante  interesante realizar otra comparativa usando </a:t>
            </a:r>
            <a:r>
              <a:rPr lang="es-ES" dirty="0" err="1" smtClean="0"/>
              <a:t>arrays</a:t>
            </a:r>
            <a:r>
              <a:rPr lang="es-ES" dirty="0" smtClean="0"/>
              <a:t>, si bien es cierto que queda fuera de nuestro objeto de estudio.</a:t>
            </a:r>
          </a:p>
          <a:p>
            <a:r>
              <a:rPr lang="es-ES" dirty="0" smtClean="0"/>
              <a:t>Hay otros algoritmos que si bien no son iguales de eficaces que estos también sería interesante desarrollar su ineficiencia para ver como los lenguajes palian estas: </a:t>
            </a:r>
            <a:r>
              <a:rPr lang="es-ES" dirty="0" err="1" smtClean="0"/>
              <a:t>stupid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, </a:t>
            </a:r>
            <a:r>
              <a:rPr lang="es-ES" dirty="0" err="1" smtClean="0"/>
              <a:t>bogosort</a:t>
            </a:r>
            <a:r>
              <a:rPr lang="es-ES" dirty="0" smtClean="0"/>
              <a:t>…</a:t>
            </a:r>
          </a:p>
          <a:p>
            <a:r>
              <a:rPr lang="es-ES" dirty="0" err="1" smtClean="0"/>
              <a:t>Sort</a:t>
            </a:r>
            <a:r>
              <a:rPr lang="es-ES" dirty="0" smtClean="0"/>
              <a:t> de </a:t>
            </a:r>
            <a:r>
              <a:rPr lang="es-ES" dirty="0" err="1" smtClean="0"/>
              <a:t>haskell</a:t>
            </a:r>
            <a:r>
              <a:rPr lang="es-ES" dirty="0" smtClean="0"/>
              <a:t> es mucho más eficiente que el resto de algoritmos ordenando 200000 elementos en 0,32 s de forma interpretada.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42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Posibles ampliaciones</a:t>
            </a:r>
            <a:endParaRPr lang="es-E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“Razonando con </a:t>
            </a:r>
            <a:r>
              <a:rPr lang="es-ES" dirty="0" err="1" smtClean="0"/>
              <a:t>Haskell</a:t>
            </a:r>
            <a:r>
              <a:rPr lang="es-ES" dirty="0" smtClean="0"/>
              <a:t>”-Blas C. Ruíz, José Gallardo, Pablo Guerrero</a:t>
            </a:r>
          </a:p>
          <a:p>
            <a:r>
              <a:rPr lang="es-ES" dirty="0" smtClean="0"/>
              <a:t>es.wikipedia.org </a:t>
            </a:r>
            <a:r>
              <a:rPr lang="es-ES" i="1" dirty="0" smtClean="0"/>
              <a:t>(para buscar la definición de algoritmos de ordenación)</a:t>
            </a:r>
          </a:p>
          <a:p>
            <a:r>
              <a:rPr lang="es-ES" dirty="0" smtClean="0">
                <a:hlinkClick r:id="rId3"/>
              </a:rPr>
              <a:t>http://en.wikipedia.org/wiki/Tree_sort</a:t>
            </a:r>
            <a:r>
              <a:rPr lang="es-ES" dirty="0" smtClean="0"/>
              <a:t> </a:t>
            </a:r>
            <a:r>
              <a:rPr lang="es-ES" i="1" dirty="0" smtClean="0"/>
              <a:t>(para el cambio de </a:t>
            </a:r>
            <a:r>
              <a:rPr lang="es-ES" i="1" dirty="0" err="1" smtClean="0"/>
              <a:t>Treesort</a:t>
            </a:r>
            <a:r>
              <a:rPr lang="es-ES" i="1" dirty="0" smtClean="0"/>
              <a:t> a </a:t>
            </a:r>
            <a:r>
              <a:rPr lang="es-ES" i="1" dirty="0" err="1" smtClean="0"/>
              <a:t>Quicksort</a:t>
            </a:r>
            <a:r>
              <a:rPr lang="es-ES" i="1" dirty="0" smtClean="0"/>
              <a:t>) </a:t>
            </a:r>
            <a:r>
              <a:rPr lang="es-ES" dirty="0" smtClean="0"/>
              <a:t>, última revisión el 21 de Febrero de 2012</a:t>
            </a:r>
            <a:endParaRPr lang="es-ES" i="1" dirty="0" smtClean="0"/>
          </a:p>
          <a:p>
            <a:r>
              <a:rPr lang="es-ES" dirty="0" smtClean="0"/>
              <a:t>rosettacode.org</a:t>
            </a:r>
          </a:p>
          <a:p>
            <a:r>
              <a:rPr lang="es-ES" dirty="0" smtClean="0"/>
              <a:t>codecodex.com</a:t>
            </a:r>
          </a:p>
          <a:p>
            <a:r>
              <a:rPr lang="es-ES" dirty="0" smtClean="0"/>
              <a:t>en.literateprograms.org</a:t>
            </a:r>
          </a:p>
          <a:p>
            <a:r>
              <a:rPr lang="es-ES" dirty="0" smtClean="0"/>
              <a:t>API de </a:t>
            </a:r>
            <a:r>
              <a:rPr lang="es-ES" dirty="0" err="1" smtClean="0"/>
              <a:t>Haskell</a:t>
            </a:r>
            <a:r>
              <a:rPr lang="es-ES" dirty="0" smtClean="0"/>
              <a:t> 2011 </a:t>
            </a:r>
          </a:p>
          <a:p>
            <a:r>
              <a:rPr lang="es-ES" smtClean="0">
                <a:hlinkClick r:id="rId4"/>
              </a:rPr>
              <a:t>http://www.haskell.org/hoogle/</a:t>
            </a:r>
            <a:endParaRPr lang="es-ES" dirty="0" smtClean="0"/>
          </a:p>
          <a:p>
            <a:r>
              <a:rPr lang="es-ES" dirty="0" smtClean="0"/>
              <a:t>Otras webs de consulta de algoritmos de ordenación implementados en Java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43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Bibliografía: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" dirty="0" smtClean="0"/>
              <a:t>Usaremos un algoritmo iterativo para </a:t>
            </a:r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e </a:t>
            </a:r>
            <a:r>
              <a:rPr lang="es-ES" dirty="0" err="1" smtClean="0"/>
              <a:t>insertion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r>
              <a:rPr lang="es-ES" dirty="0" smtClean="0"/>
              <a:t> en Java y sus versiones recursivas en </a:t>
            </a:r>
            <a:r>
              <a:rPr lang="es-ES" dirty="0" err="1" smtClean="0"/>
              <a:t>Haskell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La máquina que vamos a usar para realizar la comparativa tiene las siguientes características:</a:t>
            </a:r>
          </a:p>
          <a:p>
            <a:pPr lvl="1"/>
            <a:r>
              <a:rPr lang="es-ES" dirty="0" smtClean="0"/>
              <a:t>CPU: Intel </a:t>
            </a:r>
            <a:r>
              <a:rPr lang="es-ES" dirty="0" err="1" smtClean="0"/>
              <a:t>Core</a:t>
            </a:r>
            <a:r>
              <a:rPr lang="es-ES" dirty="0" smtClean="0"/>
              <a:t> i7-2600 @3.40  GHz</a:t>
            </a:r>
          </a:p>
          <a:p>
            <a:pPr lvl="1"/>
            <a:r>
              <a:rPr lang="es-ES" dirty="0" smtClean="0"/>
              <a:t>Memoria RAM: 8 GB DDR3 </a:t>
            </a:r>
          </a:p>
          <a:p>
            <a:pPr lvl="1"/>
            <a:r>
              <a:rPr lang="es-ES" dirty="0" smtClean="0"/>
              <a:t>S.O: Windows 7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¿Cómo pensábamos  realizar la comparativa?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eficiencia temporal de los algoritmos es muy distinta.</a:t>
            </a:r>
          </a:p>
          <a:p>
            <a:pPr lvl="1"/>
            <a:r>
              <a:rPr lang="es-ES" dirty="0" smtClean="0"/>
              <a:t>Algunos tardan minutos en lo que otros tardan meses.</a:t>
            </a:r>
          </a:p>
          <a:p>
            <a:pPr lvl="1"/>
            <a:r>
              <a:rPr lang="es-ES" b="1" dirty="0" smtClean="0"/>
              <a:t>No queremos comparar entre sí los algoritmos</a:t>
            </a:r>
            <a:r>
              <a:rPr lang="es-ES" dirty="0" smtClean="0"/>
              <a:t>, ya que sabemos lo que van a tardar más o menos; sino que </a:t>
            </a:r>
            <a:r>
              <a:rPr lang="es-ES" b="1" dirty="0" smtClean="0"/>
              <a:t>vamos a comparar entre los 2 lenguajes </a:t>
            </a:r>
            <a:r>
              <a:rPr lang="es-ES" dirty="0" smtClean="0"/>
              <a:t>que hemos dicho anteriormente.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Solución:</a:t>
            </a:r>
          </a:p>
          <a:p>
            <a:pPr>
              <a:buNone/>
            </a:pPr>
            <a:r>
              <a:rPr lang="es-ES" dirty="0" smtClean="0"/>
              <a:t>  El número de elementos a ordenar lo ajustaremos según el algoritmo.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Problemas que se plantean: 	</a:t>
            </a:r>
            <a:r>
              <a:rPr lang="es-ES" sz="3100" dirty="0" smtClean="0"/>
              <a:t>Velocidad de los algoritmos</a:t>
            </a:r>
            <a:endParaRPr lang="es-E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Haskell</a:t>
            </a:r>
            <a:r>
              <a:rPr lang="es-ES" dirty="0" smtClean="0"/>
              <a:t> utiliza internamente listas enlazadas.</a:t>
            </a:r>
          </a:p>
          <a:p>
            <a:r>
              <a:rPr lang="es-ES" dirty="0" smtClean="0"/>
              <a:t>Java puede utilizar </a:t>
            </a:r>
            <a:r>
              <a:rPr lang="es-ES" dirty="0" err="1" smtClean="0"/>
              <a:t>Arrays</a:t>
            </a:r>
            <a:r>
              <a:rPr lang="es-ES" dirty="0" smtClean="0"/>
              <a:t> y Listas.</a:t>
            </a:r>
          </a:p>
          <a:p>
            <a:pPr lvl="1"/>
            <a:r>
              <a:rPr lang="es-ES" dirty="0" smtClean="0"/>
              <a:t>Si utilizamos </a:t>
            </a:r>
            <a:r>
              <a:rPr lang="es-ES" dirty="0" err="1" smtClean="0"/>
              <a:t>Arrays</a:t>
            </a:r>
            <a:r>
              <a:rPr lang="es-ES" dirty="0" smtClean="0"/>
              <a:t>, tenemos ventaja ya que el acceso a la posición de memoria es inmediato.</a:t>
            </a:r>
          </a:p>
          <a:p>
            <a:pPr lvl="1"/>
            <a:r>
              <a:rPr lang="es-ES" dirty="0" smtClean="0"/>
              <a:t>Las listas enlazadas son mucho mas eficientes en </a:t>
            </a:r>
            <a:r>
              <a:rPr lang="es-ES" dirty="0" err="1" smtClean="0"/>
              <a:t>Haskell</a:t>
            </a:r>
            <a:r>
              <a:rPr lang="es-ES" dirty="0" smtClean="0"/>
              <a:t> que en Java.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Solución: </a:t>
            </a:r>
          </a:p>
          <a:p>
            <a:pPr>
              <a:buNone/>
            </a:pPr>
            <a:r>
              <a:rPr lang="es-ES" dirty="0" smtClean="0"/>
              <a:t>   Analizar 4 opciones:</a:t>
            </a:r>
          </a:p>
          <a:p>
            <a:pPr>
              <a:buNone/>
            </a:pPr>
            <a:r>
              <a:rPr lang="es-ES" dirty="0" smtClean="0"/>
              <a:t>	</a:t>
            </a:r>
            <a:r>
              <a:rPr lang="es-ES" dirty="0" err="1" smtClean="0"/>
              <a:t>Haskell</a:t>
            </a:r>
            <a:r>
              <a:rPr lang="es-ES" dirty="0" smtClean="0"/>
              <a:t> interpretado, </a:t>
            </a:r>
            <a:r>
              <a:rPr lang="es-ES" dirty="0" err="1" smtClean="0"/>
              <a:t>Haskell</a:t>
            </a:r>
            <a:r>
              <a:rPr lang="es-ES" dirty="0" smtClean="0"/>
              <a:t> compilado, Java con </a:t>
            </a:r>
            <a:r>
              <a:rPr lang="es-ES" dirty="0" err="1" smtClean="0"/>
              <a:t>Arrays</a:t>
            </a:r>
            <a:r>
              <a:rPr lang="es-ES" dirty="0" smtClean="0"/>
              <a:t> y Java con </a:t>
            </a:r>
            <a:r>
              <a:rPr lang="es-ES" dirty="0" err="1" smtClean="0"/>
              <a:t>LinkedList</a:t>
            </a:r>
            <a:r>
              <a:rPr lang="es-ES" dirty="0" smtClean="0"/>
              <a:t>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Problemas que se plantean: 	</a:t>
            </a:r>
            <a:r>
              <a:rPr lang="es-ES" sz="3600" dirty="0" smtClean="0"/>
              <a:t>Estructuras de datos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Sin nombr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01914"/>
            <a:ext cx="8229600" cy="4084410"/>
          </a:xfrm>
        </p:spPr>
      </p:pic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Algoritmos de ordenación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basa en en comparar cada par de elementos adyacentes.</a:t>
            </a:r>
          </a:p>
          <a:p>
            <a:pPr lvl="1"/>
            <a:r>
              <a:rPr lang="es-ES" dirty="0" smtClean="0"/>
              <a:t>De cada par de elementos uno es mas ligero (menor) que el otro.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Si el elemento mas ligero está a la derecha, entonces cambia de lugar.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70D4-7ADB-47E1-9B91-6019D4DF9805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Bubble</a:t>
            </a:r>
            <a:r>
              <a:rPr lang="es-ES" dirty="0" smtClean="0"/>
              <a:t> </a:t>
            </a:r>
            <a:r>
              <a:rPr lang="es-ES" dirty="0" err="1" smtClean="0"/>
              <a:t>Sort</a:t>
            </a:r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212976"/>
            <a:ext cx="23907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5229200"/>
            <a:ext cx="24479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2738</Words>
  <Application>Microsoft Office PowerPoint</Application>
  <PresentationFormat>Presentación en pantalla (4:3)</PresentationFormat>
  <Paragraphs>410</Paragraphs>
  <Slides>43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4" baseType="lpstr">
      <vt:lpstr>Concurrencia</vt:lpstr>
      <vt:lpstr>Algoritmos de ordenación</vt:lpstr>
      <vt:lpstr>Algoritmos que vamos a comparar</vt:lpstr>
      <vt:lpstr>¿Qué lenguajes vamos a usar?</vt:lpstr>
      <vt:lpstr>¿Cómo pensábamos  realizar la comparativa?</vt:lpstr>
      <vt:lpstr>¿Cómo pensábamos  realizar la comparativa?</vt:lpstr>
      <vt:lpstr>Problemas que se plantean:  Velocidad de los algoritmos</vt:lpstr>
      <vt:lpstr>Problemas que se plantean:  Estructuras de datos</vt:lpstr>
      <vt:lpstr>Algoritmos de ordenación</vt:lpstr>
      <vt:lpstr>Bubble Sort</vt:lpstr>
      <vt:lpstr>Bubble Sort</vt:lpstr>
      <vt:lpstr>Bubble Sort: Implementación en Java</vt:lpstr>
      <vt:lpstr>Bubble Sort: Implementación en Haskell</vt:lpstr>
      <vt:lpstr>Bubble Sort: Conclusiones</vt:lpstr>
      <vt:lpstr>Bubble Sort: Conclusiones</vt:lpstr>
      <vt:lpstr>FIN DE LA PRIMERA PARTE</vt:lpstr>
      <vt:lpstr>InsertionSort</vt:lpstr>
      <vt:lpstr>Insertion sort: implementación en Java</vt:lpstr>
      <vt:lpstr>Insertion Sort: Implementación en Haskell</vt:lpstr>
      <vt:lpstr>Insertion sort: Resultados</vt:lpstr>
      <vt:lpstr>Selection sort</vt:lpstr>
      <vt:lpstr>Selection sort:implementación en Java</vt:lpstr>
      <vt:lpstr>Selection sort: Implementación en Haskell</vt:lpstr>
      <vt:lpstr>Quicksort</vt:lpstr>
      <vt:lpstr>Quicksort </vt:lpstr>
      <vt:lpstr>Quicksort</vt:lpstr>
      <vt:lpstr>Quicksort: implementación en Java</vt:lpstr>
      <vt:lpstr>Quicksort: implementación en Java</vt:lpstr>
      <vt:lpstr>Quicksort: implementación en Haskell</vt:lpstr>
      <vt:lpstr>Quicksort: resultados</vt:lpstr>
      <vt:lpstr>Mergesort</vt:lpstr>
      <vt:lpstr>Mergesort</vt:lpstr>
      <vt:lpstr>Mergesort: Implementación en Java</vt:lpstr>
      <vt:lpstr>Mergesort: implementación en Java</vt:lpstr>
      <vt:lpstr>Mergesort: implementación en Java</vt:lpstr>
      <vt:lpstr>Mergesort: implementación en Java</vt:lpstr>
      <vt:lpstr>Mergesort: Implementación en Haskell</vt:lpstr>
      <vt:lpstr>Mergesort: resultados</vt:lpstr>
      <vt:lpstr>Tree Sort</vt:lpstr>
      <vt:lpstr>Tree Sort (Haskell)</vt:lpstr>
      <vt:lpstr>Tree Sort (Haskell)</vt:lpstr>
      <vt:lpstr>De Tree Sort a Quicksort</vt:lpstr>
      <vt:lpstr>Posibles ampliaciones</vt:lpstr>
      <vt:lpstr>Bibliografía: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Algoritmos de ordenación</dc:title>
  <dc:creator>diego</dc:creator>
  <cp:lastModifiedBy>diego</cp:lastModifiedBy>
  <cp:revision>29</cp:revision>
  <dcterms:created xsi:type="dcterms:W3CDTF">2012-05-10T20:44:02Z</dcterms:created>
  <dcterms:modified xsi:type="dcterms:W3CDTF">2012-06-06T15:59:12Z</dcterms:modified>
</cp:coreProperties>
</file>