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80" r:id="rId3"/>
    <p:sldId id="300" r:id="rId4"/>
    <p:sldId id="259" r:id="rId5"/>
    <p:sldId id="281" r:id="rId6"/>
    <p:sldId id="301" r:id="rId7"/>
    <p:sldId id="282" r:id="rId8"/>
    <p:sldId id="283" r:id="rId9"/>
    <p:sldId id="284" r:id="rId10"/>
    <p:sldId id="286" r:id="rId11"/>
    <p:sldId id="285" r:id="rId12"/>
    <p:sldId id="287" r:id="rId13"/>
    <p:sldId id="288" r:id="rId14"/>
    <p:sldId id="289" r:id="rId15"/>
    <p:sldId id="290" r:id="rId16"/>
    <p:sldId id="291" r:id="rId17"/>
    <p:sldId id="292" r:id="rId18"/>
    <p:sldId id="299" r:id="rId19"/>
    <p:sldId id="293" r:id="rId20"/>
    <p:sldId id="294" r:id="rId21"/>
    <p:sldId id="295" r:id="rId22"/>
    <p:sldId id="296" r:id="rId23"/>
    <p:sldId id="298" r:id="rId24"/>
    <p:sldId id="297" r:id="rId2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3D6942-F157-4100-9E39-27A0D74AA002}" type="datetimeFigureOut">
              <a:rPr lang="es-ES" smtClean="0"/>
              <a:t>12/05/2012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1DB90-8C34-48D8-A26E-E1CBF727D3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9102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1DB90-8C34-48D8-A26E-E1CBF727D395}" type="slidenum">
              <a:rPr lang="es-ES" smtClean="0"/>
              <a:t>14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6DCB-FF9A-45F8-934B-6C0EA023E9B6}" type="datetime1">
              <a:rPr lang="es-ES" smtClean="0"/>
              <a:t>12/05/2012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8BA74-EBB6-46B5-B00B-4B99B9D2CC5C}" type="datetime1">
              <a:rPr lang="es-ES" smtClean="0"/>
              <a:t>12/05/2012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FED3-A56F-42FA-A188-FAFA6E198727}" type="datetime1">
              <a:rPr lang="es-ES" smtClean="0"/>
              <a:t>12/05/2012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8299-6482-4037-81E8-6B854EB49253}" type="datetime1">
              <a:rPr lang="es-ES" smtClean="0"/>
              <a:t>12/05/2012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DC788-75BE-4D2C-915F-B4285149DBB4}" type="datetime1">
              <a:rPr lang="es-ES" smtClean="0"/>
              <a:t>12/05/2012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4B64E-4CDE-4408-858F-B0253AF11328}" type="datetime1">
              <a:rPr lang="es-ES" smtClean="0"/>
              <a:t>12/05/2012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47C49-AB9E-4891-AB62-D743F347D6E8}" type="datetime1">
              <a:rPr lang="es-ES" smtClean="0"/>
              <a:t>12/05/2012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B0FC-5A4B-4CDB-8611-00E070DCC513}" type="datetime1">
              <a:rPr lang="es-ES" smtClean="0"/>
              <a:t>12/05/2012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25FF-7F6D-4EF5-9DBD-11308EF5B661}" type="datetime1">
              <a:rPr lang="es-ES" smtClean="0"/>
              <a:t>12/05/2012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0ADD6-6620-4690-BE60-DC253BFADBF9}" type="datetime1">
              <a:rPr lang="es-ES" smtClean="0"/>
              <a:t>12/05/2012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A322-DD4A-4E00-ACEE-ED2B709F92CD}" type="datetime1">
              <a:rPr lang="es-ES" smtClean="0"/>
              <a:t>12/05/2012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7940081-0394-477F-B7A9-95FFF685F61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6C5772-24AF-4404-A4EB-0EA812459AA7}" type="datetime1">
              <a:rPr lang="es-ES" smtClean="0"/>
              <a:t>12/05/2012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940081-0394-477F-B7A9-95FFF685F614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Haskell_(programming_language)" TargetMode="External"/><Relationship Id="rId7" Type="http://schemas.openxmlformats.org/officeDocument/2006/relationships/hyperlink" Target="http://en.wikipedia.org/wiki/ML_(programming_language)" TargetMode="External"/><Relationship Id="rId2" Type="http://schemas.openxmlformats.org/officeDocument/2006/relationships/hyperlink" Target="http://www.tiobe.com/index.php/content/paperinfo/tpci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loggingmath.wordpress.com/2010/04/06/having-fun-with-happy-compiler-series-part-iii/" TargetMode="External"/><Relationship Id="rId5" Type="http://schemas.openxmlformats.org/officeDocument/2006/relationships/hyperlink" Target="http://bloggingmath.wordpress.com/2010/01/20/writing-a-compiler-in-haskell-compiler-series-part-i/" TargetMode="External"/><Relationship Id="rId4" Type="http://schemas.openxmlformats.org/officeDocument/2006/relationships/hyperlink" Target="http://www.scholarpedia.org/article/Standard_ML_languag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425552"/>
          </a:xfrm>
        </p:spPr>
        <p:txBody>
          <a:bodyPr>
            <a:normAutofit/>
          </a:bodyPr>
          <a:lstStyle/>
          <a:p>
            <a:pPr algn="ctr"/>
            <a:r>
              <a:rPr lang="es-ES" sz="5000" dirty="0" smtClean="0"/>
              <a:t>El Lenguaje ML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sz="3500" dirty="0" smtClean="0"/>
              <a:t>Programación Declarativa Avanzada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1720" y="5157192"/>
            <a:ext cx="7854696" cy="1440160"/>
          </a:xfrm>
        </p:spPr>
        <p:txBody>
          <a:bodyPr>
            <a:normAutofit/>
          </a:bodyPr>
          <a:lstStyle/>
          <a:p>
            <a:pPr algn="l"/>
            <a:r>
              <a:rPr lang="es-ES" sz="2500" dirty="0" smtClean="0">
                <a:latin typeface="+mj-lt"/>
              </a:rPr>
              <a:t>Realizado por:</a:t>
            </a:r>
            <a:br>
              <a:rPr lang="es-ES" sz="2500" dirty="0" smtClean="0">
                <a:latin typeface="+mj-lt"/>
              </a:rPr>
            </a:br>
            <a:r>
              <a:rPr lang="es-ES" sz="2500" dirty="0" smtClean="0">
                <a:latin typeface="+mj-lt"/>
              </a:rPr>
              <a:t>  Peláez Hidalgo, Jesús</a:t>
            </a:r>
          </a:p>
          <a:p>
            <a:pPr algn="l"/>
            <a:r>
              <a:rPr lang="es-ES" sz="2500" dirty="0" smtClean="0">
                <a:latin typeface="+mj-lt"/>
              </a:rPr>
              <a:t>  Martín Bautista, David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b="1" dirty="0" err="1" smtClean="0"/>
              <a:t>TAD´s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r>
              <a:rPr lang="es-ES" sz="2400" b="1" dirty="0" smtClean="0">
                <a:latin typeface="+mj-lt"/>
              </a:rPr>
              <a:t>Listas.</a:t>
            </a:r>
          </a:p>
          <a:p>
            <a:pPr lvl="1">
              <a:buNone/>
            </a:pPr>
            <a:r>
              <a:rPr lang="fr-FR" sz="2200" dirty="0" err="1" smtClean="0">
                <a:latin typeface="+mj-lt"/>
              </a:rPr>
              <a:t>nil</a:t>
            </a:r>
            <a:r>
              <a:rPr lang="fr-FR" sz="2200" dirty="0" smtClean="0">
                <a:latin typeface="+mj-lt"/>
              </a:rPr>
              <a:t> 		[] </a:t>
            </a:r>
          </a:p>
          <a:p>
            <a:pPr lvl="1">
              <a:buNone/>
            </a:pPr>
            <a:r>
              <a:rPr lang="fr-FR" sz="2200" dirty="0" smtClean="0">
                <a:latin typeface="+mj-lt"/>
              </a:rPr>
              <a:t>1::</a:t>
            </a:r>
            <a:r>
              <a:rPr lang="fr-FR" sz="2200" dirty="0" err="1" smtClean="0">
                <a:latin typeface="+mj-lt"/>
              </a:rPr>
              <a:t>nil</a:t>
            </a:r>
            <a:r>
              <a:rPr lang="fr-FR" sz="2200" dirty="0" smtClean="0">
                <a:latin typeface="+mj-lt"/>
              </a:rPr>
              <a:t> 	[1] </a:t>
            </a:r>
          </a:p>
          <a:p>
            <a:pPr lvl="1">
              <a:buNone/>
            </a:pPr>
            <a:r>
              <a:rPr lang="fr-FR" sz="2200" dirty="0" smtClean="0">
                <a:latin typeface="+mj-lt"/>
              </a:rPr>
              <a:t>2::(1::</a:t>
            </a:r>
            <a:r>
              <a:rPr lang="fr-FR" sz="2200" dirty="0" err="1" smtClean="0">
                <a:latin typeface="+mj-lt"/>
              </a:rPr>
              <a:t>nil</a:t>
            </a:r>
            <a:r>
              <a:rPr lang="fr-FR" sz="2200" dirty="0" smtClean="0">
                <a:latin typeface="+mj-lt"/>
              </a:rPr>
              <a:t>) 	[2,1]</a:t>
            </a:r>
          </a:p>
          <a:p>
            <a:pPr lvl="1">
              <a:buNone/>
            </a:pPr>
            <a:endParaRPr lang="fr-FR" dirty="0" smtClean="0">
              <a:latin typeface="+mj-lt"/>
            </a:endParaRPr>
          </a:p>
          <a:p>
            <a:r>
              <a:rPr lang="es-ES" sz="2400" b="1" dirty="0" smtClean="0">
                <a:latin typeface="+mj-lt"/>
              </a:rPr>
              <a:t>Curry </a:t>
            </a:r>
          </a:p>
          <a:p>
            <a:pPr>
              <a:buNone/>
            </a:pPr>
            <a:r>
              <a:rPr lang="es-ES" sz="2400" dirty="0" smtClean="0">
                <a:latin typeface="+mj-lt"/>
              </a:rPr>
              <a:t>	</a:t>
            </a:r>
            <a:r>
              <a:rPr lang="es-ES" sz="2200" dirty="0" smtClean="0">
                <a:latin typeface="+mj-lt"/>
              </a:rPr>
              <a:t>- </a:t>
            </a:r>
            <a:r>
              <a:rPr lang="es-ES" sz="2200" dirty="0" err="1" smtClean="0">
                <a:latin typeface="+mj-lt"/>
              </a:rPr>
              <a:t>fun</a:t>
            </a:r>
            <a:r>
              <a:rPr lang="es-ES" sz="2200" dirty="0" smtClean="0">
                <a:latin typeface="+mj-lt"/>
              </a:rPr>
              <a:t> </a:t>
            </a:r>
            <a:r>
              <a:rPr lang="es-ES" sz="2200" dirty="0" err="1" smtClean="0">
                <a:latin typeface="+mj-lt"/>
              </a:rPr>
              <a:t>add</a:t>
            </a:r>
            <a:r>
              <a:rPr lang="es-ES" sz="2200" dirty="0" smtClean="0">
                <a:latin typeface="+mj-lt"/>
              </a:rPr>
              <a:t>(</a:t>
            </a:r>
            <a:r>
              <a:rPr lang="es-ES" sz="2200" dirty="0" err="1" smtClean="0">
                <a:latin typeface="+mj-lt"/>
              </a:rPr>
              <a:t>x,y</a:t>
            </a:r>
            <a:r>
              <a:rPr lang="es-ES" sz="2200" dirty="0" smtClean="0">
                <a:latin typeface="+mj-lt"/>
              </a:rPr>
              <a:t>)= </a:t>
            </a:r>
            <a:r>
              <a:rPr lang="es-ES" sz="2200" dirty="0" err="1" smtClean="0">
                <a:latin typeface="+mj-lt"/>
              </a:rPr>
              <a:t>x+y</a:t>
            </a:r>
            <a:r>
              <a:rPr lang="es-ES" sz="2200" dirty="0" smtClean="0">
                <a:latin typeface="+mj-lt"/>
              </a:rPr>
              <a:t> : </a:t>
            </a:r>
            <a:r>
              <a:rPr lang="es-ES" sz="2200" dirty="0" err="1" smtClean="0">
                <a:latin typeface="+mj-lt"/>
              </a:rPr>
              <a:t>int</a:t>
            </a:r>
            <a:r>
              <a:rPr lang="es-ES" sz="2200" dirty="0" smtClean="0">
                <a:latin typeface="+mj-lt"/>
              </a:rPr>
              <a:t>; </a:t>
            </a:r>
            <a:br>
              <a:rPr lang="es-ES" sz="2200" dirty="0" smtClean="0">
                <a:latin typeface="+mj-lt"/>
              </a:rPr>
            </a:br>
            <a:r>
              <a:rPr lang="es-ES" sz="2200" dirty="0" smtClean="0">
                <a:latin typeface="+mj-lt"/>
              </a:rPr>
              <a:t>val </a:t>
            </a:r>
            <a:r>
              <a:rPr lang="es-ES" sz="2200" dirty="0" err="1" smtClean="0">
                <a:latin typeface="+mj-lt"/>
              </a:rPr>
              <a:t>add</a:t>
            </a:r>
            <a:r>
              <a:rPr lang="es-ES" sz="2200" dirty="0" smtClean="0">
                <a:latin typeface="+mj-lt"/>
              </a:rPr>
              <a:t> = </a:t>
            </a:r>
            <a:r>
              <a:rPr lang="es-ES" sz="2200" dirty="0" err="1" smtClean="0">
                <a:latin typeface="+mj-lt"/>
              </a:rPr>
              <a:t>fn</a:t>
            </a:r>
            <a:r>
              <a:rPr lang="es-ES" sz="2200" dirty="0" smtClean="0">
                <a:latin typeface="+mj-lt"/>
              </a:rPr>
              <a:t> </a:t>
            </a:r>
            <a:r>
              <a:rPr lang="es-ES" sz="2200" dirty="0" err="1" smtClean="0">
                <a:latin typeface="+mj-lt"/>
              </a:rPr>
              <a:t>int</a:t>
            </a:r>
            <a:r>
              <a:rPr lang="es-ES" sz="2200" dirty="0" smtClean="0">
                <a:latin typeface="+mj-lt"/>
              </a:rPr>
              <a:t> * </a:t>
            </a:r>
            <a:r>
              <a:rPr lang="es-ES" sz="2200" dirty="0" err="1" smtClean="0">
                <a:latin typeface="+mj-lt"/>
              </a:rPr>
              <a:t>int</a:t>
            </a:r>
            <a:r>
              <a:rPr lang="es-ES" sz="2200" dirty="0" smtClean="0">
                <a:latin typeface="+mj-lt"/>
              </a:rPr>
              <a:t> -&gt; </a:t>
            </a:r>
            <a:r>
              <a:rPr lang="es-ES" sz="2200" dirty="0" err="1" smtClean="0">
                <a:latin typeface="+mj-lt"/>
              </a:rPr>
              <a:t>int</a:t>
            </a:r>
            <a:r>
              <a:rPr lang="es-ES" sz="2200" dirty="0" smtClean="0">
                <a:latin typeface="+mj-lt"/>
              </a:rPr>
              <a:t/>
            </a:r>
            <a:br>
              <a:rPr lang="es-ES" sz="2200" dirty="0" smtClean="0">
                <a:latin typeface="+mj-lt"/>
              </a:rPr>
            </a:br>
            <a:r>
              <a:rPr lang="en-US" sz="2200" dirty="0" smtClean="0">
                <a:latin typeface="+mj-lt"/>
              </a:rPr>
              <a:t>- add 2 3; </a:t>
            </a:r>
            <a:br>
              <a:rPr lang="en-US" sz="2200" dirty="0" smtClean="0">
                <a:latin typeface="+mj-lt"/>
              </a:rPr>
            </a:br>
            <a:r>
              <a:rPr lang="en-US" sz="2200" dirty="0" smtClean="0">
                <a:latin typeface="+mj-lt"/>
              </a:rPr>
              <a:t>it = 5 : </a:t>
            </a:r>
            <a:r>
              <a:rPr lang="en-US" sz="2200" dirty="0" err="1" smtClean="0">
                <a:latin typeface="+mj-lt"/>
              </a:rPr>
              <a:t>int</a:t>
            </a:r>
            <a:endParaRPr lang="es-ES" sz="2200" b="1" dirty="0" smtClean="0">
              <a:latin typeface="+mj-lt"/>
            </a:endParaRPr>
          </a:p>
          <a:p>
            <a:pPr lvl="1">
              <a:buNone/>
            </a:pPr>
            <a:endParaRPr lang="es-ES" sz="310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b="1" dirty="0" err="1" smtClean="0"/>
              <a:t>TAD´s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endParaRPr lang="es-ES" b="1" dirty="0" smtClean="0"/>
          </a:p>
          <a:p>
            <a:r>
              <a:rPr lang="es-ES" sz="2400" b="1" dirty="0" err="1" smtClean="0"/>
              <a:t>Recursion</a:t>
            </a:r>
            <a:r>
              <a:rPr lang="es-ES" sz="2400" b="1" dirty="0" smtClean="0"/>
              <a:t> </a:t>
            </a:r>
          </a:p>
          <a:p>
            <a:pPr lvl="1">
              <a:buNone/>
            </a:pPr>
            <a:r>
              <a:rPr lang="pt-BR" sz="2000" dirty="0" err="1" smtClean="0"/>
              <a:t>fun</a:t>
            </a:r>
            <a:r>
              <a:rPr lang="pt-BR" sz="2000" dirty="0" smtClean="0"/>
              <a:t> </a:t>
            </a:r>
            <a:r>
              <a:rPr lang="pt-BR" sz="2000" dirty="0" err="1" smtClean="0"/>
              <a:t>factorial</a:t>
            </a:r>
            <a:r>
              <a:rPr lang="pt-BR" sz="2000" dirty="0" smtClean="0"/>
              <a:t> 0 = 1 </a:t>
            </a:r>
          </a:p>
          <a:p>
            <a:pPr lvl="1">
              <a:buNone/>
            </a:pPr>
            <a:r>
              <a:rPr lang="pt-BR" sz="2000" dirty="0" smtClean="0"/>
              <a:t>| </a:t>
            </a:r>
            <a:r>
              <a:rPr lang="pt-BR" sz="2000" dirty="0" err="1" smtClean="0"/>
              <a:t>factorial</a:t>
            </a:r>
            <a:r>
              <a:rPr lang="pt-BR" sz="2000" dirty="0" smtClean="0"/>
              <a:t> n = n * </a:t>
            </a:r>
            <a:r>
              <a:rPr lang="pt-BR" sz="2000" dirty="0" err="1" smtClean="0"/>
              <a:t>factorial</a:t>
            </a:r>
            <a:r>
              <a:rPr lang="pt-BR" sz="2000" dirty="0" smtClean="0"/>
              <a:t>(n-1);</a:t>
            </a:r>
          </a:p>
          <a:p>
            <a:pPr lvl="1">
              <a:buNone/>
            </a:pPr>
            <a:r>
              <a:rPr lang="pt-BR" sz="2000" dirty="0" err="1" smtClean="0"/>
              <a:t>factorial</a:t>
            </a:r>
            <a:r>
              <a:rPr lang="pt-BR" sz="2000" dirty="0" smtClean="0"/>
              <a:t> 2 = 2 * </a:t>
            </a:r>
            <a:r>
              <a:rPr lang="pt-BR" sz="2000" dirty="0" err="1" smtClean="0"/>
              <a:t>factorial</a:t>
            </a:r>
            <a:r>
              <a:rPr lang="pt-BR" sz="2000" dirty="0" smtClean="0"/>
              <a:t>(2-1) = 2*</a:t>
            </a:r>
            <a:r>
              <a:rPr lang="pt-BR" sz="2000" dirty="0" err="1" smtClean="0"/>
              <a:t>factorial</a:t>
            </a:r>
            <a:r>
              <a:rPr lang="pt-BR" sz="2000" dirty="0" smtClean="0"/>
              <a:t>(1)</a:t>
            </a:r>
            <a:endParaRPr lang="es-ES" sz="2000" b="1" dirty="0" smtClean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b="1" dirty="0" smtClean="0"/>
              <a:t>Procesado de listas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Autofit/>
          </a:bodyPr>
          <a:lstStyle/>
          <a:p>
            <a:endParaRPr lang="es-ES" sz="2400" dirty="0" smtClean="0">
              <a:latin typeface="+mj-lt"/>
            </a:endParaRPr>
          </a:p>
          <a:p>
            <a:r>
              <a:rPr lang="es-ES" sz="2400" b="1" dirty="0" smtClean="0">
                <a:latin typeface="+mj-lt"/>
              </a:rPr>
              <a:t>Suma de los elementos de una lista.</a:t>
            </a:r>
          </a:p>
          <a:p>
            <a:pPr lvl="1">
              <a:buNone/>
            </a:pPr>
            <a:r>
              <a:rPr lang="es-ES" sz="2200" dirty="0" err="1" smtClean="0">
                <a:latin typeface="+mj-lt"/>
              </a:rPr>
              <a:t>fun</a:t>
            </a:r>
            <a:r>
              <a:rPr lang="es-ES" sz="2200" dirty="0" smtClean="0">
                <a:latin typeface="+mj-lt"/>
              </a:rPr>
              <a:t> suma </a:t>
            </a:r>
            <a:r>
              <a:rPr lang="es-ES" sz="2200" dirty="0" err="1" smtClean="0">
                <a:latin typeface="+mj-lt"/>
              </a:rPr>
              <a:t>nil</a:t>
            </a:r>
            <a:r>
              <a:rPr lang="es-ES" sz="2200" dirty="0" smtClean="0">
                <a:latin typeface="+mj-lt"/>
              </a:rPr>
              <a:t> = 0 </a:t>
            </a:r>
          </a:p>
          <a:p>
            <a:pPr lvl="1">
              <a:buNone/>
            </a:pPr>
            <a:r>
              <a:rPr lang="es-ES" sz="2200" dirty="0" smtClean="0">
                <a:latin typeface="+mj-lt"/>
              </a:rPr>
              <a:t>| suma(h::t) = h + suma t;</a:t>
            </a:r>
          </a:p>
          <a:p>
            <a:pPr lvl="1">
              <a:buNone/>
            </a:pPr>
            <a:endParaRPr lang="es-ES" sz="2200" b="1" dirty="0" smtClean="0">
              <a:latin typeface="+mj-lt"/>
            </a:endParaRPr>
          </a:p>
          <a:p>
            <a:pPr lvl="1">
              <a:buNone/>
            </a:pPr>
            <a:r>
              <a:rPr lang="es-ES" sz="2200" dirty="0" smtClean="0">
                <a:latin typeface="+mj-lt"/>
              </a:rPr>
              <a:t>suma [2,3,1] = 2 + 3 + 1 = 6</a:t>
            </a:r>
            <a:endParaRPr lang="es-ES" sz="2200" b="1" dirty="0" smtClean="0">
              <a:latin typeface="+mj-lt"/>
            </a:endParaRPr>
          </a:p>
          <a:p>
            <a:endParaRPr lang="es-ES" sz="2200" b="1" dirty="0" smtClean="0">
              <a:latin typeface="+mj-lt"/>
            </a:endParaRPr>
          </a:p>
          <a:p>
            <a:r>
              <a:rPr lang="es-ES" sz="2400" b="1" dirty="0" smtClean="0">
                <a:latin typeface="+mj-lt"/>
              </a:rPr>
              <a:t>Concatenando dos listas.</a:t>
            </a:r>
          </a:p>
          <a:p>
            <a:pPr lvl="1">
              <a:buNone/>
            </a:pPr>
            <a:r>
              <a:rPr lang="es-ES" sz="2200" dirty="0" err="1" smtClean="0"/>
              <a:t>fun</a:t>
            </a:r>
            <a:r>
              <a:rPr lang="es-ES" sz="2200" dirty="0" smtClean="0"/>
              <a:t> </a:t>
            </a:r>
            <a:r>
              <a:rPr lang="es-ES" sz="2200" dirty="0" err="1" smtClean="0"/>
              <a:t>nil</a:t>
            </a:r>
            <a:r>
              <a:rPr lang="es-ES" sz="2200" dirty="0" smtClean="0"/>
              <a:t> @ x = x </a:t>
            </a:r>
          </a:p>
          <a:p>
            <a:pPr lvl="1">
              <a:buNone/>
            </a:pPr>
            <a:r>
              <a:rPr lang="es-ES" sz="2200" dirty="0" smtClean="0"/>
              <a:t>| (h::t) @ x = h::(t @ x);</a:t>
            </a:r>
          </a:p>
          <a:p>
            <a:pPr lvl="1">
              <a:buNone/>
            </a:pPr>
            <a:endParaRPr lang="es-ES" sz="2200" dirty="0" smtClean="0"/>
          </a:p>
          <a:p>
            <a:pPr lvl="1">
              <a:buNone/>
            </a:pPr>
            <a:r>
              <a:rPr lang="es-ES" sz="2200" dirty="0" smtClean="0">
                <a:latin typeface="+mj-lt"/>
              </a:rPr>
              <a:t>[1,2,3] @ [4,5,6] = [1,2,3,4,5,6]</a:t>
            </a:r>
          </a:p>
          <a:p>
            <a:endParaRPr lang="es-ES" sz="2400" dirty="0" smtClean="0">
              <a:latin typeface="+mj-lt"/>
            </a:endParaRPr>
          </a:p>
          <a:p>
            <a:endParaRPr lang="es-ES" sz="2400" dirty="0">
              <a:latin typeface="+mj-lt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b="1" dirty="0" smtClean="0"/>
              <a:t>Procesado de listas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endParaRPr lang="fr-FR" sz="2400" dirty="0" smtClean="0">
              <a:latin typeface="+mj-lt"/>
            </a:endParaRPr>
          </a:p>
          <a:p>
            <a:r>
              <a:rPr lang="fr-FR" sz="2400" b="1" dirty="0" smtClean="0">
                <a:latin typeface="+mj-lt"/>
              </a:rPr>
              <a:t>Doble de </a:t>
            </a:r>
            <a:r>
              <a:rPr lang="fr-FR" sz="2400" b="1" dirty="0" err="1" smtClean="0">
                <a:latin typeface="+mj-lt"/>
              </a:rPr>
              <a:t>una</a:t>
            </a:r>
            <a:r>
              <a:rPr lang="fr-FR" sz="2400" b="1" dirty="0" smtClean="0">
                <a:latin typeface="+mj-lt"/>
              </a:rPr>
              <a:t> lista.</a:t>
            </a:r>
          </a:p>
          <a:p>
            <a:pPr lvl="1">
              <a:buNone/>
            </a:pPr>
            <a:r>
              <a:rPr lang="fr-FR" sz="2200" dirty="0" err="1" smtClean="0">
                <a:latin typeface="+mj-lt"/>
              </a:rPr>
              <a:t>doublist</a:t>
            </a:r>
            <a:r>
              <a:rPr lang="fr-FR" sz="2200" dirty="0" smtClean="0">
                <a:latin typeface="+mj-lt"/>
              </a:rPr>
              <a:t>(h::t) = 2*h :: </a:t>
            </a:r>
            <a:r>
              <a:rPr lang="fr-FR" sz="2200" dirty="0" err="1" smtClean="0">
                <a:latin typeface="+mj-lt"/>
              </a:rPr>
              <a:t>doublist</a:t>
            </a:r>
            <a:r>
              <a:rPr lang="fr-FR" sz="2200" dirty="0" smtClean="0">
                <a:latin typeface="+mj-lt"/>
              </a:rPr>
              <a:t> t</a:t>
            </a:r>
          </a:p>
          <a:p>
            <a:pPr lvl="1">
              <a:buNone/>
            </a:pPr>
            <a:r>
              <a:rPr lang="es-ES" sz="2200" dirty="0" err="1" smtClean="0">
                <a:latin typeface="+mj-lt"/>
              </a:rPr>
              <a:t>doublist</a:t>
            </a:r>
            <a:r>
              <a:rPr lang="es-ES" sz="2200" dirty="0" smtClean="0">
                <a:latin typeface="+mj-lt"/>
              </a:rPr>
              <a:t> [5,3,1] = [10,6,2]</a:t>
            </a:r>
          </a:p>
          <a:p>
            <a:endParaRPr lang="es-ES" sz="2400" dirty="0" smtClean="0">
              <a:latin typeface="+mj-lt"/>
            </a:endParaRPr>
          </a:p>
          <a:p>
            <a:r>
              <a:rPr lang="es-ES" sz="2400" b="1" dirty="0" smtClean="0">
                <a:latin typeface="+mj-lt"/>
              </a:rPr>
              <a:t>El operador @.</a:t>
            </a:r>
          </a:p>
          <a:p>
            <a:pPr lvl="1">
              <a:buNone/>
            </a:pPr>
            <a:r>
              <a:rPr lang="es-ES" sz="2200" dirty="0" err="1" smtClean="0"/>
              <a:t>infixr</a:t>
            </a:r>
            <a:r>
              <a:rPr lang="es-ES" sz="2200" dirty="0" smtClean="0"/>
              <a:t> 5 :: @ </a:t>
            </a:r>
          </a:p>
          <a:p>
            <a:pPr lvl="1">
              <a:buNone/>
            </a:pPr>
            <a:r>
              <a:rPr lang="es-ES" sz="2200" dirty="0" err="1" smtClean="0"/>
              <a:t>fun</a:t>
            </a:r>
            <a:r>
              <a:rPr lang="es-ES" sz="2200" dirty="0" smtClean="0"/>
              <a:t> </a:t>
            </a:r>
            <a:r>
              <a:rPr lang="es-ES" sz="2200" dirty="0" err="1" smtClean="0"/>
              <a:t>nil</a:t>
            </a:r>
            <a:r>
              <a:rPr lang="es-ES" sz="2200" dirty="0" smtClean="0"/>
              <a:t> @ l = l </a:t>
            </a:r>
          </a:p>
          <a:p>
            <a:pPr lvl="1">
              <a:buNone/>
            </a:pPr>
            <a:r>
              <a:rPr lang="es-ES" sz="2200" dirty="0" smtClean="0"/>
              <a:t>| (h::t)@ l = h::(</a:t>
            </a:r>
            <a:r>
              <a:rPr lang="es-ES" sz="2200" dirty="0" err="1" smtClean="0"/>
              <a:t>t@l</a:t>
            </a:r>
            <a:r>
              <a:rPr lang="es-ES" sz="2200" dirty="0" smtClean="0"/>
              <a:t>)</a:t>
            </a:r>
            <a:endParaRPr lang="es-ES" sz="2200" dirty="0">
              <a:latin typeface="+mj-lt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b="1" dirty="0" smtClean="0"/>
              <a:t>Sentencias condicionales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endParaRPr lang="es-ES" sz="2400" dirty="0" smtClean="0">
              <a:latin typeface="+mj-lt"/>
            </a:endParaRPr>
          </a:p>
          <a:p>
            <a:r>
              <a:rPr lang="es-ES" sz="2400" b="1" dirty="0" err="1" smtClean="0">
                <a:latin typeface="+mj-lt"/>
              </a:rPr>
              <a:t>if</a:t>
            </a:r>
            <a:r>
              <a:rPr lang="es-ES" sz="2400" b="1" dirty="0" smtClean="0">
                <a:latin typeface="+mj-lt"/>
              </a:rPr>
              <a:t>.. </a:t>
            </a:r>
            <a:r>
              <a:rPr lang="es-ES" sz="2400" b="1" dirty="0" err="1" smtClean="0">
                <a:latin typeface="+mj-lt"/>
              </a:rPr>
              <a:t>then</a:t>
            </a:r>
            <a:r>
              <a:rPr lang="es-ES" sz="2400" b="1" dirty="0" smtClean="0">
                <a:latin typeface="+mj-lt"/>
              </a:rPr>
              <a:t>.. </a:t>
            </a:r>
            <a:r>
              <a:rPr lang="es-ES" sz="2400" b="1" dirty="0" err="1" smtClean="0">
                <a:latin typeface="+mj-lt"/>
              </a:rPr>
              <a:t>else</a:t>
            </a:r>
            <a:r>
              <a:rPr lang="es-ES" sz="2400" b="1" dirty="0" smtClean="0">
                <a:latin typeface="+mj-lt"/>
              </a:rPr>
              <a:t>..</a:t>
            </a:r>
          </a:p>
          <a:p>
            <a:pPr>
              <a:buNone/>
            </a:pPr>
            <a:r>
              <a:rPr lang="en-US" sz="2200" dirty="0" smtClean="0">
                <a:latin typeface="+mj-lt"/>
              </a:rPr>
              <a:t>	if 1 = 0 then "Me </a:t>
            </a:r>
            <a:r>
              <a:rPr lang="en-US" sz="2200" dirty="0" err="1" smtClean="0">
                <a:latin typeface="+mj-lt"/>
              </a:rPr>
              <a:t>llamo</a:t>
            </a:r>
            <a:r>
              <a:rPr lang="en-US" sz="2200" dirty="0" smtClean="0">
                <a:latin typeface="+mj-lt"/>
              </a:rPr>
              <a:t> David" else "</a:t>
            </a:r>
            <a:r>
              <a:rPr lang="en-US" sz="2200" dirty="0" err="1" smtClean="0">
                <a:latin typeface="+mj-lt"/>
              </a:rPr>
              <a:t>Alguien</a:t>
            </a:r>
            <a:r>
              <a:rPr lang="en-US" sz="2200" dirty="0" smtClean="0">
                <a:latin typeface="+mj-lt"/>
              </a:rPr>
              <a:t> </a:t>
            </a:r>
            <a:r>
              <a:rPr lang="en-US" sz="2200" dirty="0" err="1" smtClean="0">
                <a:latin typeface="+mj-lt"/>
              </a:rPr>
              <a:t>más</a:t>
            </a:r>
            <a:r>
              <a:rPr lang="en-US" sz="2200" dirty="0" smtClean="0">
                <a:latin typeface="+mj-lt"/>
              </a:rPr>
              <a:t> se llama David";</a:t>
            </a:r>
          </a:p>
          <a:p>
            <a:pPr>
              <a:buNone/>
            </a:pPr>
            <a:endParaRPr lang="en-US" sz="2200" dirty="0" smtClean="0">
              <a:latin typeface="+mj-lt"/>
            </a:endParaRPr>
          </a:p>
          <a:p>
            <a:pPr>
              <a:buNone/>
            </a:pPr>
            <a:r>
              <a:rPr lang="en-US" sz="2200" dirty="0" smtClean="0">
                <a:latin typeface="+mj-lt"/>
              </a:rPr>
              <a:t>	fun </a:t>
            </a:r>
            <a:r>
              <a:rPr lang="en-US" sz="2200" dirty="0" err="1" smtClean="0">
                <a:latin typeface="+mj-lt"/>
              </a:rPr>
              <a:t>pali</a:t>
            </a:r>
            <a:r>
              <a:rPr lang="en-US" sz="2200" dirty="0" smtClean="0">
                <a:latin typeface="+mj-lt"/>
              </a:rPr>
              <a:t> s = if explode s = rev(explode s) then </a:t>
            </a:r>
            <a:br>
              <a:rPr lang="en-US" sz="2200" dirty="0" smtClean="0">
                <a:latin typeface="+mj-lt"/>
              </a:rPr>
            </a:br>
            <a:r>
              <a:rPr lang="en-US" sz="2200" dirty="0" smtClean="0">
                <a:latin typeface="+mj-lt"/>
              </a:rPr>
              <a:t>s ^ " </a:t>
            </a:r>
            <a:r>
              <a:rPr lang="en-US" sz="2200" dirty="0" err="1" smtClean="0">
                <a:latin typeface="+mj-lt"/>
              </a:rPr>
              <a:t>es</a:t>
            </a:r>
            <a:r>
              <a:rPr lang="en-US" sz="2200" dirty="0" smtClean="0">
                <a:latin typeface="+mj-lt"/>
              </a:rPr>
              <a:t> un </a:t>
            </a:r>
            <a:r>
              <a:rPr lang="en-US" sz="2200" dirty="0" err="1" smtClean="0">
                <a:latin typeface="+mj-lt"/>
              </a:rPr>
              <a:t>palíndromo</a:t>
            </a:r>
            <a:r>
              <a:rPr lang="en-US" sz="2200" dirty="0" smtClean="0">
                <a:latin typeface="+mj-lt"/>
              </a:rPr>
              <a:t>." </a:t>
            </a:r>
            <a:br>
              <a:rPr lang="en-US" sz="2200" dirty="0" smtClean="0">
                <a:latin typeface="+mj-lt"/>
              </a:rPr>
            </a:br>
            <a:r>
              <a:rPr lang="en-US" sz="2200" dirty="0" smtClean="0">
                <a:latin typeface="+mj-lt"/>
              </a:rPr>
              <a:t>else s ^ " no </a:t>
            </a:r>
            <a:r>
              <a:rPr lang="en-US" sz="2200" dirty="0" err="1" smtClean="0">
                <a:latin typeface="+mj-lt"/>
              </a:rPr>
              <a:t>es</a:t>
            </a:r>
            <a:r>
              <a:rPr lang="en-US" sz="2200" dirty="0" smtClean="0">
                <a:latin typeface="+mj-lt"/>
              </a:rPr>
              <a:t> un </a:t>
            </a:r>
            <a:r>
              <a:rPr lang="en-US" sz="2200" dirty="0" err="1" smtClean="0">
                <a:latin typeface="+mj-lt"/>
              </a:rPr>
              <a:t>palíndromo</a:t>
            </a:r>
            <a:r>
              <a:rPr lang="en-US" sz="2200" dirty="0" smtClean="0">
                <a:latin typeface="+mj-lt"/>
              </a:rPr>
              <a:t>.";</a:t>
            </a:r>
          </a:p>
          <a:p>
            <a:pPr>
              <a:buNone/>
            </a:pPr>
            <a:endParaRPr lang="en-US" sz="2200" dirty="0" smtClean="0">
              <a:latin typeface="+mj-lt"/>
            </a:endParaRPr>
          </a:p>
          <a:p>
            <a:pPr lvl="1">
              <a:buNone/>
            </a:pPr>
            <a:r>
              <a:rPr lang="en-US" sz="2000" i="1" dirty="0" smtClean="0">
                <a:latin typeface="+mj-lt"/>
              </a:rPr>
              <a:t>- rev;</a:t>
            </a:r>
          </a:p>
          <a:p>
            <a:pPr lvl="1">
              <a:buNone/>
            </a:pPr>
            <a:r>
              <a:rPr lang="en-US" sz="2000" i="1" dirty="0" err="1" smtClean="0">
                <a:latin typeface="+mj-lt"/>
              </a:rPr>
              <a:t>val</a:t>
            </a:r>
            <a:r>
              <a:rPr lang="en-US" sz="2000" i="1" dirty="0" smtClean="0">
                <a:latin typeface="+mj-lt"/>
              </a:rPr>
              <a:t> it = fn : 'a list -&gt; 'a list</a:t>
            </a:r>
          </a:p>
          <a:p>
            <a:pPr lvl="1">
              <a:buNone/>
            </a:pPr>
            <a:r>
              <a:rPr lang="es-ES" sz="2000" i="1" dirty="0" smtClean="0">
                <a:latin typeface="+mj-lt"/>
              </a:rPr>
              <a:t>- </a:t>
            </a:r>
            <a:r>
              <a:rPr lang="es-ES" sz="2000" i="1" dirty="0" err="1" smtClean="0">
                <a:latin typeface="+mj-lt"/>
              </a:rPr>
              <a:t>explode</a:t>
            </a:r>
            <a:r>
              <a:rPr lang="es-ES" sz="2000" i="1" dirty="0" smtClean="0">
                <a:latin typeface="+mj-lt"/>
              </a:rPr>
              <a:t>;</a:t>
            </a:r>
          </a:p>
          <a:p>
            <a:pPr lvl="1">
              <a:buNone/>
            </a:pPr>
            <a:r>
              <a:rPr lang="es-ES" sz="2000" i="1" dirty="0" smtClean="0">
                <a:latin typeface="+mj-lt"/>
              </a:rPr>
              <a:t>val </a:t>
            </a:r>
            <a:r>
              <a:rPr lang="es-ES" sz="2000" i="1" dirty="0" err="1" smtClean="0">
                <a:latin typeface="+mj-lt"/>
              </a:rPr>
              <a:t>it</a:t>
            </a:r>
            <a:r>
              <a:rPr lang="es-ES" sz="2000" i="1" dirty="0" smtClean="0">
                <a:latin typeface="+mj-lt"/>
              </a:rPr>
              <a:t> = </a:t>
            </a:r>
            <a:r>
              <a:rPr lang="es-ES" sz="2000" i="1" dirty="0" err="1" smtClean="0">
                <a:latin typeface="+mj-lt"/>
              </a:rPr>
              <a:t>fn</a:t>
            </a:r>
            <a:r>
              <a:rPr lang="es-ES" sz="2000" i="1" dirty="0" smtClean="0">
                <a:latin typeface="+mj-lt"/>
              </a:rPr>
              <a:t> : </a:t>
            </a:r>
            <a:r>
              <a:rPr lang="es-ES" sz="2000" i="1" dirty="0" err="1" smtClean="0">
                <a:latin typeface="+mj-lt"/>
              </a:rPr>
              <a:t>string</a:t>
            </a:r>
            <a:r>
              <a:rPr lang="es-ES" sz="2000" i="1" dirty="0" smtClean="0">
                <a:latin typeface="+mj-lt"/>
              </a:rPr>
              <a:t> -&gt; </a:t>
            </a:r>
            <a:r>
              <a:rPr lang="es-ES" sz="2000" i="1" dirty="0" err="1" smtClean="0">
                <a:latin typeface="+mj-lt"/>
              </a:rPr>
              <a:t>char</a:t>
            </a:r>
            <a:r>
              <a:rPr lang="es-ES" sz="2000" i="1" dirty="0" smtClean="0">
                <a:latin typeface="+mj-lt"/>
              </a:rPr>
              <a:t> </a:t>
            </a:r>
            <a:r>
              <a:rPr lang="es-ES" sz="2000" i="1" dirty="0" err="1" smtClean="0">
                <a:latin typeface="+mj-lt"/>
              </a:rPr>
              <a:t>list</a:t>
            </a:r>
            <a:endParaRPr lang="es-ES" sz="2000" i="1" dirty="0" smtClean="0">
              <a:latin typeface="+mj-lt"/>
            </a:endParaRPr>
          </a:p>
          <a:p>
            <a:pPr>
              <a:buNone/>
            </a:pPr>
            <a:endParaRPr lang="es-ES" sz="2200" dirty="0">
              <a:latin typeface="+mj-lt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dirty="0" smtClean="0"/>
              <a:t>Patrones recursivos comunes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 lnSpcReduction="10000"/>
          </a:bodyPr>
          <a:lstStyle/>
          <a:p>
            <a:r>
              <a:rPr lang="es-ES" sz="2400" b="1" dirty="0" err="1" smtClean="0"/>
              <a:t>Map</a:t>
            </a:r>
            <a:endParaRPr lang="es-ES" sz="2400" b="1" dirty="0" smtClean="0"/>
          </a:p>
          <a:p>
            <a:pPr marL="365760" lvl="1" indent="0">
              <a:buNone/>
            </a:pPr>
            <a:r>
              <a:rPr lang="es-ES" sz="2200" dirty="0" err="1"/>
              <a:t>fun</a:t>
            </a:r>
            <a:r>
              <a:rPr lang="es-ES" sz="2200" dirty="0"/>
              <a:t> </a:t>
            </a:r>
            <a:r>
              <a:rPr lang="es-ES" sz="2200" dirty="0" err="1"/>
              <a:t>map</a:t>
            </a:r>
            <a:r>
              <a:rPr lang="es-ES" sz="2200" dirty="0"/>
              <a:t> f </a:t>
            </a:r>
            <a:r>
              <a:rPr lang="es-ES" sz="2200" dirty="0" err="1"/>
              <a:t>nil</a:t>
            </a:r>
            <a:r>
              <a:rPr lang="es-ES" sz="2200" dirty="0"/>
              <a:t> = </a:t>
            </a:r>
            <a:r>
              <a:rPr lang="es-ES" sz="2200" dirty="0" err="1"/>
              <a:t>nil</a:t>
            </a:r>
            <a:r>
              <a:rPr lang="es-ES" sz="2200" dirty="0"/>
              <a:t> </a:t>
            </a:r>
            <a:endParaRPr lang="es-ES" sz="2200" dirty="0" smtClean="0"/>
          </a:p>
          <a:p>
            <a:pPr marL="365760" lvl="1" indent="0">
              <a:buNone/>
            </a:pPr>
            <a:r>
              <a:rPr lang="es-ES" sz="2200" dirty="0" smtClean="0"/>
              <a:t>| </a:t>
            </a:r>
            <a:r>
              <a:rPr lang="es-ES" sz="2200" dirty="0" err="1"/>
              <a:t>map</a:t>
            </a:r>
            <a:r>
              <a:rPr lang="es-ES" sz="2200" dirty="0"/>
              <a:t> f (h::t) = (f h)::(</a:t>
            </a:r>
            <a:r>
              <a:rPr lang="es-ES" sz="2200" dirty="0" err="1"/>
              <a:t>map</a:t>
            </a:r>
            <a:r>
              <a:rPr lang="es-ES" sz="2200" dirty="0"/>
              <a:t> f t</a:t>
            </a:r>
            <a:r>
              <a:rPr lang="es-ES" sz="2200" dirty="0" smtClean="0"/>
              <a:t>);</a:t>
            </a:r>
          </a:p>
          <a:p>
            <a:pPr marL="342900" indent="-342900"/>
            <a:r>
              <a:rPr lang="es-ES" b="1" dirty="0" smtClean="0"/>
              <a:t>Reduce</a:t>
            </a:r>
          </a:p>
          <a:p>
            <a:pPr marL="365760" lvl="1" indent="0">
              <a:buNone/>
            </a:pPr>
            <a:r>
              <a:rPr lang="es-ES" dirty="0" err="1"/>
              <a:t>fun</a:t>
            </a:r>
            <a:r>
              <a:rPr lang="es-ES" dirty="0"/>
              <a:t> reduce f b </a:t>
            </a:r>
            <a:r>
              <a:rPr lang="es-ES" dirty="0" err="1"/>
              <a:t>nil</a:t>
            </a:r>
            <a:r>
              <a:rPr lang="es-ES" dirty="0"/>
              <a:t> = b </a:t>
            </a:r>
            <a:endParaRPr lang="es-ES" dirty="0" smtClean="0"/>
          </a:p>
          <a:p>
            <a:pPr marL="365760" lvl="1" indent="0">
              <a:buNone/>
            </a:pPr>
            <a:r>
              <a:rPr lang="es-ES" dirty="0" smtClean="0"/>
              <a:t>| </a:t>
            </a:r>
            <a:r>
              <a:rPr lang="es-ES" dirty="0"/>
              <a:t>reduce f b (h::t) = f(</a:t>
            </a:r>
            <a:r>
              <a:rPr lang="es-ES" dirty="0" err="1"/>
              <a:t>h,reduce</a:t>
            </a:r>
            <a:r>
              <a:rPr lang="es-ES" dirty="0"/>
              <a:t> f b t</a:t>
            </a:r>
            <a:r>
              <a:rPr lang="es-ES" dirty="0" smtClean="0"/>
              <a:t>);</a:t>
            </a:r>
          </a:p>
          <a:p>
            <a:pPr marL="342900" indent="-342900"/>
            <a:r>
              <a:rPr lang="es-ES" b="1" dirty="0" smtClean="0"/>
              <a:t>Zip</a:t>
            </a:r>
          </a:p>
          <a:p>
            <a:pPr marL="365760" lvl="1" indent="0">
              <a:buNone/>
            </a:pPr>
            <a:r>
              <a:rPr lang="es-ES" dirty="0" err="1"/>
              <a:t>fun</a:t>
            </a:r>
            <a:r>
              <a:rPr lang="es-ES" dirty="0"/>
              <a:t> </a:t>
            </a:r>
            <a:r>
              <a:rPr lang="es-ES" dirty="0" err="1"/>
              <a:t>zip</a:t>
            </a:r>
            <a:r>
              <a:rPr lang="es-ES" dirty="0"/>
              <a:t> f </a:t>
            </a:r>
            <a:r>
              <a:rPr lang="es-ES" dirty="0" err="1"/>
              <a:t>nil</a:t>
            </a:r>
            <a:r>
              <a:rPr lang="es-ES" dirty="0"/>
              <a:t> </a:t>
            </a:r>
            <a:r>
              <a:rPr lang="es-ES" dirty="0" err="1"/>
              <a:t>nil</a:t>
            </a:r>
            <a:r>
              <a:rPr lang="es-ES" dirty="0"/>
              <a:t> = </a:t>
            </a:r>
            <a:r>
              <a:rPr lang="es-ES" dirty="0" err="1"/>
              <a:t>nil</a:t>
            </a:r>
            <a:r>
              <a:rPr lang="es-ES" dirty="0"/>
              <a:t> </a:t>
            </a:r>
            <a:endParaRPr lang="es-ES" dirty="0" smtClean="0"/>
          </a:p>
          <a:p>
            <a:pPr marL="365760" lvl="1" indent="0">
              <a:buNone/>
            </a:pPr>
            <a:r>
              <a:rPr lang="es-ES" dirty="0" smtClean="0"/>
              <a:t>| </a:t>
            </a:r>
            <a:r>
              <a:rPr lang="es-ES" dirty="0" err="1"/>
              <a:t>zip</a:t>
            </a:r>
            <a:r>
              <a:rPr lang="es-ES" dirty="0"/>
              <a:t> f (h::t) (i::u) = f(</a:t>
            </a:r>
            <a:r>
              <a:rPr lang="es-ES" dirty="0" err="1"/>
              <a:t>h,i</a:t>
            </a:r>
            <a:r>
              <a:rPr lang="es-ES" dirty="0"/>
              <a:t>)::</a:t>
            </a:r>
            <a:r>
              <a:rPr lang="es-ES" dirty="0" err="1"/>
              <a:t>zip</a:t>
            </a:r>
            <a:r>
              <a:rPr lang="es-ES" dirty="0"/>
              <a:t> f t u</a:t>
            </a:r>
            <a:r>
              <a:rPr lang="es-ES" dirty="0" smtClean="0"/>
              <a:t>;</a:t>
            </a:r>
          </a:p>
          <a:p>
            <a:pPr marL="342900" indent="-342900"/>
            <a:r>
              <a:rPr lang="es-ES" b="1" dirty="0" err="1" smtClean="0"/>
              <a:t>Filter</a:t>
            </a:r>
            <a:endParaRPr lang="es-ES" b="1" dirty="0" smtClean="0"/>
          </a:p>
          <a:p>
            <a:pPr marL="365760" lvl="1" indent="0">
              <a:buNone/>
            </a:pPr>
            <a:r>
              <a:rPr lang="es-ES" dirty="0" err="1" smtClean="0"/>
              <a:t>filter</a:t>
            </a:r>
            <a:r>
              <a:rPr lang="es-ES" dirty="0" smtClean="0"/>
              <a:t> </a:t>
            </a:r>
            <a:r>
              <a:rPr lang="es-ES" dirty="0" err="1"/>
              <a:t>even</a:t>
            </a:r>
            <a:r>
              <a:rPr lang="es-ES" dirty="0"/>
              <a:t> [1,2,3,4,5,6] = [2,4,6]</a:t>
            </a:r>
            <a:endParaRPr lang="es-ES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es-ES" b="1" dirty="0" smtClean="0"/>
              <a:t>Creando nuestros propios tipos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endParaRPr lang="es-ES" dirty="0" smtClean="0">
              <a:latin typeface="+mj-lt"/>
            </a:endParaRPr>
          </a:p>
          <a:p>
            <a:r>
              <a:rPr lang="es-ES" sz="2400" b="1" dirty="0" smtClean="0"/>
              <a:t>Tipo enumerado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200" dirty="0" err="1" smtClean="0"/>
              <a:t>datatype</a:t>
            </a:r>
            <a:r>
              <a:rPr lang="en-US" sz="2200" dirty="0" smtClean="0"/>
              <a:t> </a:t>
            </a:r>
            <a:r>
              <a:rPr lang="en-US" sz="2200" dirty="0" err="1" smtClean="0"/>
              <a:t>dirección</a:t>
            </a:r>
            <a:r>
              <a:rPr lang="en-US" sz="2200" dirty="0" smtClean="0"/>
              <a:t>= </a:t>
            </a:r>
            <a:r>
              <a:rPr lang="en-US" sz="2200" dirty="0" err="1" smtClean="0"/>
              <a:t>norte</a:t>
            </a:r>
            <a:r>
              <a:rPr lang="en-US" sz="2200" dirty="0" smtClean="0"/>
              <a:t>| </a:t>
            </a:r>
            <a:r>
              <a:rPr lang="en-US" sz="2200" dirty="0" err="1" smtClean="0"/>
              <a:t>este</a:t>
            </a:r>
            <a:r>
              <a:rPr lang="en-US" sz="2200" dirty="0" smtClean="0"/>
              <a:t>| </a:t>
            </a:r>
            <a:r>
              <a:rPr lang="en-US" sz="2200" dirty="0" err="1" smtClean="0"/>
              <a:t>sur</a:t>
            </a:r>
            <a:r>
              <a:rPr lang="en-US" sz="2200" dirty="0" smtClean="0"/>
              <a:t>| </a:t>
            </a:r>
            <a:r>
              <a:rPr lang="en-US" sz="2200" dirty="0" err="1" smtClean="0"/>
              <a:t>oeste</a:t>
            </a:r>
            <a:r>
              <a:rPr lang="en-US" sz="2200" dirty="0" smtClean="0"/>
              <a:t>;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fun </a:t>
            </a:r>
            <a:r>
              <a:rPr lang="en-US" sz="2200" dirty="0" err="1" smtClean="0"/>
              <a:t>derecha</a:t>
            </a:r>
            <a:r>
              <a:rPr lang="en-US" sz="2200" dirty="0" smtClean="0"/>
              <a:t> </a:t>
            </a:r>
            <a:r>
              <a:rPr lang="en-US" sz="2200" dirty="0" err="1" smtClean="0"/>
              <a:t>norte</a:t>
            </a:r>
            <a:r>
              <a:rPr lang="en-US" sz="2200" dirty="0" smtClean="0"/>
              <a:t>= </a:t>
            </a:r>
            <a:r>
              <a:rPr lang="en-US" sz="2200" dirty="0" err="1" smtClean="0"/>
              <a:t>este</a:t>
            </a: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	| right </a:t>
            </a:r>
            <a:r>
              <a:rPr lang="en-US" sz="2200" dirty="0" err="1" smtClean="0"/>
              <a:t>este</a:t>
            </a:r>
            <a:r>
              <a:rPr lang="en-US" sz="2200" dirty="0" smtClean="0"/>
              <a:t>= </a:t>
            </a:r>
            <a:r>
              <a:rPr lang="en-US" sz="2200" dirty="0" err="1" smtClean="0"/>
              <a:t>sur</a:t>
            </a: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	| right </a:t>
            </a:r>
            <a:r>
              <a:rPr lang="en-US" sz="2200" dirty="0" err="1" smtClean="0"/>
              <a:t>sur</a:t>
            </a:r>
            <a:r>
              <a:rPr lang="en-US" sz="2200" dirty="0" smtClean="0"/>
              <a:t>= </a:t>
            </a:r>
            <a:r>
              <a:rPr lang="en-US" sz="2200" dirty="0" err="1" smtClean="0"/>
              <a:t>oeste</a:t>
            </a: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	| right </a:t>
            </a:r>
            <a:r>
              <a:rPr lang="en-US" sz="2200" dirty="0" err="1" smtClean="0"/>
              <a:t>oeste</a:t>
            </a:r>
            <a:r>
              <a:rPr lang="en-US" sz="2200" dirty="0" smtClean="0"/>
              <a:t>= </a:t>
            </a:r>
            <a:r>
              <a:rPr lang="en-US" sz="2200" dirty="0" err="1" smtClean="0"/>
              <a:t>norte</a:t>
            </a:r>
            <a:r>
              <a:rPr lang="en-US" sz="2200" dirty="0" smtClean="0"/>
              <a:t>;</a:t>
            </a:r>
            <a:endParaRPr lang="es-ES" sz="2200" b="1" dirty="0" smtClean="0"/>
          </a:p>
          <a:p>
            <a:endParaRPr lang="es-ES" dirty="0">
              <a:latin typeface="+mj-lt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b="1" dirty="0" smtClean="0"/>
              <a:t>Creando nuestros propios tipos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r>
              <a:rPr lang="es-ES" b="1" dirty="0" err="1" smtClean="0"/>
              <a:t>Queues</a:t>
            </a:r>
            <a:endParaRPr lang="es-ES" b="1" dirty="0" smtClean="0"/>
          </a:p>
          <a:p>
            <a:pPr marL="365760" lvl="1" indent="0">
              <a:buNone/>
            </a:pPr>
            <a:r>
              <a:rPr lang="es-ES" dirty="0" smtClean="0"/>
              <a:t>"</a:t>
            </a:r>
            <a:r>
              <a:rPr lang="es-ES" dirty="0" err="1" smtClean="0"/>
              <a:t>ivan</a:t>
            </a:r>
            <a:r>
              <a:rPr lang="es-ES" dirty="0" smtClean="0"/>
              <a:t>" ++ "</a:t>
            </a:r>
            <a:r>
              <a:rPr lang="es-ES" dirty="0" err="1" smtClean="0"/>
              <a:t>tanya</a:t>
            </a:r>
            <a:r>
              <a:rPr lang="es-ES" dirty="0" smtClean="0"/>
              <a:t>" ++ "</a:t>
            </a:r>
            <a:r>
              <a:rPr lang="es-ES" dirty="0" err="1" smtClean="0"/>
              <a:t>boris</a:t>
            </a:r>
            <a:r>
              <a:rPr lang="es-ES" dirty="0" smtClean="0"/>
              <a:t>" ++ P</a:t>
            </a:r>
          </a:p>
          <a:p>
            <a:pPr marL="365760" lvl="1" indent="0">
              <a:buNone/>
            </a:pPr>
            <a:r>
              <a:rPr lang="es-ES" dirty="0" smtClean="0"/>
              <a:t>"</a:t>
            </a:r>
            <a:r>
              <a:rPr lang="es-ES" dirty="0" err="1" smtClean="0"/>
              <a:t>ivan</a:t>
            </a:r>
            <a:r>
              <a:rPr lang="es-ES" dirty="0" smtClean="0"/>
              <a:t>" ++ ("</a:t>
            </a:r>
            <a:r>
              <a:rPr lang="es-ES" dirty="0" err="1" smtClean="0"/>
              <a:t>tanya</a:t>
            </a:r>
            <a:r>
              <a:rPr lang="es-ES" dirty="0" smtClean="0"/>
              <a:t>" ++ ("</a:t>
            </a:r>
            <a:r>
              <a:rPr lang="es-ES" dirty="0" err="1" smtClean="0"/>
              <a:t>boris</a:t>
            </a:r>
            <a:r>
              <a:rPr lang="es-ES" dirty="0" smtClean="0"/>
              <a:t>" ++ P</a:t>
            </a:r>
            <a:r>
              <a:rPr lang="es-ES" dirty="0" smtClean="0"/>
              <a:t>))</a:t>
            </a:r>
            <a:endParaRPr lang="es-ES" dirty="0" smtClean="0"/>
          </a:p>
          <a:p>
            <a:r>
              <a:rPr lang="es-ES" b="1" dirty="0" smtClean="0"/>
              <a:t>Front</a:t>
            </a:r>
          </a:p>
          <a:p>
            <a:pPr marL="365760" lvl="1" indent="0">
              <a:buNone/>
            </a:pPr>
            <a:r>
              <a:rPr lang="es-ES" dirty="0" err="1"/>
              <a:t>fun</a:t>
            </a:r>
            <a:r>
              <a:rPr lang="es-ES" dirty="0"/>
              <a:t> </a:t>
            </a:r>
            <a:r>
              <a:rPr lang="es-ES" dirty="0" err="1"/>
              <a:t>front</a:t>
            </a:r>
            <a:r>
              <a:rPr lang="es-ES" dirty="0"/>
              <a:t>(x++P) = x </a:t>
            </a:r>
            <a:endParaRPr lang="es-ES" dirty="0" smtClean="0"/>
          </a:p>
          <a:p>
            <a:pPr marL="365760" lvl="1" indent="0">
              <a:buNone/>
            </a:pPr>
            <a:r>
              <a:rPr lang="es-ES" dirty="0" smtClean="0"/>
              <a:t>| 	</a:t>
            </a:r>
            <a:r>
              <a:rPr lang="es-ES" dirty="0" err="1" smtClean="0"/>
              <a:t>front</a:t>
            </a:r>
            <a:r>
              <a:rPr lang="es-ES" dirty="0" smtClean="0"/>
              <a:t>(x</a:t>
            </a:r>
            <a:r>
              <a:rPr lang="es-ES" dirty="0"/>
              <a:t>++q) = </a:t>
            </a:r>
            <a:r>
              <a:rPr lang="es-ES" dirty="0" err="1"/>
              <a:t>front</a:t>
            </a:r>
            <a:r>
              <a:rPr lang="es-ES" dirty="0"/>
              <a:t> q;</a:t>
            </a:r>
            <a:endParaRPr lang="es-ES" b="1" dirty="0" smtClean="0"/>
          </a:p>
          <a:p>
            <a:r>
              <a:rPr lang="es-ES" b="1" dirty="0" err="1"/>
              <a:t>R</a:t>
            </a:r>
            <a:r>
              <a:rPr lang="es-ES" b="1" dirty="0" err="1" smtClean="0"/>
              <a:t>emove</a:t>
            </a:r>
            <a:endParaRPr lang="es-ES" b="1" dirty="0" smtClean="0"/>
          </a:p>
          <a:p>
            <a:pPr marL="365760" lvl="1" indent="0">
              <a:buNone/>
            </a:pPr>
            <a:r>
              <a:rPr lang="es-ES" dirty="0" err="1" smtClean="0"/>
              <a:t>fun</a:t>
            </a:r>
            <a:r>
              <a:rPr lang="es-ES" dirty="0" smtClean="0"/>
              <a:t> </a:t>
            </a:r>
            <a:r>
              <a:rPr lang="es-ES" dirty="0" err="1" smtClean="0"/>
              <a:t>remove</a:t>
            </a:r>
            <a:r>
              <a:rPr lang="es-ES" dirty="0" smtClean="0"/>
              <a:t>(x++P) = P </a:t>
            </a:r>
            <a:endParaRPr lang="es-ES" dirty="0" smtClean="0"/>
          </a:p>
          <a:p>
            <a:pPr marL="365760" lvl="1" indent="0">
              <a:buNone/>
            </a:pPr>
            <a:r>
              <a:rPr lang="es-ES" dirty="0" smtClean="0"/>
              <a:t>|	 </a:t>
            </a:r>
            <a:r>
              <a:rPr lang="es-ES" dirty="0" err="1" smtClean="0"/>
              <a:t>remove</a:t>
            </a:r>
            <a:r>
              <a:rPr lang="es-ES" dirty="0" smtClean="0"/>
              <a:t>(x++q) = x++(</a:t>
            </a:r>
            <a:r>
              <a:rPr lang="es-ES" dirty="0" err="1" smtClean="0"/>
              <a:t>remove</a:t>
            </a:r>
            <a:r>
              <a:rPr lang="es-ES" dirty="0" smtClean="0"/>
              <a:t> q);</a:t>
            </a:r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Comparativa entre ML y </a:t>
            </a:r>
            <a:r>
              <a:rPr lang="es-ES" dirty="0" err="1" smtClean="0"/>
              <a:t>Haskell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Introducción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Definición de </a:t>
            </a:r>
            <a:r>
              <a:rPr lang="es-E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TAD’s</a:t>
            </a:r>
            <a:r>
              <a:rPr lang="es-ES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Ejemplos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sz="2200" dirty="0" smtClean="0"/>
              <a:t>Comparativa entre ML y </a:t>
            </a:r>
            <a:r>
              <a:rPr lang="es-ES" sz="2200" dirty="0" err="1" smtClean="0"/>
              <a:t>Haskell</a:t>
            </a:r>
            <a:endParaRPr lang="es-ES" sz="2200" dirty="0" smtClean="0"/>
          </a:p>
          <a:p>
            <a:pPr lvl="1"/>
            <a:r>
              <a:rPr lang="es-ES" dirty="0" smtClean="0"/>
              <a:t>ML y </a:t>
            </a:r>
            <a:r>
              <a:rPr lang="es-ES" dirty="0" err="1" smtClean="0"/>
              <a:t>Haskell</a:t>
            </a:r>
            <a:r>
              <a:rPr lang="es-ES" dirty="0" smtClean="0"/>
              <a:t> en compiladores</a:t>
            </a:r>
          </a:p>
          <a:p>
            <a:pPr lvl="1"/>
            <a:r>
              <a:rPr lang="es-ES" dirty="0" smtClean="0"/>
              <a:t>Uso de ambos lenguajes en universidades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Bibliografía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dirty="0" smtClean="0"/>
              <a:t>Comparativa entre ML y </a:t>
            </a:r>
            <a:r>
              <a:rPr lang="es-ES" dirty="0" err="1" smtClean="0"/>
              <a:t>Haskell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r>
              <a:rPr lang="es-ES" dirty="0" smtClean="0"/>
              <a:t>ML y </a:t>
            </a:r>
            <a:r>
              <a:rPr lang="es-ES" dirty="0" err="1" smtClean="0"/>
              <a:t>Haskell</a:t>
            </a:r>
            <a:r>
              <a:rPr lang="es-ES" dirty="0" smtClean="0"/>
              <a:t> en compiladores</a:t>
            </a:r>
          </a:p>
          <a:p>
            <a:pPr lvl="1"/>
            <a:r>
              <a:rPr lang="es-ES" dirty="0" smtClean="0"/>
              <a:t>ML</a:t>
            </a:r>
          </a:p>
          <a:p>
            <a:pPr lvl="2">
              <a:buFont typeface="Symbol" pitchFamily="18" charset="2"/>
              <a:buChar char=""/>
            </a:pPr>
            <a:r>
              <a:rPr lang="es-ES" dirty="0" smtClean="0"/>
              <a:t>Analizador Léxico: ML-</a:t>
            </a:r>
            <a:r>
              <a:rPr lang="es-ES" dirty="0" err="1" smtClean="0"/>
              <a:t>Lex</a:t>
            </a:r>
            <a:endParaRPr lang="es-ES" dirty="0" smtClean="0"/>
          </a:p>
          <a:p>
            <a:pPr lvl="2">
              <a:buFont typeface="Symbol" pitchFamily="18" charset="2"/>
              <a:buChar char=""/>
            </a:pPr>
            <a:r>
              <a:rPr lang="es-ES" dirty="0" smtClean="0"/>
              <a:t>Analizador Sintáctico: ML-</a:t>
            </a:r>
            <a:r>
              <a:rPr lang="es-ES" dirty="0" err="1" smtClean="0"/>
              <a:t>Yacc</a:t>
            </a:r>
            <a:endParaRPr lang="es-ES" dirty="0" smtClean="0"/>
          </a:p>
          <a:p>
            <a:pPr lvl="1"/>
            <a:r>
              <a:rPr lang="es-ES" dirty="0" smtClean="0"/>
              <a:t>Lenguajes influenciados por ML</a:t>
            </a:r>
          </a:p>
          <a:p>
            <a:pPr lvl="2">
              <a:buFont typeface="Symbol" pitchFamily="18" charset="2"/>
              <a:buChar char=""/>
            </a:pPr>
            <a:r>
              <a:rPr lang="es-ES" dirty="0" smtClean="0"/>
              <a:t>Alice</a:t>
            </a:r>
          </a:p>
          <a:p>
            <a:pPr lvl="2">
              <a:buFont typeface="Symbol" pitchFamily="18" charset="2"/>
              <a:buChar char=""/>
            </a:pPr>
            <a:r>
              <a:rPr lang="es-ES" dirty="0" err="1" smtClean="0"/>
              <a:t>Nemerle</a:t>
            </a:r>
            <a:endParaRPr lang="es-ES" dirty="0" smtClean="0"/>
          </a:p>
          <a:p>
            <a:pPr lvl="2">
              <a:buFont typeface="Symbol" pitchFamily="18" charset="2"/>
              <a:buChar char=""/>
            </a:pPr>
            <a:r>
              <a:rPr lang="es-ES" dirty="0" err="1" smtClean="0"/>
              <a:t>Cyclone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es-ES" b="1" dirty="0" smtClean="0"/>
              <a:t>El Lenguaje ML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es-ES" sz="2400" dirty="0" smtClean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" sz="2400" dirty="0" smtClean="0">
                <a:latin typeface="+mj-lt"/>
              </a:rPr>
              <a:t>Introducción a ML.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 smtClean="0">
                <a:latin typeface="+mj-lt"/>
              </a:rPr>
              <a:t>Definición de </a:t>
            </a:r>
            <a:r>
              <a:rPr lang="es-ES" sz="2400" dirty="0" err="1" smtClean="0">
                <a:latin typeface="+mj-lt"/>
              </a:rPr>
              <a:t>TAD’s</a:t>
            </a:r>
            <a:r>
              <a:rPr lang="es-ES" sz="2400" dirty="0" smtClean="0">
                <a:latin typeface="+mj-lt"/>
              </a:rPr>
              <a:t> 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 smtClean="0">
                <a:latin typeface="+mj-lt"/>
              </a:rPr>
              <a:t>Ejemplos.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 smtClean="0">
                <a:latin typeface="+mj-lt"/>
              </a:rPr>
              <a:t>Comparativa entre ML y </a:t>
            </a:r>
            <a:r>
              <a:rPr lang="es-ES" sz="2400" dirty="0" err="1" smtClean="0">
                <a:latin typeface="+mj-lt"/>
              </a:rPr>
              <a:t>Haskell</a:t>
            </a:r>
            <a:r>
              <a:rPr lang="es-ES" sz="2400" dirty="0" smtClean="0">
                <a:latin typeface="+mj-lt"/>
              </a:rPr>
              <a:t>.</a:t>
            </a:r>
          </a:p>
          <a:p>
            <a:pPr marL="850392" lvl="1" indent="-457200">
              <a:buFont typeface="+mj-lt"/>
              <a:buAutoNum type="arabicPeriod"/>
            </a:pPr>
            <a:r>
              <a:rPr lang="es-ES" sz="2200" dirty="0" smtClean="0"/>
              <a:t>ML y </a:t>
            </a:r>
            <a:r>
              <a:rPr lang="es-ES" sz="2200" dirty="0" err="1" smtClean="0"/>
              <a:t>Haskell</a:t>
            </a:r>
            <a:r>
              <a:rPr lang="es-ES" sz="2200" dirty="0" smtClean="0"/>
              <a:t> en compiladores</a:t>
            </a:r>
          </a:p>
          <a:p>
            <a:pPr marL="850392" lvl="1" indent="-457200">
              <a:buFont typeface="+mj-lt"/>
              <a:buAutoNum type="arabicPeriod"/>
            </a:pPr>
            <a:r>
              <a:rPr lang="es-ES" sz="2200" dirty="0" smtClean="0"/>
              <a:t>Uso de ambos lenguajes en universidades</a:t>
            </a:r>
            <a:endParaRPr lang="es-ES" sz="2200" dirty="0" smtClean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" sz="2400" dirty="0" smtClean="0">
                <a:latin typeface="+mj-lt"/>
              </a:rPr>
              <a:t>Bibliografía.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dirty="0" smtClean="0"/>
              <a:t>Comparativa entre ML y </a:t>
            </a:r>
            <a:r>
              <a:rPr lang="es-ES" dirty="0" err="1" smtClean="0"/>
              <a:t>Haskell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r>
              <a:rPr lang="es-ES" dirty="0" smtClean="0"/>
              <a:t>ML y </a:t>
            </a:r>
            <a:r>
              <a:rPr lang="es-ES" dirty="0" err="1" smtClean="0"/>
              <a:t>Haskell</a:t>
            </a:r>
            <a:r>
              <a:rPr lang="es-ES" dirty="0" smtClean="0"/>
              <a:t> en compiladores</a:t>
            </a:r>
          </a:p>
          <a:p>
            <a:pPr lvl="1"/>
            <a:r>
              <a:rPr lang="es-ES" dirty="0" err="1" smtClean="0"/>
              <a:t>Haskell</a:t>
            </a:r>
            <a:endParaRPr lang="es-ES" dirty="0" smtClean="0"/>
          </a:p>
          <a:p>
            <a:pPr lvl="2">
              <a:buFont typeface="Symbol" pitchFamily="18" charset="2"/>
              <a:buChar char=""/>
            </a:pPr>
            <a:r>
              <a:rPr lang="es-ES" dirty="0" smtClean="0"/>
              <a:t>Analizador Léxico: Alex</a:t>
            </a:r>
          </a:p>
          <a:p>
            <a:pPr lvl="2">
              <a:buFont typeface="Symbol" pitchFamily="18" charset="2"/>
              <a:buChar char=""/>
            </a:pPr>
            <a:r>
              <a:rPr lang="es-ES" dirty="0" smtClean="0"/>
              <a:t>Analizador Sintáctico: </a:t>
            </a:r>
            <a:r>
              <a:rPr lang="es-ES" dirty="0" err="1" smtClean="0"/>
              <a:t>Happy</a:t>
            </a:r>
            <a:endParaRPr lang="es-ES" dirty="0" smtClean="0"/>
          </a:p>
          <a:p>
            <a:pPr lvl="1"/>
            <a:r>
              <a:rPr lang="es-ES" dirty="0" smtClean="0"/>
              <a:t>Lenguajes influenciados por </a:t>
            </a:r>
            <a:r>
              <a:rPr lang="es-ES" dirty="0" err="1" smtClean="0"/>
              <a:t>Haskell</a:t>
            </a:r>
            <a:endParaRPr lang="es-ES" dirty="0" smtClean="0"/>
          </a:p>
          <a:p>
            <a:pPr lvl="2">
              <a:buFont typeface="Symbol" pitchFamily="18" charset="2"/>
              <a:buChar char=""/>
            </a:pPr>
            <a:r>
              <a:rPr lang="es-ES" dirty="0" smtClean="0"/>
              <a:t>F#</a:t>
            </a:r>
          </a:p>
          <a:p>
            <a:pPr lvl="2">
              <a:buFont typeface="Symbol" pitchFamily="18" charset="2"/>
              <a:buChar char=""/>
            </a:pPr>
            <a:r>
              <a:rPr lang="es-ES" dirty="0" err="1" smtClean="0"/>
              <a:t>Python</a:t>
            </a:r>
            <a:endParaRPr lang="es-ES" dirty="0" smtClean="0"/>
          </a:p>
          <a:p>
            <a:pPr lvl="2">
              <a:buFont typeface="Symbol" pitchFamily="18" charset="2"/>
              <a:buChar char=""/>
            </a:pPr>
            <a:r>
              <a:rPr lang="es-ES" dirty="0" err="1" smtClean="0"/>
              <a:t>Scala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dirty="0" smtClean="0"/>
              <a:t>Comparativa entre ML y </a:t>
            </a:r>
            <a:r>
              <a:rPr lang="es-ES" dirty="0" err="1" smtClean="0"/>
              <a:t>Haskell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Uso de ambos lenguajes en universidades</a:t>
            </a:r>
          </a:p>
          <a:p>
            <a:pPr lvl="1"/>
            <a:r>
              <a:rPr lang="es-ES" dirty="0" smtClean="0"/>
              <a:t>ML</a:t>
            </a:r>
          </a:p>
          <a:p>
            <a:pPr lvl="2">
              <a:buFont typeface="Symbol" pitchFamily="18" charset="2"/>
              <a:buChar char=""/>
            </a:pPr>
            <a:r>
              <a:rPr lang="es-ES" dirty="0" err="1" smtClean="0"/>
              <a:t>University</a:t>
            </a:r>
            <a:r>
              <a:rPr lang="es-ES" dirty="0" smtClean="0"/>
              <a:t> of Edinburgh (Scotland)</a:t>
            </a:r>
          </a:p>
          <a:p>
            <a:pPr lvl="2">
              <a:buFont typeface="Symbol" pitchFamily="18" charset="2"/>
              <a:buChar char=""/>
            </a:pPr>
            <a:r>
              <a:rPr lang="es-ES" dirty="0" err="1" smtClean="0"/>
              <a:t>University</a:t>
            </a:r>
            <a:r>
              <a:rPr lang="es-ES" dirty="0" smtClean="0"/>
              <a:t> of Cambridge (</a:t>
            </a:r>
            <a:r>
              <a:rPr lang="es-ES" dirty="0" err="1" smtClean="0"/>
              <a:t>England</a:t>
            </a:r>
            <a:r>
              <a:rPr lang="es-ES" dirty="0" smtClean="0"/>
              <a:t>)</a:t>
            </a:r>
          </a:p>
          <a:p>
            <a:pPr lvl="2">
              <a:buFont typeface="Symbol" pitchFamily="18" charset="2"/>
              <a:buChar char=""/>
            </a:pPr>
            <a:r>
              <a:rPr lang="es-ES" dirty="0" smtClean="0"/>
              <a:t>Carnegie </a:t>
            </a:r>
            <a:r>
              <a:rPr lang="es-ES" dirty="0" err="1" smtClean="0"/>
              <a:t>Mellon</a:t>
            </a:r>
            <a:r>
              <a:rPr lang="es-ES" dirty="0" smtClean="0"/>
              <a:t> </a:t>
            </a:r>
            <a:r>
              <a:rPr lang="es-ES" dirty="0" err="1" smtClean="0"/>
              <a:t>University</a:t>
            </a:r>
            <a:r>
              <a:rPr lang="es-ES" dirty="0" smtClean="0"/>
              <a:t> (Pensilvania-USA)</a:t>
            </a:r>
          </a:p>
          <a:p>
            <a:pPr lvl="2">
              <a:buFont typeface="Symbol" pitchFamily="18" charset="2"/>
              <a:buChar char=""/>
            </a:pPr>
            <a:r>
              <a:rPr lang="es-ES" dirty="0" err="1" smtClean="0"/>
              <a:t>University</a:t>
            </a:r>
            <a:r>
              <a:rPr lang="es-ES" dirty="0" smtClean="0"/>
              <a:t> of Princeton (New Jersey-USA)</a:t>
            </a:r>
          </a:p>
          <a:p>
            <a:pPr lvl="2">
              <a:buFont typeface="Symbol" pitchFamily="18" charset="2"/>
              <a:buChar char=""/>
            </a:pPr>
            <a:r>
              <a:rPr lang="es-ES" dirty="0" err="1" smtClean="0"/>
              <a:t>University</a:t>
            </a:r>
            <a:r>
              <a:rPr lang="es-ES" dirty="0" smtClean="0"/>
              <a:t> of </a:t>
            </a:r>
            <a:r>
              <a:rPr lang="es-ES" dirty="0" err="1" smtClean="0"/>
              <a:t>Copenhagen</a:t>
            </a:r>
            <a:r>
              <a:rPr lang="es-ES" dirty="0" smtClean="0"/>
              <a:t> (</a:t>
            </a:r>
            <a:r>
              <a:rPr lang="es-ES" dirty="0" err="1" smtClean="0"/>
              <a:t>Denmark</a:t>
            </a:r>
            <a:r>
              <a:rPr lang="es-ES" dirty="0" smtClean="0"/>
              <a:t>)</a:t>
            </a:r>
          </a:p>
          <a:p>
            <a:pPr lvl="1"/>
            <a:r>
              <a:rPr lang="es-ES" dirty="0" err="1" smtClean="0"/>
              <a:t>Haskell</a:t>
            </a:r>
            <a:endParaRPr lang="es-ES" dirty="0" smtClean="0"/>
          </a:p>
          <a:p>
            <a:pPr lvl="2">
              <a:buFont typeface="Symbol" pitchFamily="18" charset="2"/>
              <a:buChar char=""/>
            </a:pPr>
            <a:r>
              <a:rPr lang="es-ES" dirty="0" smtClean="0"/>
              <a:t>Universidad de Sevilla</a:t>
            </a:r>
          </a:p>
          <a:p>
            <a:pPr lvl="2">
              <a:buFont typeface="Symbol" pitchFamily="18" charset="2"/>
              <a:buChar char=""/>
            </a:pPr>
            <a:r>
              <a:rPr lang="es-ES" dirty="0" smtClean="0"/>
              <a:t>Universidad Politécnica de Madrid</a:t>
            </a:r>
          </a:p>
          <a:p>
            <a:pPr lvl="2">
              <a:buFont typeface="Symbol" pitchFamily="18" charset="2"/>
              <a:buChar char=""/>
            </a:pPr>
            <a:r>
              <a:rPr lang="es-ES" dirty="0" smtClean="0"/>
              <a:t>Universidad Politécnica de Cataluña</a:t>
            </a:r>
          </a:p>
          <a:p>
            <a:pPr lvl="2">
              <a:buFont typeface="Symbol" pitchFamily="18" charset="2"/>
              <a:buChar char=""/>
            </a:pPr>
            <a:r>
              <a:rPr lang="es-ES" dirty="0" smtClean="0"/>
              <a:t>Universidad Politécnica de Valencia</a:t>
            </a:r>
          </a:p>
          <a:p>
            <a:pPr lvl="2">
              <a:buFont typeface="Symbol" pitchFamily="18" charset="2"/>
              <a:buChar char=""/>
            </a:pPr>
            <a:r>
              <a:rPr lang="es-ES" dirty="0" smtClean="0"/>
              <a:t>Universidad de Málaga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dirty="0" smtClean="0"/>
              <a:t>Comparativa entre ML y </a:t>
            </a:r>
            <a:r>
              <a:rPr lang="es-ES" dirty="0" err="1" smtClean="0"/>
              <a:t>Haskell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r>
              <a:rPr lang="es-ES" dirty="0" smtClean="0"/>
              <a:t>Lenguaje más utilizado según índice TIOBE</a:t>
            </a:r>
          </a:p>
          <a:p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672018"/>
            <a:ext cx="4680519" cy="368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Bibliografía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Introducción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Definición de </a:t>
            </a:r>
            <a:r>
              <a:rPr lang="es-E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TAD’s</a:t>
            </a: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Ejemplos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Comparativa entre ML y </a:t>
            </a:r>
            <a:r>
              <a:rPr lang="es-E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Haskell</a:t>
            </a:r>
            <a:endParaRPr lang="es-E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/>
              <a:t>Bibliografía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dirty="0" smtClean="0"/>
              <a:t>Bibliografía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 lnSpcReduction="10000"/>
          </a:bodyPr>
          <a:lstStyle/>
          <a:p>
            <a:r>
              <a:rPr lang="es-ES" dirty="0" smtClean="0">
                <a:hlinkClick r:id="rId2"/>
              </a:rPr>
              <a:t>http://www.tiobe.com/index.php/content/paperinfo/tpci/index.html</a:t>
            </a:r>
            <a:endParaRPr lang="es-ES" dirty="0" smtClean="0"/>
          </a:p>
          <a:p>
            <a:r>
              <a:rPr lang="es-ES" dirty="0" smtClean="0">
                <a:hlinkClick r:id="rId3"/>
              </a:rPr>
              <a:t>http://en.wikipedia.org/wiki/Haskell_%28programming_language%29</a:t>
            </a:r>
            <a:endParaRPr lang="es-ES" dirty="0" smtClean="0"/>
          </a:p>
          <a:p>
            <a:r>
              <a:rPr lang="es-ES" dirty="0" smtClean="0">
                <a:hlinkClick r:id="rId4"/>
              </a:rPr>
              <a:t>http://www.scholarpedia.org/article/Standard_ML_language</a:t>
            </a:r>
            <a:endParaRPr lang="es-ES" dirty="0" smtClean="0"/>
          </a:p>
          <a:p>
            <a:r>
              <a:rPr lang="es-ES" dirty="0" smtClean="0">
                <a:hlinkClick r:id="rId5"/>
              </a:rPr>
              <a:t>http://bloggingmath.wordpress.com/2010/01/20/writing-a-compiler-in-haskell-compiler-series-part-i/</a:t>
            </a:r>
            <a:endParaRPr lang="es-ES" dirty="0" smtClean="0"/>
          </a:p>
          <a:p>
            <a:r>
              <a:rPr lang="es-ES" dirty="0" smtClean="0">
                <a:hlinkClick r:id="rId6"/>
              </a:rPr>
              <a:t>http://bloggingmath.wordpress.com/2010/04/06/having-fun-with-happy-compiler-series-part-iii/</a:t>
            </a:r>
            <a:endParaRPr lang="es-ES" dirty="0" smtClean="0"/>
          </a:p>
          <a:p>
            <a:r>
              <a:rPr lang="es-ES" dirty="0" smtClean="0">
                <a:hlinkClick r:id="rId7"/>
              </a:rPr>
              <a:t>http://en.wikipedia.org/wiki/ML_%28programming_language%29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Introducción a ML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/>
              <a:t>Introducción</a:t>
            </a:r>
          </a:p>
          <a:p>
            <a:pPr lvl="1"/>
            <a:r>
              <a:rPr lang="es-ES" dirty="0" smtClean="0"/>
              <a:t>Características</a:t>
            </a:r>
            <a:endParaRPr lang="es-ES" dirty="0" smtClean="0"/>
          </a:p>
          <a:p>
            <a:pPr lvl="1"/>
            <a:r>
              <a:rPr lang="es-ES" dirty="0" smtClean="0"/>
              <a:t>Lenguajes familia ML</a:t>
            </a:r>
            <a:endParaRPr lang="es-ES" dirty="0" smtClean="0"/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Definición de </a:t>
            </a:r>
            <a:r>
              <a:rPr lang="es-E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TAD’s</a:t>
            </a: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Ejemplos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Comparativa entre ML y </a:t>
            </a:r>
            <a:r>
              <a:rPr lang="es-E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Haskell</a:t>
            </a:r>
            <a:endParaRPr lang="es-E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Bibliografía</a:t>
            </a: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es-ES" b="1" dirty="0" smtClean="0"/>
              <a:t>Introducción a ML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sz="2400" dirty="0" smtClean="0"/>
          </a:p>
          <a:p>
            <a:r>
              <a:rPr lang="es-ES" sz="2400" dirty="0" smtClean="0">
                <a:latin typeface="+mj-lt"/>
              </a:rPr>
              <a:t>ML  (Metalenguaje).</a:t>
            </a:r>
          </a:p>
          <a:p>
            <a:endParaRPr lang="es-ES" sz="2400" dirty="0" smtClean="0">
              <a:latin typeface="+mj-lt"/>
            </a:endParaRPr>
          </a:p>
          <a:p>
            <a:r>
              <a:rPr lang="es-ES" sz="2400" dirty="0" smtClean="0">
                <a:latin typeface="+mj-lt"/>
              </a:rPr>
              <a:t>Lenguaje declarativo de propósito general.</a:t>
            </a:r>
          </a:p>
          <a:p>
            <a:endParaRPr lang="es-ES" sz="2400" dirty="0" smtClean="0">
              <a:latin typeface="+mj-lt"/>
            </a:endParaRPr>
          </a:p>
          <a:p>
            <a:r>
              <a:rPr lang="es-ES" sz="2400" dirty="0" smtClean="0">
                <a:latin typeface="+mj-lt"/>
              </a:rPr>
              <a:t>Robert </a:t>
            </a:r>
            <a:r>
              <a:rPr lang="es-ES" sz="2400" dirty="0" err="1" smtClean="0">
                <a:latin typeface="+mj-lt"/>
              </a:rPr>
              <a:t>Milner</a:t>
            </a:r>
            <a:r>
              <a:rPr lang="es-ES" sz="2400" dirty="0" smtClean="0">
                <a:latin typeface="+mj-lt"/>
              </a:rPr>
              <a:t>  (1970, Edimburgo).</a:t>
            </a:r>
          </a:p>
          <a:p>
            <a:endParaRPr lang="es-ES" sz="2400" dirty="0" smtClean="0">
              <a:latin typeface="+mj-lt"/>
            </a:endParaRPr>
          </a:p>
          <a:p>
            <a:r>
              <a:rPr lang="es-ES" sz="2400" dirty="0" smtClean="0">
                <a:latin typeface="+mj-lt"/>
              </a:rPr>
              <a:t>Lenguaje declarativo impuro.</a:t>
            </a:r>
          </a:p>
          <a:p>
            <a:endParaRPr lang="es-ES" sz="2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b="1" dirty="0" smtClean="0"/>
              <a:t>Introducción a ML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Autofit/>
          </a:bodyPr>
          <a:lstStyle/>
          <a:p>
            <a:endParaRPr lang="es-ES" sz="2400" dirty="0" smtClean="0">
              <a:latin typeface="+mj-lt"/>
            </a:endParaRPr>
          </a:p>
          <a:p>
            <a:r>
              <a:rPr lang="es-ES" sz="2400" dirty="0" smtClean="0">
                <a:latin typeface="+mj-lt"/>
              </a:rPr>
              <a:t>Características:</a:t>
            </a:r>
          </a:p>
          <a:p>
            <a:pPr lvl="1"/>
            <a:r>
              <a:rPr lang="es-ES" sz="2200" dirty="0" smtClean="0">
                <a:latin typeface="+mj-lt"/>
              </a:rPr>
              <a:t>Evaluación por valor.</a:t>
            </a:r>
          </a:p>
          <a:p>
            <a:pPr lvl="1"/>
            <a:r>
              <a:rPr lang="es-ES" sz="2200" dirty="0" smtClean="0">
                <a:latin typeface="+mj-lt"/>
              </a:rPr>
              <a:t>Recolección de basura</a:t>
            </a:r>
          </a:p>
          <a:p>
            <a:pPr lvl="1"/>
            <a:r>
              <a:rPr lang="es-ES" sz="2200" dirty="0" smtClean="0">
                <a:latin typeface="+mj-lt"/>
              </a:rPr>
              <a:t>Tipos de datos algebraicos</a:t>
            </a:r>
          </a:p>
          <a:p>
            <a:pPr lvl="1"/>
            <a:r>
              <a:rPr lang="es-ES" sz="2200" dirty="0" smtClean="0">
                <a:latin typeface="+mj-lt"/>
              </a:rPr>
              <a:t>Manejo de excepciones.</a:t>
            </a:r>
          </a:p>
          <a:p>
            <a:pPr lvl="1"/>
            <a:r>
              <a:rPr lang="es-ES" sz="2200" dirty="0" smtClean="0">
                <a:latin typeface="+mj-lt"/>
              </a:rPr>
              <a:t>Reconocimiento de patrones.</a:t>
            </a:r>
          </a:p>
          <a:p>
            <a:pPr lvl="1"/>
            <a:endParaRPr lang="es-ES" dirty="0" smtClean="0">
              <a:latin typeface="+mj-lt"/>
            </a:endParaRPr>
          </a:p>
          <a:p>
            <a:r>
              <a:rPr lang="es-ES" sz="2400" dirty="0" smtClean="0">
                <a:latin typeface="+mj-lt"/>
              </a:rPr>
              <a:t>Lenguajes familia </a:t>
            </a:r>
            <a:r>
              <a:rPr lang="es-ES" sz="2400" dirty="0" smtClean="0">
                <a:latin typeface="+mj-lt"/>
              </a:rPr>
              <a:t>ML</a:t>
            </a:r>
            <a:r>
              <a:rPr lang="es-ES" sz="2400" dirty="0" smtClean="0">
                <a:latin typeface="+mj-lt"/>
              </a:rPr>
              <a:t>.</a:t>
            </a:r>
          </a:p>
          <a:p>
            <a:pPr lvl="1"/>
            <a:r>
              <a:rPr lang="es-ES" sz="2200" dirty="0" smtClean="0">
                <a:latin typeface="+mj-lt"/>
              </a:rPr>
              <a:t>SML</a:t>
            </a:r>
          </a:p>
          <a:p>
            <a:pPr lvl="1"/>
            <a:r>
              <a:rPr lang="es-ES" sz="2200" dirty="0" smtClean="0">
                <a:latin typeface="+mj-lt"/>
              </a:rPr>
              <a:t>OCAML</a:t>
            </a:r>
            <a:endParaRPr lang="es-ES" sz="2200" dirty="0">
              <a:latin typeface="+mj-lt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Definición de </a:t>
            </a:r>
            <a:r>
              <a:rPr lang="es-ES" dirty="0" err="1" smtClean="0"/>
              <a:t>TAD’s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Introducción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sz="2200" dirty="0" smtClean="0"/>
              <a:t>Definición de </a:t>
            </a:r>
            <a:r>
              <a:rPr lang="es-ES" sz="2200" dirty="0" err="1" smtClean="0"/>
              <a:t>TAD’s</a:t>
            </a:r>
            <a:r>
              <a:rPr lang="es-ES" sz="2200" dirty="0" smtClean="0"/>
              <a:t> </a:t>
            </a:r>
          </a:p>
          <a:p>
            <a:pPr lvl="1"/>
            <a:r>
              <a:rPr lang="es-ES" dirty="0" smtClean="0"/>
              <a:t>Primeros pasos en ML</a:t>
            </a:r>
            <a:endParaRPr lang="es-ES" dirty="0" smtClean="0"/>
          </a:p>
          <a:p>
            <a:pPr lvl="1"/>
            <a:r>
              <a:rPr lang="es-ES" dirty="0" smtClean="0"/>
              <a:t>Tipos básicos</a:t>
            </a:r>
          </a:p>
          <a:p>
            <a:pPr lvl="1"/>
            <a:r>
              <a:rPr lang="es-ES" dirty="0" err="1" smtClean="0"/>
              <a:t>TAD’s</a:t>
            </a:r>
            <a:endParaRPr lang="es-ES" dirty="0" smtClean="0"/>
          </a:p>
          <a:p>
            <a:pPr lvl="1"/>
            <a:r>
              <a:rPr lang="es-ES" dirty="0" smtClean="0"/>
              <a:t>Procesado de listas</a:t>
            </a:r>
          </a:p>
          <a:p>
            <a:pPr lvl="1"/>
            <a:r>
              <a:rPr lang="es-ES" dirty="0" smtClean="0"/>
              <a:t>Sentencias condicionales</a:t>
            </a:r>
          </a:p>
          <a:p>
            <a:pPr lvl="1"/>
            <a:r>
              <a:rPr lang="es-ES" dirty="0" smtClean="0"/>
              <a:t>Patrones recursivos comunes</a:t>
            </a:r>
          </a:p>
          <a:p>
            <a:pPr lvl="1"/>
            <a:r>
              <a:rPr lang="es-ES" dirty="0" smtClean="0"/>
              <a:t>Creando nuestros propios tipos</a:t>
            </a:r>
            <a:endParaRPr lang="es-ES" dirty="0" smtClean="0"/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/>
              <a:t>Ejemplos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Comparativa entre ML y </a:t>
            </a:r>
            <a:r>
              <a:rPr lang="es-E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Haskell</a:t>
            </a:r>
            <a:endParaRPr lang="es-E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Bibliografía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b="1" dirty="0" smtClean="0"/>
              <a:t>Primeros pasos en ML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 fontScale="92500" lnSpcReduction="20000"/>
          </a:bodyPr>
          <a:lstStyle/>
          <a:p>
            <a:endParaRPr lang="es-ES" dirty="0" smtClean="0">
              <a:latin typeface="+mj-lt"/>
            </a:endParaRPr>
          </a:p>
          <a:p>
            <a:r>
              <a:rPr lang="en-US" dirty="0" err="1" smtClean="0">
                <a:latin typeface="+mj-lt"/>
              </a:rPr>
              <a:t>Manejando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cadenas</a:t>
            </a:r>
            <a:r>
              <a:rPr lang="en-US" dirty="0" smtClean="0">
                <a:latin typeface="+mj-lt"/>
              </a:rPr>
              <a:t> de </a:t>
            </a:r>
            <a:r>
              <a:rPr lang="en-US" dirty="0" err="1" smtClean="0">
                <a:latin typeface="+mj-lt"/>
              </a:rPr>
              <a:t>caractéres</a:t>
            </a:r>
            <a:r>
              <a:rPr lang="en-US" dirty="0" smtClean="0">
                <a:latin typeface="+mj-lt"/>
              </a:rPr>
              <a:t>:</a:t>
            </a:r>
          </a:p>
          <a:p>
            <a:pPr lvl="1">
              <a:buNone/>
            </a:pPr>
            <a:r>
              <a:rPr lang="en-US" dirty="0" smtClean="0">
                <a:latin typeface="+mj-lt"/>
              </a:rPr>
              <a:t>	- "</a:t>
            </a:r>
            <a:r>
              <a:rPr lang="en-US" dirty="0" err="1" smtClean="0">
                <a:latin typeface="+mj-lt"/>
              </a:rPr>
              <a:t>Hola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Mundo</a:t>
            </a:r>
            <a:r>
              <a:rPr lang="en-US" dirty="0" smtClean="0">
                <a:latin typeface="+mj-lt"/>
              </a:rPr>
              <a:t>"; </a:t>
            </a:r>
            <a:br>
              <a:rPr lang="en-US" dirty="0" smtClean="0">
                <a:latin typeface="+mj-lt"/>
              </a:rPr>
            </a:br>
            <a:r>
              <a:rPr lang="en-US" dirty="0" err="1" smtClean="0">
                <a:latin typeface="+mj-lt"/>
              </a:rPr>
              <a:t>val</a:t>
            </a:r>
            <a:r>
              <a:rPr lang="en-US" dirty="0" smtClean="0">
                <a:latin typeface="+mj-lt"/>
              </a:rPr>
              <a:t> it = " </a:t>
            </a:r>
            <a:r>
              <a:rPr lang="en-US" dirty="0" err="1" smtClean="0">
                <a:latin typeface="+mj-lt"/>
              </a:rPr>
              <a:t>Hola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Mundo</a:t>
            </a:r>
            <a:r>
              <a:rPr lang="en-US" dirty="0" smtClean="0">
                <a:latin typeface="+mj-lt"/>
              </a:rPr>
              <a:t> " : string</a:t>
            </a:r>
            <a:r>
              <a:rPr lang="en-US" sz="2600" dirty="0" smtClean="0">
                <a:latin typeface="+mj-lt"/>
              </a:rPr>
              <a:t/>
            </a:r>
            <a:br>
              <a:rPr lang="en-US" sz="2600" dirty="0" smtClean="0">
                <a:latin typeface="+mj-lt"/>
              </a:rPr>
            </a:br>
            <a:endParaRPr lang="en-US" sz="2600" dirty="0" smtClean="0">
              <a:latin typeface="+mj-lt"/>
            </a:endParaRPr>
          </a:p>
          <a:p>
            <a:r>
              <a:rPr lang="en-US" dirty="0" err="1" smtClean="0">
                <a:latin typeface="+mj-lt"/>
              </a:rPr>
              <a:t>Operando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enteros</a:t>
            </a:r>
            <a:r>
              <a:rPr lang="en-US" dirty="0" smtClean="0">
                <a:latin typeface="+mj-lt"/>
              </a:rPr>
              <a:t>:</a:t>
            </a:r>
          </a:p>
          <a:p>
            <a:pPr lvl="1">
              <a:buNone/>
            </a:pPr>
            <a:r>
              <a:rPr lang="es-ES" dirty="0" smtClean="0">
                <a:latin typeface="+mj-lt"/>
              </a:rPr>
              <a:t>	- 3+4; </a:t>
            </a:r>
            <a:br>
              <a:rPr lang="es-ES" dirty="0" smtClean="0">
                <a:latin typeface="+mj-lt"/>
              </a:rPr>
            </a:br>
            <a:r>
              <a:rPr lang="es-ES" dirty="0" err="1" smtClean="0">
                <a:latin typeface="+mj-lt"/>
              </a:rPr>
              <a:t>it</a:t>
            </a:r>
            <a:r>
              <a:rPr lang="es-ES" dirty="0" smtClean="0">
                <a:latin typeface="+mj-lt"/>
              </a:rPr>
              <a:t> = 7 : </a:t>
            </a:r>
            <a:r>
              <a:rPr lang="es-ES" dirty="0" err="1" smtClean="0">
                <a:latin typeface="+mj-lt"/>
              </a:rPr>
              <a:t>int</a:t>
            </a:r>
            <a:r>
              <a:rPr lang="es-ES" sz="2600" dirty="0" smtClean="0">
                <a:latin typeface="+mj-lt"/>
              </a:rPr>
              <a:t/>
            </a:r>
            <a:br>
              <a:rPr lang="es-ES" sz="2600" dirty="0" smtClean="0">
                <a:latin typeface="+mj-lt"/>
              </a:rPr>
            </a:br>
            <a:endParaRPr lang="es-ES" sz="2600" dirty="0" smtClean="0">
              <a:latin typeface="+mj-lt"/>
            </a:endParaRPr>
          </a:p>
          <a:p>
            <a:r>
              <a:rPr lang="es-ES" dirty="0" smtClean="0">
                <a:latin typeface="+mj-lt"/>
              </a:rPr>
              <a:t>Creación de funciones:</a:t>
            </a:r>
          </a:p>
          <a:p>
            <a:pPr lvl="1">
              <a:buNone/>
            </a:pPr>
            <a:r>
              <a:rPr lang="en-US" dirty="0" smtClean="0">
                <a:latin typeface="+mj-lt"/>
              </a:rPr>
              <a:t>	fun &lt;</a:t>
            </a:r>
            <a:r>
              <a:rPr lang="en-US" dirty="0" err="1" smtClean="0">
                <a:latin typeface="+mj-lt"/>
              </a:rPr>
              <a:t>nombre</a:t>
            </a:r>
            <a:r>
              <a:rPr lang="en-US" dirty="0" smtClean="0">
                <a:latin typeface="+mj-lt"/>
              </a:rPr>
              <a:t>&gt; &lt;</a:t>
            </a:r>
            <a:r>
              <a:rPr lang="en-US" dirty="0" err="1" smtClean="0">
                <a:latin typeface="+mj-lt"/>
              </a:rPr>
              <a:t>parámetros</a:t>
            </a:r>
            <a:r>
              <a:rPr lang="en-US" dirty="0" smtClean="0">
                <a:latin typeface="+mj-lt"/>
              </a:rPr>
              <a:t>&gt; = &lt;</a:t>
            </a:r>
            <a:r>
              <a:rPr lang="en-US" dirty="0" err="1" smtClean="0">
                <a:latin typeface="+mj-lt"/>
              </a:rPr>
              <a:t>expresión</a:t>
            </a:r>
            <a:r>
              <a:rPr lang="en-US" dirty="0" smtClean="0">
                <a:latin typeface="+mj-lt"/>
              </a:rPr>
              <a:t>&gt;;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fun </a:t>
            </a:r>
            <a:r>
              <a:rPr lang="en-US" dirty="0" err="1" smtClean="0">
                <a:latin typeface="+mj-lt"/>
              </a:rPr>
              <a:t>doble</a:t>
            </a:r>
            <a:r>
              <a:rPr lang="en-US" dirty="0" smtClean="0">
                <a:latin typeface="+mj-lt"/>
              </a:rPr>
              <a:t> x = 2*x; 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fun </a:t>
            </a:r>
            <a:r>
              <a:rPr lang="en-US" dirty="0" err="1" smtClean="0">
                <a:latin typeface="+mj-lt"/>
              </a:rPr>
              <a:t>incremento</a:t>
            </a:r>
            <a:r>
              <a:rPr lang="en-US" dirty="0" smtClean="0">
                <a:latin typeface="+mj-lt"/>
              </a:rPr>
              <a:t> x = x+1; </a:t>
            </a:r>
            <a:endParaRPr lang="es-ES" dirty="0" smtClean="0">
              <a:latin typeface="+mj-lt"/>
            </a:endParaRPr>
          </a:p>
          <a:p>
            <a:endParaRPr lang="es-ES" sz="2400" dirty="0">
              <a:latin typeface="+mj-lt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b="1" dirty="0" smtClean="0"/>
              <a:t>Tipos básicos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 fontScale="85000" lnSpcReduction="20000"/>
          </a:bodyPr>
          <a:lstStyle/>
          <a:p>
            <a:endParaRPr lang="es-ES" dirty="0" smtClean="0">
              <a:latin typeface="+mj-lt"/>
            </a:endParaRPr>
          </a:p>
          <a:p>
            <a:r>
              <a:rPr lang="en-US" sz="2800" dirty="0" err="1" smtClean="0">
                <a:latin typeface="+mj-lt"/>
              </a:rPr>
              <a:t>Tipos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básicos</a:t>
            </a:r>
            <a:r>
              <a:rPr lang="en-US" sz="2800" dirty="0" smtClean="0">
                <a:latin typeface="+mj-lt"/>
              </a:rPr>
              <a:t>: integer, real, string, char, </a:t>
            </a:r>
            <a:r>
              <a:rPr lang="en-US" sz="2800" dirty="0" err="1" smtClean="0">
                <a:latin typeface="+mj-lt"/>
              </a:rPr>
              <a:t>boolean</a:t>
            </a:r>
            <a:r>
              <a:rPr lang="en-US" sz="2800" dirty="0" smtClean="0">
                <a:latin typeface="+mj-lt"/>
              </a:rPr>
              <a:t>.</a:t>
            </a:r>
          </a:p>
          <a:p>
            <a:endParaRPr lang="en-US" dirty="0" smtClean="0">
              <a:latin typeface="+mj-lt"/>
            </a:endParaRPr>
          </a:p>
          <a:p>
            <a:r>
              <a:rPr lang="en-US" sz="2800" dirty="0" err="1" smtClean="0">
                <a:latin typeface="+mj-lt"/>
              </a:rPr>
              <a:t>Listas</a:t>
            </a:r>
            <a:r>
              <a:rPr lang="en-US" sz="2800" dirty="0" smtClean="0">
                <a:latin typeface="+mj-lt"/>
              </a:rPr>
              <a:t> de </a:t>
            </a:r>
            <a:r>
              <a:rPr lang="en-US" sz="2800" dirty="0" err="1" smtClean="0">
                <a:latin typeface="+mj-lt"/>
              </a:rPr>
              <a:t>enteros</a:t>
            </a:r>
            <a:r>
              <a:rPr lang="en-US" sz="2800" dirty="0" smtClean="0">
                <a:latin typeface="+mj-lt"/>
              </a:rPr>
              <a:t>:</a:t>
            </a:r>
          </a:p>
          <a:p>
            <a:pPr lvl="1"/>
            <a:r>
              <a:rPr lang="es-ES" sz="2600" dirty="0" smtClean="0">
                <a:latin typeface="+mj-lt"/>
              </a:rPr>
              <a:t>[1,2,3] : </a:t>
            </a:r>
            <a:r>
              <a:rPr lang="es-ES" sz="2600" dirty="0" err="1" smtClean="0">
                <a:latin typeface="+mj-lt"/>
              </a:rPr>
              <a:t>int</a:t>
            </a:r>
            <a:r>
              <a:rPr lang="es-ES" sz="2600" dirty="0" smtClean="0">
                <a:latin typeface="+mj-lt"/>
              </a:rPr>
              <a:t> </a:t>
            </a:r>
            <a:r>
              <a:rPr lang="es-ES" sz="2600" dirty="0" err="1" smtClean="0">
                <a:latin typeface="+mj-lt"/>
              </a:rPr>
              <a:t>list</a:t>
            </a:r>
            <a:endParaRPr lang="es-ES" sz="2600" dirty="0" smtClean="0">
              <a:latin typeface="+mj-lt"/>
            </a:endParaRPr>
          </a:p>
          <a:p>
            <a:endParaRPr lang="es-ES" dirty="0" smtClean="0">
              <a:latin typeface="+mj-lt"/>
            </a:endParaRPr>
          </a:p>
          <a:p>
            <a:r>
              <a:rPr lang="es-ES" sz="2800" dirty="0" smtClean="0">
                <a:latin typeface="+mj-lt"/>
              </a:rPr>
              <a:t>Lista de cadenas de caracteres:</a:t>
            </a:r>
          </a:p>
          <a:p>
            <a:pPr lvl="1"/>
            <a:r>
              <a:rPr lang="es-ES" sz="2600" dirty="0" smtClean="0">
                <a:latin typeface="+mj-lt"/>
              </a:rPr>
              <a:t>[“</a:t>
            </a:r>
            <a:r>
              <a:rPr lang="es-ES" sz="2600" dirty="0" err="1" smtClean="0">
                <a:latin typeface="+mj-lt"/>
              </a:rPr>
              <a:t>David",“Jesús“,“Blas</a:t>
            </a:r>
            <a:r>
              <a:rPr lang="es-ES" sz="2600" dirty="0" smtClean="0">
                <a:latin typeface="+mj-lt"/>
              </a:rPr>
              <a:t>"] : </a:t>
            </a:r>
            <a:r>
              <a:rPr lang="es-ES" sz="2600" dirty="0" err="1" smtClean="0">
                <a:latin typeface="+mj-lt"/>
              </a:rPr>
              <a:t>string</a:t>
            </a:r>
            <a:r>
              <a:rPr lang="es-ES" sz="2600" dirty="0" smtClean="0">
                <a:latin typeface="+mj-lt"/>
              </a:rPr>
              <a:t> </a:t>
            </a:r>
            <a:r>
              <a:rPr lang="es-ES" sz="2600" dirty="0" err="1" smtClean="0">
                <a:latin typeface="+mj-lt"/>
              </a:rPr>
              <a:t>list</a:t>
            </a:r>
            <a:r>
              <a:rPr lang="es-ES" sz="2600" dirty="0" smtClean="0">
                <a:latin typeface="+mj-lt"/>
              </a:rPr>
              <a:t> </a:t>
            </a:r>
          </a:p>
          <a:p>
            <a:endParaRPr lang="es-ES" dirty="0" smtClean="0">
              <a:latin typeface="+mj-lt"/>
            </a:endParaRPr>
          </a:p>
          <a:p>
            <a:r>
              <a:rPr lang="es-ES" sz="2800" dirty="0" smtClean="0">
                <a:latin typeface="+mj-lt"/>
              </a:rPr>
              <a:t>Listas compuestas:</a:t>
            </a:r>
          </a:p>
          <a:p>
            <a:pPr lvl="1"/>
            <a:r>
              <a:rPr lang="es-ES" sz="2600" dirty="0" smtClean="0">
                <a:latin typeface="+mj-lt"/>
              </a:rPr>
              <a:t>[(2,3),(2,2),(9,1)] : (</a:t>
            </a:r>
            <a:r>
              <a:rPr lang="es-ES" sz="2600" dirty="0" err="1" smtClean="0">
                <a:latin typeface="+mj-lt"/>
              </a:rPr>
              <a:t>int</a:t>
            </a:r>
            <a:r>
              <a:rPr lang="es-ES" sz="2600" dirty="0" smtClean="0">
                <a:latin typeface="+mj-lt"/>
              </a:rPr>
              <a:t> * </a:t>
            </a:r>
            <a:r>
              <a:rPr lang="es-ES" sz="2600" dirty="0" err="1" smtClean="0">
                <a:latin typeface="+mj-lt"/>
              </a:rPr>
              <a:t>int</a:t>
            </a:r>
            <a:r>
              <a:rPr lang="es-ES" sz="2600" dirty="0" smtClean="0">
                <a:latin typeface="+mj-lt"/>
              </a:rPr>
              <a:t>) </a:t>
            </a:r>
            <a:r>
              <a:rPr lang="es-ES" sz="2600" dirty="0" err="1" smtClean="0">
                <a:latin typeface="+mj-lt"/>
              </a:rPr>
              <a:t>list</a:t>
            </a:r>
            <a:r>
              <a:rPr lang="es-ES" sz="2600" dirty="0" smtClean="0">
                <a:latin typeface="+mj-lt"/>
              </a:rPr>
              <a:t> </a:t>
            </a:r>
          </a:p>
          <a:p>
            <a:endParaRPr lang="es-ES" dirty="0" smtClean="0">
              <a:latin typeface="+mj-lt"/>
            </a:endParaRPr>
          </a:p>
          <a:p>
            <a:r>
              <a:rPr lang="es-ES" sz="2800" dirty="0" smtClean="0">
                <a:latin typeface="+mj-lt"/>
              </a:rPr>
              <a:t>Listas de listas:</a:t>
            </a:r>
          </a:p>
          <a:p>
            <a:pPr lvl="1"/>
            <a:r>
              <a:rPr lang="es-ES" sz="2600" dirty="0" smtClean="0">
                <a:latin typeface="+mj-lt"/>
              </a:rPr>
              <a:t>[[],[1],[1,2]] : </a:t>
            </a:r>
            <a:r>
              <a:rPr lang="es-ES" sz="2600" dirty="0" err="1" smtClean="0">
                <a:latin typeface="+mj-lt"/>
              </a:rPr>
              <a:t>int</a:t>
            </a:r>
            <a:r>
              <a:rPr lang="es-ES" sz="2600" dirty="0" smtClean="0">
                <a:latin typeface="+mj-lt"/>
              </a:rPr>
              <a:t> </a:t>
            </a:r>
            <a:r>
              <a:rPr lang="es-ES" sz="2600" dirty="0" err="1" smtClean="0">
                <a:latin typeface="+mj-lt"/>
              </a:rPr>
              <a:t>list</a:t>
            </a:r>
            <a:r>
              <a:rPr lang="es-ES" sz="2600" dirty="0" smtClean="0">
                <a:latin typeface="+mj-lt"/>
              </a:rPr>
              <a:t> </a:t>
            </a:r>
            <a:r>
              <a:rPr lang="es-ES" sz="2600" dirty="0" err="1" smtClean="0">
                <a:latin typeface="+mj-lt"/>
              </a:rPr>
              <a:t>list</a:t>
            </a:r>
            <a:endParaRPr lang="es-ES" sz="2600" dirty="0" smtClean="0">
              <a:latin typeface="+mj-lt"/>
            </a:endParaRPr>
          </a:p>
          <a:p>
            <a:endParaRPr lang="es-ES" sz="2400" dirty="0">
              <a:latin typeface="+mj-lt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ES" b="1" dirty="0" err="1" smtClean="0"/>
              <a:t>TAD´s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>
            <a:normAutofit fontScale="77500" lnSpcReduction="20000"/>
          </a:bodyPr>
          <a:lstStyle/>
          <a:p>
            <a:endParaRPr lang="es-ES" sz="3100" b="1" dirty="0" smtClean="0">
              <a:latin typeface="+mj-lt"/>
            </a:endParaRPr>
          </a:p>
          <a:p>
            <a:r>
              <a:rPr lang="es-ES" sz="3100" b="1" dirty="0" smtClean="0">
                <a:latin typeface="+mj-lt"/>
              </a:rPr>
              <a:t>Polimorfismo de datos.</a:t>
            </a:r>
          </a:p>
          <a:p>
            <a:pPr lvl="1">
              <a:buNone/>
            </a:pPr>
            <a:r>
              <a:rPr lang="es-ES" sz="2800" dirty="0" err="1" smtClean="0">
                <a:latin typeface="+mj-lt"/>
              </a:rPr>
              <a:t>length</a:t>
            </a:r>
            <a:r>
              <a:rPr lang="es-ES" sz="2800" dirty="0" smtClean="0">
                <a:latin typeface="+mj-lt"/>
              </a:rPr>
              <a:t> : 'a </a:t>
            </a:r>
            <a:r>
              <a:rPr lang="es-ES" sz="2800" dirty="0" err="1" smtClean="0">
                <a:latin typeface="+mj-lt"/>
              </a:rPr>
              <a:t>list</a:t>
            </a:r>
            <a:r>
              <a:rPr lang="es-ES" sz="2800" dirty="0" smtClean="0">
                <a:latin typeface="+mj-lt"/>
              </a:rPr>
              <a:t> -&gt; </a:t>
            </a:r>
            <a:r>
              <a:rPr lang="es-ES" sz="2800" dirty="0" err="1" smtClean="0">
                <a:latin typeface="+mj-lt"/>
              </a:rPr>
              <a:t>int</a:t>
            </a:r>
            <a:endParaRPr lang="es-ES" sz="2800" b="1" dirty="0" smtClean="0">
              <a:latin typeface="+mj-lt"/>
            </a:endParaRPr>
          </a:p>
          <a:p>
            <a:endParaRPr lang="es-ES" sz="3100" dirty="0" smtClean="0">
              <a:latin typeface="+mj-lt"/>
            </a:endParaRPr>
          </a:p>
          <a:p>
            <a:r>
              <a:rPr lang="es-ES" sz="3100" b="1" dirty="0" smtClean="0">
                <a:latin typeface="+mj-lt"/>
              </a:rPr>
              <a:t>Asignaciones.</a:t>
            </a:r>
            <a:br>
              <a:rPr lang="es-ES" sz="3100" b="1" dirty="0" smtClean="0">
                <a:latin typeface="+mj-lt"/>
              </a:rPr>
            </a:br>
            <a:r>
              <a:rPr lang="en-US" sz="2800" dirty="0" smtClean="0">
                <a:latin typeface="+mj-lt"/>
              </a:rPr>
              <a:t>- </a:t>
            </a:r>
            <a:r>
              <a:rPr lang="en-US" sz="2800" dirty="0" err="1" smtClean="0">
                <a:latin typeface="+mj-lt"/>
              </a:rPr>
              <a:t>val</a:t>
            </a:r>
            <a:r>
              <a:rPr lang="en-US" sz="2800" dirty="0" smtClean="0">
                <a:latin typeface="+mj-lt"/>
              </a:rPr>
              <a:t> a = 12;</a:t>
            </a:r>
            <a:br>
              <a:rPr lang="en-US" sz="2800" dirty="0" smtClean="0">
                <a:latin typeface="+mj-lt"/>
              </a:rPr>
            </a:br>
            <a:r>
              <a:rPr lang="en-US" sz="2800" dirty="0" err="1" smtClean="0">
                <a:latin typeface="+mj-lt"/>
              </a:rPr>
              <a:t>val</a:t>
            </a:r>
            <a:r>
              <a:rPr lang="en-US" sz="2800" dirty="0" smtClean="0">
                <a:latin typeface="+mj-lt"/>
              </a:rPr>
              <a:t> a = 12 : </a:t>
            </a:r>
            <a:r>
              <a:rPr lang="en-US" sz="2800" dirty="0" err="1" smtClean="0">
                <a:latin typeface="+mj-lt"/>
              </a:rPr>
              <a:t>int</a:t>
            </a:r>
            <a:r>
              <a:rPr lang="en-US" sz="2800" dirty="0" smtClean="0">
                <a:latin typeface="+mj-lt"/>
              </a:rPr>
              <a:t> </a:t>
            </a:r>
            <a:br>
              <a:rPr lang="en-US" sz="2800" dirty="0" smtClean="0">
                <a:latin typeface="+mj-lt"/>
              </a:rPr>
            </a:br>
            <a:r>
              <a:rPr lang="en-US" sz="2800" dirty="0" smtClean="0">
                <a:latin typeface="+mj-lt"/>
              </a:rPr>
              <a:t>- 15 + a; </a:t>
            </a:r>
            <a:br>
              <a:rPr lang="en-US" sz="2800" dirty="0" smtClean="0">
                <a:latin typeface="+mj-lt"/>
              </a:rPr>
            </a:br>
            <a:r>
              <a:rPr lang="en-US" sz="2800" dirty="0" err="1" smtClean="0">
                <a:latin typeface="+mj-lt"/>
              </a:rPr>
              <a:t>val</a:t>
            </a:r>
            <a:r>
              <a:rPr lang="en-US" sz="2800" dirty="0" smtClean="0">
                <a:latin typeface="+mj-lt"/>
              </a:rPr>
              <a:t> it = 27 : </a:t>
            </a:r>
            <a:r>
              <a:rPr lang="en-US" sz="2800" dirty="0" err="1" smtClean="0">
                <a:latin typeface="+mj-lt"/>
              </a:rPr>
              <a:t>int</a:t>
            </a:r>
            <a:endParaRPr lang="es-ES" sz="2800" b="1" dirty="0" smtClean="0">
              <a:latin typeface="+mj-lt"/>
            </a:endParaRPr>
          </a:p>
          <a:p>
            <a:endParaRPr lang="es-ES" sz="3100" dirty="0" smtClean="0">
              <a:latin typeface="+mj-lt"/>
            </a:endParaRPr>
          </a:p>
          <a:p>
            <a:r>
              <a:rPr lang="es-ES" sz="3100" b="1" dirty="0" smtClean="0">
                <a:latin typeface="+mj-lt"/>
              </a:rPr>
              <a:t>Reconocimiento  de patrones.</a:t>
            </a:r>
          </a:p>
          <a:p>
            <a:pPr lvl="1">
              <a:buNone/>
            </a:pPr>
            <a:r>
              <a:rPr lang="nn-NO" sz="2800" dirty="0" smtClean="0">
                <a:latin typeface="+mj-lt"/>
              </a:rPr>
              <a:t>- val (d,e) = (2,"two");</a:t>
            </a:r>
          </a:p>
          <a:p>
            <a:pPr lvl="1">
              <a:buNone/>
            </a:pPr>
            <a:r>
              <a:rPr lang="nn-NO" sz="2800" dirty="0" smtClean="0">
                <a:latin typeface="+mj-lt"/>
              </a:rPr>
              <a:t>val d = 2 : int </a:t>
            </a:r>
          </a:p>
          <a:p>
            <a:pPr lvl="1">
              <a:buNone/>
            </a:pPr>
            <a:r>
              <a:rPr lang="nn-NO" sz="2800" dirty="0" smtClean="0">
                <a:latin typeface="+mj-lt"/>
              </a:rPr>
              <a:t>val e = "two" : string</a:t>
            </a:r>
            <a:endParaRPr lang="es-ES" sz="2800" b="1" dirty="0" smtClean="0">
              <a:latin typeface="+mj-lt"/>
            </a:endParaRPr>
          </a:p>
          <a:p>
            <a:endParaRPr lang="es-ES" sz="3100" dirty="0" smtClean="0">
              <a:latin typeface="+mj-lt"/>
            </a:endParaRPr>
          </a:p>
          <a:p>
            <a:endParaRPr lang="es-ES" sz="2400" dirty="0">
              <a:latin typeface="+mj-lt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40081-0394-477F-B7A9-95FFF685F614}" type="slidenum">
              <a:rPr lang="es-ES" smtClean="0"/>
              <a:pPr/>
              <a:t>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161</TotalTime>
  <Words>749</Words>
  <Application>Microsoft Office PowerPoint</Application>
  <PresentationFormat>Presentación en pantalla (4:3)</PresentationFormat>
  <Paragraphs>246</Paragraphs>
  <Slides>24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Flujo</vt:lpstr>
      <vt:lpstr>El Lenguaje ML Programación Declarativa Avanzada </vt:lpstr>
      <vt:lpstr>El Lenguaje ML</vt:lpstr>
      <vt:lpstr>Introducción a ML</vt:lpstr>
      <vt:lpstr>Introducción a ML</vt:lpstr>
      <vt:lpstr>Introducción a ML</vt:lpstr>
      <vt:lpstr>Definición de TAD’s</vt:lpstr>
      <vt:lpstr>Primeros pasos en ML</vt:lpstr>
      <vt:lpstr>Tipos básicos</vt:lpstr>
      <vt:lpstr>TAD´s</vt:lpstr>
      <vt:lpstr>TAD´s</vt:lpstr>
      <vt:lpstr>TAD´s</vt:lpstr>
      <vt:lpstr>Procesado de listas</vt:lpstr>
      <vt:lpstr>Procesado de listas</vt:lpstr>
      <vt:lpstr>Sentencias condicionales</vt:lpstr>
      <vt:lpstr>Patrones recursivos comunes</vt:lpstr>
      <vt:lpstr>Creando nuestros propios tipos</vt:lpstr>
      <vt:lpstr>Creando nuestros propios tipos</vt:lpstr>
      <vt:lpstr>Comparativa entre ML y Haskell</vt:lpstr>
      <vt:lpstr>Comparativa entre ML y Haskell</vt:lpstr>
      <vt:lpstr>Comparativa entre ML y Haskell</vt:lpstr>
      <vt:lpstr>Comparativa entre ML y Haskell</vt:lpstr>
      <vt:lpstr>Comparativa entre ML y Haskell</vt:lpstr>
      <vt:lpstr>Bibliografía</vt:lpstr>
      <vt:lpstr>Bibliografía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Lenguaje ML Programación Declarativa Avanzada</dc:title>
  <dc:creator>David</dc:creator>
  <cp:lastModifiedBy>Jesus</cp:lastModifiedBy>
  <cp:revision>21</cp:revision>
  <dcterms:created xsi:type="dcterms:W3CDTF">2012-05-12T13:58:10Z</dcterms:created>
  <dcterms:modified xsi:type="dcterms:W3CDTF">2012-05-12T18:11:01Z</dcterms:modified>
</cp:coreProperties>
</file>