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16" r:id="rId1"/>
  </p:sldMasterIdLst>
  <p:notesMasterIdLst>
    <p:notesMasterId r:id="rId42"/>
  </p:notesMasterIdLst>
  <p:sldIdLst>
    <p:sldId id="256" r:id="rId2"/>
    <p:sldId id="259" r:id="rId3"/>
    <p:sldId id="265" r:id="rId4"/>
    <p:sldId id="262" r:id="rId5"/>
    <p:sldId id="260" r:id="rId6"/>
    <p:sldId id="269" r:id="rId7"/>
    <p:sldId id="266" r:id="rId8"/>
    <p:sldId id="267" r:id="rId9"/>
    <p:sldId id="270" r:id="rId10"/>
    <p:sldId id="272" r:id="rId11"/>
    <p:sldId id="273" r:id="rId12"/>
    <p:sldId id="286" r:id="rId13"/>
    <p:sldId id="268" r:id="rId14"/>
    <p:sldId id="271" r:id="rId15"/>
    <p:sldId id="274" r:id="rId16"/>
    <p:sldId id="275" r:id="rId17"/>
    <p:sldId id="257" r:id="rId18"/>
    <p:sldId id="277" r:id="rId19"/>
    <p:sldId id="279" r:id="rId20"/>
    <p:sldId id="280" r:id="rId21"/>
    <p:sldId id="276" r:id="rId22"/>
    <p:sldId id="278" r:id="rId23"/>
    <p:sldId id="284" r:id="rId24"/>
    <p:sldId id="283" r:id="rId25"/>
    <p:sldId id="285" r:id="rId26"/>
    <p:sldId id="287" r:id="rId27"/>
    <p:sldId id="299" r:id="rId28"/>
    <p:sldId id="288" r:id="rId29"/>
    <p:sldId id="289" r:id="rId30"/>
    <p:sldId id="290" r:id="rId31"/>
    <p:sldId id="292" r:id="rId32"/>
    <p:sldId id="291" r:id="rId33"/>
    <p:sldId id="293" r:id="rId34"/>
    <p:sldId id="294" r:id="rId35"/>
    <p:sldId id="295" r:id="rId36"/>
    <p:sldId id="296" r:id="rId37"/>
    <p:sldId id="297" r:id="rId38"/>
    <p:sldId id="298" r:id="rId39"/>
    <p:sldId id="261" r:id="rId40"/>
    <p:sldId id="300" r:id="rId4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790F38-57EC-4E33-BCCD-7C69166B1748}" type="datetimeFigureOut">
              <a:rPr lang="es-ES" smtClean="0"/>
              <a:t>27/05/2012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9A1341-D65A-4546-A50C-EEB907D89B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6363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A1341-D65A-4546-A50C-EEB907D89B10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3164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A1341-D65A-4546-A50C-EEB907D89B10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8866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A1341-D65A-4546-A50C-EEB907D89B10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9765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Obtienes</a:t>
            </a:r>
            <a:r>
              <a:rPr lang="es-ES" baseline="0" dirty="0" smtClean="0"/>
              <a:t> los valores que forman la región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A1341-D65A-4546-A50C-EEB907D89B10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1631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Aquí </a:t>
            </a:r>
            <a:r>
              <a:rPr lang="es-ES" baseline="0" dirty="0" smtClean="0"/>
              <a:t> te dice qué fila, col y </a:t>
            </a:r>
            <a:r>
              <a:rPr lang="es-ES" baseline="0" dirty="0" err="1" smtClean="0"/>
              <a:t>reg</a:t>
            </a:r>
            <a:r>
              <a:rPr lang="es-ES" baseline="0" dirty="0" smtClean="0"/>
              <a:t> es.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A1341-D65A-4546-A50C-EEB907D89B10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8821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2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F95904BF-6E9D-4023-8BED-32A97313A7D0}" type="datetime1">
              <a:rPr lang="es-ES" smtClean="0"/>
              <a:t>27/05/2012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smtClean="0"/>
              <a:t>Jorge Pérez Ruiz. Sudokus en F#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‹Nº›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window dir="ver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54E92-DF44-457B-874E-4C3510B34F6F}" type="datetime1">
              <a:rPr lang="es-ES" smtClean="0"/>
              <a:t>27/05/2012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Jorge Pérez Ruiz. Sudokus en F#</a:t>
            </a: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72B68-B4DF-46B5-AA37-0C0B73FC491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window dir="ver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8541B-7809-4045-B63A-83C24B5933D7}" type="datetime1">
              <a:rPr lang="es-ES" smtClean="0"/>
              <a:t>27/05/2012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Jorge Pérez Ruiz. Sudokus en F#</a:t>
            </a: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72B68-B4DF-46B5-AA37-0C0B73FC491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window dir="ver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uión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37300-6F01-45F1-8A7C-30D51998DA28}" type="datetime1">
              <a:rPr lang="es-ES" smtClean="0"/>
              <a:t>27/05/2012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Jorge Pérez Ruiz. Sudokus en F#</a:t>
            </a: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72B68-B4DF-46B5-AA37-0C0B73FC4911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window dir="ver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FF5BE-6EC3-4D22-8CF5-B13B60029BD9}" type="datetime1">
              <a:rPr lang="es-ES" smtClean="0"/>
              <a:t>27/05/2012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Jorge Pérez Ruiz. Sudokus en F#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72B68-B4DF-46B5-AA37-0C0B73FC491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window dir="ver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6BD61-15D1-4E1D-961C-86C0521F6B9B}" type="datetime1">
              <a:rPr lang="es-ES" smtClean="0"/>
              <a:t>27/05/2012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Jorge Pérez Ruiz. Sudokus en F#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72B68-B4DF-46B5-AA37-0C0B73FC491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window dir="ver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E9717-F7B7-4E9C-996C-B494BA2B7D9C}" type="datetime1">
              <a:rPr lang="es-ES" smtClean="0"/>
              <a:t>27/05/2012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Jorge Pérez Ruiz. Sudokus en F#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72B68-B4DF-46B5-AA37-0C0B73FC491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window dir="ver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57CCB-7F70-45CF-AD99-2863D3114486}" type="datetime1">
              <a:rPr lang="es-ES" smtClean="0"/>
              <a:t>27/05/2012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Jorge Pérez Ruiz. Sudokus en F#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72B68-B4DF-46B5-AA37-0C0B73FC4911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window dir="ver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3F7A971A-D5F4-495E-9DD0-AF9E2CE6CAFE}" type="datetime1">
              <a:rPr lang="es-ES" smtClean="0"/>
              <a:t>27/05/2012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smtClean="0"/>
              <a:t>Jorge Pérez Ruiz. Sudokus en F#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‹Nº›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window dir="ver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BB41E-17A9-44F5-9E6F-8FFCFB03C7FB}" type="datetime1">
              <a:rPr lang="es-ES" smtClean="0"/>
              <a:t>27/05/2012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Jorge Pérez Ruiz. Sudokus en F#</a:t>
            </a: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72B68-B4DF-46B5-AA37-0C0B73FC491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window dir="ver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6F2C-783C-4B2B-BC72-C797178CC8AC}" type="datetime1">
              <a:rPr lang="es-ES" smtClean="0"/>
              <a:t>27/05/2012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Jorge Pérez Ruiz. Sudokus en F#</a:t>
            </a: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72B68-B4DF-46B5-AA37-0C0B73FC4911}" type="slidenum">
              <a:rPr lang="es-ES" smtClean="0"/>
              <a:t>‹Nº›</a:t>
            </a:fld>
            <a:endParaRPr lang="es-E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window dir="ver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0CEB-36B5-4333-B509-C556EDDE36D6}" type="datetime1">
              <a:rPr lang="es-ES" smtClean="0"/>
              <a:t>27/05/2012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Jorge Pérez Ruiz. Sudokus en F#</a:t>
            </a: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72B68-B4DF-46B5-AA37-0C0B73FC491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window dir="ver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58C74-34D3-40CA-A074-7247EE820A54}" type="datetime1">
              <a:rPr lang="es-ES" smtClean="0"/>
              <a:t>27/05/2012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Jorge Pérez Ruiz. Sudokus en F#</a:t>
            </a: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72B68-B4DF-46B5-AA37-0C0B73FC491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window dir="ver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24FCF-844D-43F2-B2B8-020C4D8332CC}" type="datetime1">
              <a:rPr lang="es-ES" smtClean="0"/>
              <a:t>27/05/2012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Jorge Pérez Ruiz. Sudokus en F#</a:t>
            </a: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72B68-B4DF-46B5-AA37-0C0B73FC491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window dir="ver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3F9620FB-BCAD-4B10-9D6F-D1641B31A2DB}" type="datetime1">
              <a:rPr lang="es-ES" smtClean="0"/>
              <a:t>27/05/2012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fr-FR" smtClean="0"/>
              <a:t>Jorge Pérez Ruiz. Sudokus en F#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88F72B68-B4DF-46B5-AA37-0C0B73FC4911}" type="slidenum">
              <a:rPr lang="es-ES" smtClean="0"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17" r:id="rId1"/>
    <p:sldLayoutId id="2147484318" r:id="rId2"/>
    <p:sldLayoutId id="2147484319" r:id="rId3"/>
    <p:sldLayoutId id="2147484320" r:id="rId4"/>
    <p:sldLayoutId id="2147484321" r:id="rId5"/>
    <p:sldLayoutId id="2147484322" r:id="rId6"/>
    <p:sldLayoutId id="2147484323" r:id="rId7"/>
    <p:sldLayoutId id="2147484324" r:id="rId8"/>
    <p:sldLayoutId id="2147484325" r:id="rId9"/>
    <p:sldLayoutId id="2147484326" r:id="rId10"/>
    <p:sldLayoutId id="2147484327" r:id="rId11"/>
    <p:sldLayoutId id="2147484328" r:id="rId12"/>
    <p:sldLayoutId id="2147484329" r:id="rId13"/>
    <p:sldLayoutId id="2147484330" r:id="rId14"/>
  </p:sldLayoutIdLst>
  <mc:AlternateContent xmlns:mc="http://schemas.openxmlformats.org/markup-compatibility/2006">
    <mc:Choice xmlns:p14="http://schemas.microsoft.com/office/powerpoint/2010/main" Requires="p14">
      <p:transition spd="slow">
        <p14:window dir="vert"/>
      </p:transition>
    </mc:Choice>
    <mc:Fallback>
      <p:transition spd="slow">
        <p:fade/>
      </p:transition>
    </mc:Fallback>
  </mc:AlternateContent>
  <p:hf hd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6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inkedin.com/profile/view?id=98765278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msdn.microsoft.com/es-es/library/dd233224.aspx" TargetMode="External"/><Relationship Id="rId2" Type="http://schemas.openxmlformats.org/officeDocument/2006/relationships/hyperlink" Target="http://es.wikipedia.org/wiki/F_Shar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ites.google.com/site/mrmbookmarks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Sudoku </a:t>
            </a:r>
            <a:r>
              <a:rPr lang="es-ES" dirty="0" err="1" smtClean="0"/>
              <a:t>Solver</a:t>
            </a:r>
            <a:r>
              <a:rPr lang="es-ES" dirty="0" smtClean="0"/>
              <a:t> F#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1156320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chemeClr val="tx1"/>
                </a:solidFill>
                <a:hlinkClick r:id="rId2"/>
              </a:rPr>
              <a:t>Jorge Pérez Ruiz</a:t>
            </a:r>
            <a:endParaRPr lang="es-ES" dirty="0" smtClean="0">
              <a:solidFill>
                <a:schemeClr val="tx1"/>
              </a:solidFill>
            </a:endParaRP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1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smtClean="0"/>
              <a:t>Jorge Pérez Ruiz. Sudokus en F#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72632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Member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Member</a:t>
            </a:r>
            <a:endParaRPr lang="es-ES" dirty="0" smtClean="0"/>
          </a:p>
          <a:p>
            <a:pPr lvl="1"/>
            <a:r>
              <a:rPr lang="es-ES" dirty="0" smtClean="0"/>
              <a:t>Los “miembros” son características que forman parte de una definición de tipo</a:t>
            </a:r>
          </a:p>
          <a:p>
            <a:pPr lvl="1"/>
            <a:r>
              <a:rPr lang="es-ES" dirty="0" smtClean="0"/>
              <a:t>Son públicos a no ser que se indique lo contrario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755576" y="3933056"/>
            <a:ext cx="7848872" cy="1800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nsolas"/>
              </a:rPr>
              <a:t>type </a:t>
            </a:r>
            <a:r>
              <a:rPr lang="en-US" dirty="0" err="1">
                <a:solidFill>
                  <a:schemeClr val="tx1"/>
                </a:solidFill>
                <a:latin typeface="Consolas"/>
              </a:rPr>
              <a:t>SudokuProblemComplete</a:t>
            </a:r>
            <a:r>
              <a:rPr lang="en-US" dirty="0">
                <a:solidFill>
                  <a:schemeClr val="tx1"/>
                </a:solidFill>
                <a:latin typeface="Consolas"/>
              </a:rPr>
              <a:t>(board : list&lt;</a:t>
            </a:r>
            <a:r>
              <a:rPr lang="en-US" dirty="0" err="1">
                <a:solidFill>
                  <a:schemeClr val="tx1"/>
                </a:solidFill>
                <a:latin typeface="Consolas"/>
              </a:rPr>
              <a:t>int</a:t>
            </a:r>
            <a:r>
              <a:rPr lang="en-US" dirty="0">
                <a:solidFill>
                  <a:schemeClr val="tx1"/>
                </a:solidFill>
                <a:latin typeface="Consolas"/>
              </a:rPr>
              <a:t>&gt;) =</a:t>
            </a:r>
          </a:p>
          <a:p>
            <a:endParaRPr lang="en-US" dirty="0" smtClean="0">
              <a:solidFill>
                <a:schemeClr val="tx1"/>
              </a:solidFill>
              <a:latin typeface="Consolas"/>
            </a:endParaRPr>
          </a:p>
          <a:p>
            <a:r>
              <a:rPr lang="en-US" dirty="0">
                <a:solidFill>
                  <a:schemeClr val="tx1"/>
                </a:solidFill>
                <a:latin typeface="Consolas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Consolas"/>
              </a:rPr>
              <a:t>member </a:t>
            </a:r>
            <a:r>
              <a:rPr lang="en-US" dirty="0" err="1">
                <a:solidFill>
                  <a:schemeClr val="tx1"/>
                </a:solidFill>
                <a:latin typeface="Consolas"/>
              </a:rPr>
              <a:t>this.getRow</a:t>
            </a:r>
            <a:r>
              <a:rPr lang="en-US" dirty="0">
                <a:solidFill>
                  <a:schemeClr val="tx1"/>
                </a:solidFill>
                <a:latin typeface="Consolas"/>
              </a:rPr>
              <a:t> r =</a:t>
            </a:r>
          </a:p>
          <a:p>
            <a:r>
              <a:rPr lang="en-US" dirty="0">
                <a:solidFill>
                  <a:schemeClr val="tx1"/>
                </a:solidFill>
                <a:latin typeface="Consolas"/>
              </a:rPr>
              <a:t>        </a:t>
            </a:r>
            <a:r>
              <a:rPr lang="en-US" dirty="0" smtClean="0">
                <a:solidFill>
                  <a:schemeClr val="tx1"/>
                </a:solidFill>
                <a:latin typeface="Consolas"/>
              </a:rPr>
              <a:t>	let </a:t>
            </a:r>
            <a:r>
              <a:rPr lang="en-US" dirty="0">
                <a:solidFill>
                  <a:schemeClr val="tx1"/>
                </a:solidFill>
                <a:latin typeface="Consolas"/>
              </a:rPr>
              <a:t>r = r - 1</a:t>
            </a:r>
          </a:p>
          <a:p>
            <a:r>
              <a:rPr lang="en-US" dirty="0">
                <a:solidFill>
                  <a:schemeClr val="tx1"/>
                </a:solidFill>
                <a:latin typeface="Consolas"/>
              </a:rPr>
              <a:t>        </a:t>
            </a:r>
            <a:r>
              <a:rPr lang="en-US" dirty="0" smtClean="0">
                <a:solidFill>
                  <a:schemeClr val="tx1"/>
                </a:solidFill>
                <a:latin typeface="Consolas"/>
              </a:rPr>
              <a:t>	[</a:t>
            </a:r>
            <a:r>
              <a:rPr lang="en-US" dirty="0">
                <a:solidFill>
                  <a:schemeClr val="tx1"/>
                </a:solidFill>
                <a:latin typeface="Consolas"/>
              </a:rPr>
              <a:t>for </a:t>
            </a:r>
            <a:r>
              <a:rPr lang="en-US" dirty="0" err="1">
                <a:solidFill>
                  <a:schemeClr val="tx1"/>
                </a:solidFill>
                <a:latin typeface="Consolas"/>
              </a:rPr>
              <a:t>i</a:t>
            </a:r>
            <a:r>
              <a:rPr lang="en-US" dirty="0">
                <a:solidFill>
                  <a:schemeClr val="tx1"/>
                </a:solidFill>
                <a:latin typeface="Consolas"/>
              </a:rPr>
              <a:t> in 0..8 -&gt; </a:t>
            </a:r>
            <a:r>
              <a:rPr lang="en-US" dirty="0" err="1">
                <a:solidFill>
                  <a:schemeClr val="tx1"/>
                </a:solidFill>
                <a:latin typeface="Consolas"/>
              </a:rPr>
              <a:t>List.nth</a:t>
            </a:r>
            <a:r>
              <a:rPr lang="en-US" dirty="0">
                <a:solidFill>
                  <a:schemeClr val="tx1"/>
                </a:solidFill>
                <a:latin typeface="Consolas"/>
              </a:rPr>
              <a:t> board (</a:t>
            </a:r>
            <a:r>
              <a:rPr lang="en-US" dirty="0" err="1">
                <a:solidFill>
                  <a:schemeClr val="tx1"/>
                </a:solidFill>
                <a:latin typeface="Consolas"/>
              </a:rPr>
              <a:t>i</a:t>
            </a:r>
            <a:r>
              <a:rPr lang="en-US" dirty="0">
                <a:solidFill>
                  <a:schemeClr val="tx1"/>
                </a:solidFill>
                <a:latin typeface="Consolas"/>
              </a:rPr>
              <a:t> + r * 9)]</a:t>
            </a:r>
            <a:endParaRPr lang="es-ES" dirty="0">
              <a:solidFill>
                <a:schemeClr val="tx1"/>
              </a:solidFill>
              <a:latin typeface="Consola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72B68-B4DF-46B5-AA37-0C0B73FC4911}" type="slidenum">
              <a:rPr lang="es-ES" smtClean="0"/>
              <a:t>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Jorge Pérez Ruiz. Sudokus en F#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1090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Type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Type</a:t>
            </a:r>
            <a:endParaRPr lang="es-ES" dirty="0" smtClean="0"/>
          </a:p>
          <a:p>
            <a:pPr lvl="1"/>
            <a:r>
              <a:rPr lang="es-ES" dirty="0" smtClean="0"/>
              <a:t>Los “tipos” son las clases de F#</a:t>
            </a:r>
          </a:p>
          <a:p>
            <a:pPr lvl="1"/>
            <a:r>
              <a:rPr lang="es-ES" dirty="0" smtClean="0"/>
              <a:t>Representan objetos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683568" y="3429000"/>
            <a:ext cx="8064896" cy="28803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nsolas"/>
              </a:rPr>
              <a:t>type </a:t>
            </a:r>
            <a:r>
              <a:rPr lang="en-US" dirty="0" err="1">
                <a:solidFill>
                  <a:schemeClr val="tx1"/>
                </a:solidFill>
                <a:latin typeface="Consolas"/>
              </a:rPr>
              <a:t>SudokuProblemComplete</a:t>
            </a:r>
            <a:r>
              <a:rPr lang="en-US" dirty="0">
                <a:solidFill>
                  <a:schemeClr val="tx1"/>
                </a:solidFill>
                <a:latin typeface="Consolas"/>
              </a:rPr>
              <a:t>(board : list&lt;</a:t>
            </a:r>
            <a:r>
              <a:rPr lang="en-US" dirty="0" err="1">
                <a:solidFill>
                  <a:schemeClr val="tx1"/>
                </a:solidFill>
                <a:latin typeface="Consolas"/>
              </a:rPr>
              <a:t>int</a:t>
            </a:r>
            <a:r>
              <a:rPr lang="en-US" dirty="0">
                <a:solidFill>
                  <a:schemeClr val="tx1"/>
                </a:solidFill>
                <a:latin typeface="Consolas"/>
              </a:rPr>
              <a:t>&gt;) =</a:t>
            </a:r>
          </a:p>
          <a:p>
            <a:endParaRPr lang="en-US" dirty="0" smtClean="0">
              <a:solidFill>
                <a:schemeClr val="tx1"/>
              </a:solidFill>
              <a:latin typeface="Consolas"/>
            </a:endParaRPr>
          </a:p>
          <a:p>
            <a:r>
              <a:rPr lang="en-US" dirty="0">
                <a:solidFill>
                  <a:schemeClr val="tx1"/>
                </a:solidFill>
                <a:latin typeface="Consolas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Consolas"/>
              </a:rPr>
              <a:t>member </a:t>
            </a:r>
            <a:r>
              <a:rPr lang="en-US" dirty="0" err="1">
                <a:solidFill>
                  <a:schemeClr val="tx1"/>
                </a:solidFill>
                <a:latin typeface="Consolas"/>
              </a:rPr>
              <a:t>this.getRow</a:t>
            </a:r>
            <a:r>
              <a:rPr lang="en-US" dirty="0">
                <a:solidFill>
                  <a:schemeClr val="tx1"/>
                </a:solidFill>
                <a:latin typeface="Consolas"/>
              </a:rPr>
              <a:t> r =</a:t>
            </a:r>
          </a:p>
          <a:p>
            <a:r>
              <a:rPr lang="en-US" dirty="0">
                <a:solidFill>
                  <a:schemeClr val="tx1"/>
                </a:solidFill>
                <a:latin typeface="Consolas"/>
              </a:rPr>
              <a:t>        </a:t>
            </a:r>
            <a:r>
              <a:rPr lang="en-US" dirty="0" smtClean="0">
                <a:solidFill>
                  <a:schemeClr val="tx1"/>
                </a:solidFill>
                <a:latin typeface="Consolas"/>
              </a:rPr>
              <a:t>	let </a:t>
            </a:r>
            <a:r>
              <a:rPr lang="en-US" dirty="0">
                <a:solidFill>
                  <a:schemeClr val="tx1"/>
                </a:solidFill>
                <a:latin typeface="Consolas"/>
              </a:rPr>
              <a:t>r = r - 1</a:t>
            </a:r>
          </a:p>
          <a:p>
            <a:r>
              <a:rPr lang="en-US" dirty="0">
                <a:solidFill>
                  <a:schemeClr val="tx1"/>
                </a:solidFill>
                <a:latin typeface="Consolas"/>
              </a:rPr>
              <a:t>        </a:t>
            </a:r>
            <a:r>
              <a:rPr lang="en-US" dirty="0" smtClean="0">
                <a:solidFill>
                  <a:schemeClr val="tx1"/>
                </a:solidFill>
                <a:latin typeface="Consolas"/>
              </a:rPr>
              <a:t>	[</a:t>
            </a:r>
            <a:r>
              <a:rPr lang="en-US" dirty="0">
                <a:solidFill>
                  <a:schemeClr val="tx1"/>
                </a:solidFill>
                <a:latin typeface="Consolas"/>
              </a:rPr>
              <a:t>for </a:t>
            </a:r>
            <a:r>
              <a:rPr lang="en-US" dirty="0" err="1">
                <a:solidFill>
                  <a:schemeClr val="tx1"/>
                </a:solidFill>
                <a:latin typeface="Consolas"/>
              </a:rPr>
              <a:t>i</a:t>
            </a:r>
            <a:r>
              <a:rPr lang="en-US" dirty="0">
                <a:solidFill>
                  <a:schemeClr val="tx1"/>
                </a:solidFill>
                <a:latin typeface="Consolas"/>
              </a:rPr>
              <a:t> in 0..8 -&gt; </a:t>
            </a:r>
            <a:r>
              <a:rPr lang="en-US" dirty="0" err="1">
                <a:solidFill>
                  <a:schemeClr val="tx1"/>
                </a:solidFill>
                <a:latin typeface="Consolas"/>
              </a:rPr>
              <a:t>List.nth</a:t>
            </a:r>
            <a:r>
              <a:rPr lang="en-US" dirty="0">
                <a:solidFill>
                  <a:schemeClr val="tx1"/>
                </a:solidFill>
                <a:latin typeface="Consolas"/>
              </a:rPr>
              <a:t> board (</a:t>
            </a:r>
            <a:r>
              <a:rPr lang="en-US" dirty="0" err="1">
                <a:solidFill>
                  <a:schemeClr val="tx1"/>
                </a:solidFill>
                <a:latin typeface="Consolas"/>
              </a:rPr>
              <a:t>i</a:t>
            </a:r>
            <a:r>
              <a:rPr lang="en-US" dirty="0">
                <a:solidFill>
                  <a:schemeClr val="tx1"/>
                </a:solidFill>
                <a:latin typeface="Consolas"/>
              </a:rPr>
              <a:t> + r * 9</a:t>
            </a:r>
            <a:r>
              <a:rPr lang="en-US" dirty="0" smtClean="0">
                <a:solidFill>
                  <a:schemeClr val="tx1"/>
                </a:solidFill>
                <a:latin typeface="Consolas"/>
              </a:rPr>
              <a:t>)]</a:t>
            </a:r>
          </a:p>
          <a:p>
            <a:endParaRPr lang="en-US" dirty="0">
              <a:solidFill>
                <a:schemeClr val="tx1"/>
              </a:solidFill>
              <a:latin typeface="Consolas"/>
            </a:endParaRPr>
          </a:p>
          <a:p>
            <a:r>
              <a:rPr lang="en-US" dirty="0">
                <a:solidFill>
                  <a:schemeClr val="tx1"/>
                </a:solidFill>
                <a:latin typeface="Consolas"/>
              </a:rPr>
              <a:t>	member </a:t>
            </a:r>
            <a:r>
              <a:rPr lang="en-US" dirty="0" err="1">
                <a:solidFill>
                  <a:schemeClr val="tx1"/>
                </a:solidFill>
                <a:latin typeface="Consolas"/>
              </a:rPr>
              <a:t>this.getCol</a:t>
            </a:r>
            <a:r>
              <a:rPr lang="en-US" dirty="0">
                <a:solidFill>
                  <a:schemeClr val="tx1"/>
                </a:solidFill>
                <a:latin typeface="Consolas"/>
              </a:rPr>
              <a:t> c =</a:t>
            </a:r>
          </a:p>
          <a:p>
            <a:r>
              <a:rPr lang="en-US" dirty="0">
                <a:solidFill>
                  <a:schemeClr val="tx1"/>
                </a:solidFill>
                <a:latin typeface="Consolas"/>
              </a:rPr>
              <a:t>        </a:t>
            </a:r>
            <a:r>
              <a:rPr lang="en-US" dirty="0" smtClean="0">
                <a:solidFill>
                  <a:schemeClr val="tx1"/>
                </a:solidFill>
                <a:latin typeface="Consolas"/>
              </a:rPr>
              <a:t>	let </a:t>
            </a:r>
            <a:r>
              <a:rPr lang="en-US" dirty="0">
                <a:solidFill>
                  <a:schemeClr val="tx1"/>
                </a:solidFill>
                <a:latin typeface="Consolas"/>
              </a:rPr>
              <a:t>c = c - 1</a:t>
            </a:r>
          </a:p>
          <a:p>
            <a:r>
              <a:rPr lang="en-US" dirty="0">
                <a:solidFill>
                  <a:schemeClr val="tx1"/>
                </a:solidFill>
                <a:latin typeface="Consolas"/>
              </a:rPr>
              <a:t>        </a:t>
            </a:r>
            <a:r>
              <a:rPr lang="en-US" dirty="0" smtClean="0">
                <a:solidFill>
                  <a:schemeClr val="tx1"/>
                </a:solidFill>
                <a:latin typeface="Consolas"/>
              </a:rPr>
              <a:t>	[</a:t>
            </a:r>
            <a:r>
              <a:rPr lang="en-US" dirty="0">
                <a:solidFill>
                  <a:schemeClr val="tx1"/>
                </a:solidFill>
                <a:latin typeface="Consolas"/>
              </a:rPr>
              <a:t>for </a:t>
            </a:r>
            <a:r>
              <a:rPr lang="en-US" dirty="0" err="1">
                <a:solidFill>
                  <a:schemeClr val="tx1"/>
                </a:solidFill>
                <a:latin typeface="Consolas"/>
              </a:rPr>
              <a:t>i</a:t>
            </a:r>
            <a:r>
              <a:rPr lang="en-US" dirty="0">
                <a:solidFill>
                  <a:schemeClr val="tx1"/>
                </a:solidFill>
                <a:latin typeface="Consolas"/>
              </a:rPr>
              <a:t> in 0..8 -&gt; </a:t>
            </a:r>
            <a:r>
              <a:rPr lang="en-US" dirty="0" err="1">
                <a:solidFill>
                  <a:schemeClr val="tx1"/>
                </a:solidFill>
                <a:latin typeface="Consolas"/>
              </a:rPr>
              <a:t>List.nth</a:t>
            </a:r>
            <a:r>
              <a:rPr lang="en-US" dirty="0">
                <a:solidFill>
                  <a:schemeClr val="tx1"/>
                </a:solidFill>
                <a:latin typeface="Consolas"/>
              </a:rPr>
              <a:t> board (c + </a:t>
            </a:r>
            <a:r>
              <a:rPr lang="en-US" dirty="0" err="1">
                <a:solidFill>
                  <a:schemeClr val="tx1"/>
                </a:solidFill>
                <a:latin typeface="Consolas"/>
              </a:rPr>
              <a:t>i</a:t>
            </a:r>
            <a:r>
              <a:rPr lang="en-US" dirty="0">
                <a:solidFill>
                  <a:schemeClr val="tx1"/>
                </a:solidFill>
                <a:latin typeface="Consolas"/>
              </a:rPr>
              <a:t> * 9)] </a:t>
            </a:r>
            <a:endParaRPr lang="es-ES" dirty="0">
              <a:solidFill>
                <a:schemeClr val="tx1"/>
              </a:solidFill>
              <a:latin typeface="Consola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72B68-B4DF-46B5-AA37-0C0B73FC4911}" type="slidenum">
              <a:rPr lang="es-ES" smtClean="0"/>
              <a:t>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Jorge Pérez Ruiz. Sudokus en F#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0123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Flujo de argumentos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Ofrece una gran expresividad en el lenguaje</a:t>
            </a:r>
          </a:p>
          <a:p>
            <a:r>
              <a:rPr lang="es-ES" dirty="0" smtClean="0"/>
              <a:t>“|&gt;”</a:t>
            </a:r>
          </a:p>
          <a:p>
            <a:r>
              <a:rPr lang="es-ES" dirty="0" smtClean="0"/>
              <a:t>Se pueden ir encadenando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2411760" y="3789040"/>
            <a:ext cx="4536504" cy="151216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nsolas"/>
              </a:rPr>
              <a:t>let nodes =  </a:t>
            </a:r>
          </a:p>
          <a:p>
            <a:r>
              <a:rPr lang="en-US" dirty="0">
                <a:solidFill>
                  <a:schemeClr val="tx1"/>
                </a:solidFill>
                <a:latin typeface="Consolas"/>
              </a:rPr>
              <a:t>    </a:t>
            </a:r>
            <a:r>
              <a:rPr lang="en-US" dirty="0" err="1" smtClean="0">
                <a:solidFill>
                  <a:schemeClr val="tx1"/>
                </a:solidFill>
                <a:latin typeface="Consolas"/>
              </a:rPr>
              <a:t>node.getChildren</a:t>
            </a:r>
            <a:r>
              <a:rPr lang="en-US" dirty="0" smtClean="0">
                <a:solidFill>
                  <a:schemeClr val="tx1"/>
                </a:solidFill>
                <a:latin typeface="Consolas"/>
              </a:rPr>
              <a:t> </a:t>
            </a:r>
            <a:endParaRPr lang="en-US" dirty="0">
              <a:solidFill>
                <a:schemeClr val="tx1"/>
              </a:solidFill>
              <a:latin typeface="Consolas"/>
            </a:endParaRPr>
          </a:p>
          <a:p>
            <a:r>
              <a:rPr lang="en-US" dirty="0">
                <a:solidFill>
                  <a:schemeClr val="tx1"/>
                </a:solidFill>
                <a:latin typeface="Consolas"/>
              </a:rPr>
              <a:t>    </a:t>
            </a:r>
            <a:r>
              <a:rPr lang="en-US" dirty="0" smtClean="0">
                <a:solidFill>
                  <a:schemeClr val="tx1"/>
                </a:solidFill>
                <a:latin typeface="Consolas"/>
              </a:rPr>
              <a:t>|&gt; </a:t>
            </a:r>
            <a:r>
              <a:rPr lang="en-US" dirty="0" err="1">
                <a:solidFill>
                  <a:schemeClr val="tx1"/>
                </a:solidFill>
                <a:latin typeface="Consolas"/>
              </a:rPr>
              <a:t>List.filter</a:t>
            </a:r>
            <a:r>
              <a:rPr lang="en-US" dirty="0">
                <a:solidFill>
                  <a:schemeClr val="tx1"/>
                </a:solidFill>
                <a:latin typeface="Consolas"/>
              </a:rPr>
              <a:t>(fun t </a:t>
            </a:r>
            <a:r>
              <a:rPr lang="en-US" dirty="0" smtClean="0">
                <a:solidFill>
                  <a:schemeClr val="tx1"/>
                </a:solidFill>
                <a:latin typeface="Consolas"/>
              </a:rPr>
              <a:t>-&gt;…) </a:t>
            </a:r>
            <a:endParaRPr lang="en-US" dirty="0">
              <a:solidFill>
                <a:schemeClr val="tx1"/>
              </a:solidFill>
              <a:latin typeface="Consolas"/>
            </a:endParaRPr>
          </a:p>
          <a:p>
            <a:r>
              <a:rPr lang="en-US" dirty="0">
                <a:solidFill>
                  <a:schemeClr val="tx1"/>
                </a:solidFill>
                <a:latin typeface="Consolas"/>
              </a:rPr>
              <a:t>    </a:t>
            </a:r>
            <a:r>
              <a:rPr lang="en-US" dirty="0" smtClean="0">
                <a:solidFill>
                  <a:schemeClr val="tx1"/>
                </a:solidFill>
                <a:latin typeface="Consolas"/>
              </a:rPr>
              <a:t>|&gt; </a:t>
            </a:r>
            <a:r>
              <a:rPr lang="en-US" dirty="0" err="1">
                <a:solidFill>
                  <a:schemeClr val="tx1"/>
                </a:solidFill>
                <a:latin typeface="Consolas"/>
              </a:rPr>
              <a:t>List.filter</a:t>
            </a:r>
            <a:r>
              <a:rPr lang="en-US" dirty="0">
                <a:solidFill>
                  <a:schemeClr val="tx1"/>
                </a:solidFill>
                <a:latin typeface="Consolas"/>
              </a:rPr>
              <a:t>(fun t </a:t>
            </a:r>
            <a:r>
              <a:rPr lang="en-US" dirty="0" smtClean="0">
                <a:solidFill>
                  <a:schemeClr val="tx1"/>
                </a:solidFill>
                <a:latin typeface="Consolas"/>
              </a:rPr>
              <a:t>-&gt;…))</a:t>
            </a:r>
            <a:endParaRPr lang="es-ES" dirty="0">
              <a:solidFill>
                <a:schemeClr val="tx1"/>
              </a:solidFill>
              <a:latin typeface="Consola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72B68-B4DF-46B5-AA37-0C0B73FC4911}" type="slidenum">
              <a:rPr lang="es-ES" smtClean="0"/>
              <a:t>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Jorge Pérez Ruiz. Sudokus en F#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3798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Funciones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Funciones</a:t>
            </a:r>
          </a:p>
          <a:p>
            <a:pPr lvl="1"/>
            <a:r>
              <a:rPr lang="es-ES" dirty="0" smtClean="0"/>
              <a:t>Se pueden declarar directamente con </a:t>
            </a:r>
            <a:r>
              <a:rPr lang="es-ES" dirty="0" err="1" smtClean="0"/>
              <a:t>Let</a:t>
            </a:r>
            <a:endParaRPr lang="es-ES" dirty="0" smtClean="0"/>
          </a:p>
          <a:p>
            <a:pPr lvl="1"/>
            <a:r>
              <a:rPr lang="es-ES" dirty="0" err="1" smtClean="0"/>
              <a:t>Ej</a:t>
            </a:r>
            <a:r>
              <a:rPr lang="es-ES" dirty="0" smtClean="0"/>
              <a:t>: Función que sustituye de una lista el elemento que esté en la posición “</a:t>
            </a:r>
            <a:r>
              <a:rPr lang="es-ES" dirty="0" err="1" smtClean="0"/>
              <a:t>index</a:t>
            </a:r>
            <a:r>
              <a:rPr lang="es-ES" dirty="0" smtClean="0"/>
              <a:t>”</a:t>
            </a:r>
          </a:p>
          <a:p>
            <a:pPr marL="349250" lvl="1" indent="0">
              <a:buNone/>
            </a:pP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251520" y="4005064"/>
            <a:ext cx="8568952" cy="129614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nsolas"/>
              </a:rPr>
              <a:t>let </a:t>
            </a:r>
            <a:r>
              <a:rPr lang="en-US" dirty="0" err="1">
                <a:solidFill>
                  <a:schemeClr val="tx1"/>
                </a:solidFill>
                <a:latin typeface="Consolas"/>
              </a:rPr>
              <a:t>replaceAt</a:t>
            </a:r>
            <a:r>
              <a:rPr lang="en-US" dirty="0">
                <a:solidFill>
                  <a:schemeClr val="tx1"/>
                </a:solidFill>
                <a:latin typeface="Consolas"/>
              </a:rPr>
              <a:t> index </a:t>
            </a:r>
            <a:r>
              <a:rPr lang="en-US" dirty="0" err="1">
                <a:solidFill>
                  <a:schemeClr val="tx1"/>
                </a:solidFill>
                <a:latin typeface="Consolas"/>
              </a:rPr>
              <a:t>newEl</a:t>
            </a:r>
            <a:r>
              <a:rPr lang="en-US" dirty="0">
                <a:solidFill>
                  <a:schemeClr val="tx1"/>
                </a:solidFill>
                <a:latin typeface="Consolas"/>
              </a:rPr>
              <a:t> input =</a:t>
            </a:r>
          </a:p>
          <a:p>
            <a:r>
              <a:rPr lang="en-US" dirty="0" smtClean="0">
                <a:solidFill>
                  <a:schemeClr val="tx1"/>
                </a:solidFill>
                <a:latin typeface="Consolas"/>
              </a:rPr>
              <a:t>	input </a:t>
            </a:r>
          </a:p>
          <a:p>
            <a:r>
              <a:rPr lang="en-US" dirty="0">
                <a:solidFill>
                  <a:schemeClr val="tx1"/>
                </a:solidFill>
                <a:latin typeface="Consolas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Consolas"/>
              </a:rPr>
              <a:t>|&gt; </a:t>
            </a:r>
            <a:r>
              <a:rPr lang="en-US" dirty="0" err="1">
                <a:solidFill>
                  <a:schemeClr val="tx1"/>
                </a:solidFill>
                <a:latin typeface="Consolas"/>
              </a:rPr>
              <a:t>List.mapi</a:t>
            </a:r>
            <a:r>
              <a:rPr lang="en-US" dirty="0">
                <a:solidFill>
                  <a:schemeClr val="tx1"/>
                </a:solidFill>
                <a:latin typeface="Consolas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onsolas"/>
              </a:rPr>
              <a:t>(</a:t>
            </a:r>
            <a:r>
              <a:rPr lang="en-US" dirty="0">
                <a:solidFill>
                  <a:schemeClr val="tx1"/>
                </a:solidFill>
                <a:latin typeface="Consolas"/>
              </a:rPr>
              <a:t>fun </a:t>
            </a:r>
            <a:r>
              <a:rPr lang="en-US" dirty="0" err="1">
                <a:solidFill>
                  <a:schemeClr val="tx1"/>
                </a:solidFill>
                <a:latin typeface="Consolas"/>
              </a:rPr>
              <a:t>i</a:t>
            </a:r>
            <a:r>
              <a:rPr lang="en-US" dirty="0">
                <a:solidFill>
                  <a:schemeClr val="tx1"/>
                </a:solidFill>
                <a:latin typeface="Consolas"/>
              </a:rPr>
              <a:t> el -&gt; if </a:t>
            </a:r>
            <a:r>
              <a:rPr lang="en-US" dirty="0" err="1">
                <a:solidFill>
                  <a:schemeClr val="tx1"/>
                </a:solidFill>
                <a:latin typeface="Consolas"/>
              </a:rPr>
              <a:t>i</a:t>
            </a:r>
            <a:r>
              <a:rPr lang="en-US" dirty="0">
                <a:solidFill>
                  <a:schemeClr val="tx1"/>
                </a:solidFill>
                <a:latin typeface="Consolas"/>
              </a:rPr>
              <a:t> = index then </a:t>
            </a:r>
            <a:r>
              <a:rPr lang="en-US" dirty="0" err="1">
                <a:solidFill>
                  <a:schemeClr val="tx1"/>
                </a:solidFill>
                <a:latin typeface="Consolas"/>
              </a:rPr>
              <a:t>newEl</a:t>
            </a:r>
            <a:r>
              <a:rPr lang="en-US" dirty="0">
                <a:solidFill>
                  <a:schemeClr val="tx1"/>
                </a:solidFill>
                <a:latin typeface="Consolas"/>
              </a:rPr>
              <a:t> else el)</a:t>
            </a:r>
            <a:endParaRPr lang="es-ES" dirty="0">
              <a:solidFill>
                <a:schemeClr val="tx1"/>
              </a:solidFill>
              <a:latin typeface="Consola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72B68-B4DF-46B5-AA37-0C0B73FC4911}" type="slidenum">
              <a:rPr lang="es-ES" smtClean="0"/>
              <a:t>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Jorge Pérez Ruiz. Sudokus en F#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3087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Ámbitos de funciones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Ámbito de funciones</a:t>
            </a:r>
          </a:p>
          <a:p>
            <a:pPr lvl="1"/>
            <a:r>
              <a:rPr lang="es-ES" dirty="0" smtClean="0"/>
              <a:t>Variable fuera de un bloque de código. Se puede acceder en cualquier bloque “interior”</a:t>
            </a:r>
          </a:p>
          <a:p>
            <a:pPr lvl="1"/>
            <a:r>
              <a:rPr lang="es-ES" dirty="0" smtClean="0"/>
              <a:t>Variable dentro de un bloque de código. Solo se puede acceder dentro de ese bloque.</a:t>
            </a:r>
          </a:p>
          <a:p>
            <a:pPr lvl="1"/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467544" y="4005064"/>
            <a:ext cx="8280920" cy="151216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nsolas"/>
              </a:rPr>
              <a:t>member </a:t>
            </a:r>
            <a:r>
              <a:rPr lang="en-US" dirty="0" err="1">
                <a:solidFill>
                  <a:schemeClr val="tx1"/>
                </a:solidFill>
                <a:latin typeface="Consolas"/>
              </a:rPr>
              <a:t>this.Content</a:t>
            </a:r>
            <a:r>
              <a:rPr lang="en-US" dirty="0">
                <a:solidFill>
                  <a:schemeClr val="tx1"/>
                </a:solidFill>
                <a:latin typeface="Consolas"/>
              </a:rPr>
              <a:t> = </a:t>
            </a:r>
          </a:p>
          <a:p>
            <a:r>
              <a:rPr lang="en-US" dirty="0">
                <a:solidFill>
                  <a:schemeClr val="tx1"/>
                </a:solidFill>
                <a:latin typeface="Consolas"/>
              </a:rPr>
              <a:t>        content</a:t>
            </a:r>
          </a:p>
          <a:p>
            <a:endParaRPr lang="en-US" dirty="0">
              <a:solidFill>
                <a:schemeClr val="tx1"/>
              </a:solidFill>
              <a:latin typeface="Consolas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Consolas"/>
              </a:rPr>
              <a:t>member </a:t>
            </a:r>
            <a:r>
              <a:rPr lang="en-US" dirty="0" err="1">
                <a:solidFill>
                  <a:schemeClr val="tx1"/>
                </a:solidFill>
                <a:latin typeface="Consolas"/>
              </a:rPr>
              <a:t>this.isGoal</a:t>
            </a:r>
            <a:r>
              <a:rPr lang="en-US" dirty="0">
                <a:solidFill>
                  <a:schemeClr val="tx1"/>
                </a:solidFill>
                <a:latin typeface="Consolas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onsolas"/>
              </a:rPr>
              <a:t>=</a:t>
            </a:r>
          </a:p>
          <a:p>
            <a:r>
              <a:rPr lang="en-US" dirty="0" smtClean="0">
                <a:solidFill>
                  <a:schemeClr val="tx1"/>
                </a:solidFill>
                <a:latin typeface="Consolas"/>
              </a:rPr>
              <a:t>        not </a:t>
            </a:r>
            <a:r>
              <a:rPr lang="en-US" dirty="0">
                <a:solidFill>
                  <a:schemeClr val="tx1"/>
                </a:solidFill>
                <a:latin typeface="Consolas"/>
              </a:rPr>
              <a:t>(</a:t>
            </a:r>
            <a:r>
              <a:rPr lang="en-US" dirty="0" err="1">
                <a:solidFill>
                  <a:schemeClr val="tx1"/>
                </a:solidFill>
                <a:latin typeface="Consolas"/>
              </a:rPr>
              <a:t>List.exists</a:t>
            </a:r>
            <a:r>
              <a:rPr lang="en-US" dirty="0">
                <a:solidFill>
                  <a:schemeClr val="tx1"/>
                </a:solidFill>
                <a:latin typeface="Consolas"/>
              </a:rPr>
              <a:t>(fun x -&gt; x = 0) </a:t>
            </a:r>
            <a:r>
              <a:rPr lang="en-US" dirty="0" err="1">
                <a:solidFill>
                  <a:schemeClr val="tx1"/>
                </a:solidFill>
                <a:latin typeface="Consolas"/>
              </a:rPr>
              <a:t>content.Board</a:t>
            </a:r>
            <a:r>
              <a:rPr lang="en-US" dirty="0">
                <a:solidFill>
                  <a:schemeClr val="tx1"/>
                </a:solidFill>
                <a:latin typeface="Consolas"/>
              </a:rPr>
              <a:t>)</a:t>
            </a:r>
            <a:endParaRPr lang="es-ES" dirty="0">
              <a:solidFill>
                <a:schemeClr val="tx1"/>
              </a:solidFill>
              <a:latin typeface="Consola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72B68-B4DF-46B5-AA37-0C0B73FC4911}" type="slidenum">
              <a:rPr lang="es-ES" smtClean="0"/>
              <a:t>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Jorge Pérez Ruiz. Sudokus en F#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0690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Tuplas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Tuplas</a:t>
            </a:r>
            <a:endParaRPr lang="es-ES" dirty="0" smtClean="0"/>
          </a:p>
          <a:p>
            <a:pPr lvl="1"/>
            <a:r>
              <a:rPr lang="es-ES" dirty="0" smtClean="0"/>
              <a:t>Agrupación de valores ordenados</a:t>
            </a:r>
            <a:endParaRPr lang="es-ES" dirty="0"/>
          </a:p>
          <a:p>
            <a:pPr lvl="2"/>
            <a:r>
              <a:rPr lang="es-ES" dirty="0" smtClean="0"/>
              <a:t>Los valores no tienen por qué ser del mismo tipo</a:t>
            </a:r>
          </a:p>
          <a:p>
            <a:pPr lvl="1"/>
            <a:r>
              <a:rPr lang="es-ES" dirty="0" err="1" smtClean="0"/>
              <a:t>Ej</a:t>
            </a:r>
            <a:r>
              <a:rPr lang="es-ES" dirty="0" smtClean="0"/>
              <a:t>: una función devuelve la fila, columna y región dado un índice de la lista que representa el sudoku</a:t>
            </a:r>
          </a:p>
        </p:txBody>
      </p:sp>
      <p:sp>
        <p:nvSpPr>
          <p:cNvPr id="4" name="3 Rectángulo"/>
          <p:cNvSpPr/>
          <p:nvPr/>
        </p:nvSpPr>
        <p:spPr>
          <a:xfrm>
            <a:off x="251520" y="3861048"/>
            <a:ext cx="8568952" cy="28803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nsolas"/>
              </a:rPr>
              <a:t>member </a:t>
            </a:r>
            <a:r>
              <a:rPr lang="en-US" dirty="0" err="1">
                <a:solidFill>
                  <a:schemeClr val="tx1"/>
                </a:solidFill>
                <a:latin typeface="Consolas"/>
              </a:rPr>
              <a:t>this.indexToRCR</a:t>
            </a:r>
            <a:r>
              <a:rPr lang="en-US" dirty="0">
                <a:solidFill>
                  <a:schemeClr val="tx1"/>
                </a:solidFill>
                <a:latin typeface="Consola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nsolas"/>
              </a:rPr>
              <a:t>i</a:t>
            </a:r>
            <a:r>
              <a:rPr lang="en-US" dirty="0">
                <a:solidFill>
                  <a:schemeClr val="tx1"/>
                </a:solidFill>
                <a:latin typeface="Consolas"/>
              </a:rPr>
              <a:t> =</a:t>
            </a:r>
          </a:p>
          <a:p>
            <a:r>
              <a:rPr lang="en-US" dirty="0">
                <a:solidFill>
                  <a:schemeClr val="tx1"/>
                </a:solidFill>
                <a:latin typeface="Consolas"/>
              </a:rPr>
              <a:t>        let row =    (</a:t>
            </a:r>
            <a:r>
              <a:rPr lang="en-US" dirty="0" err="1">
                <a:solidFill>
                  <a:schemeClr val="tx1"/>
                </a:solidFill>
                <a:latin typeface="Consolas"/>
              </a:rPr>
              <a:t>i</a:t>
            </a:r>
            <a:r>
              <a:rPr lang="en-US" dirty="0">
                <a:solidFill>
                  <a:schemeClr val="tx1"/>
                </a:solidFill>
                <a:latin typeface="Consolas"/>
              </a:rPr>
              <a:t> / 9) + 1</a:t>
            </a:r>
          </a:p>
          <a:p>
            <a:r>
              <a:rPr lang="en-US" dirty="0">
                <a:solidFill>
                  <a:schemeClr val="tx1"/>
                </a:solidFill>
                <a:latin typeface="Consolas"/>
              </a:rPr>
              <a:t>        let column = (</a:t>
            </a:r>
            <a:r>
              <a:rPr lang="en-US" dirty="0" err="1">
                <a:solidFill>
                  <a:schemeClr val="tx1"/>
                </a:solidFill>
                <a:latin typeface="Consolas"/>
              </a:rPr>
              <a:t>i</a:t>
            </a:r>
            <a:r>
              <a:rPr lang="en-US" dirty="0">
                <a:solidFill>
                  <a:schemeClr val="tx1"/>
                </a:solidFill>
                <a:latin typeface="Consolas"/>
              </a:rPr>
              <a:t> % 9) + 1</a:t>
            </a:r>
          </a:p>
          <a:p>
            <a:r>
              <a:rPr lang="en-US" dirty="0">
                <a:solidFill>
                  <a:schemeClr val="tx1"/>
                </a:solidFill>
                <a:latin typeface="Consolas"/>
              </a:rPr>
              <a:t>        let region = </a:t>
            </a:r>
            <a:r>
              <a:rPr lang="en-US" dirty="0" smtClean="0">
                <a:solidFill>
                  <a:schemeClr val="tx1"/>
                </a:solidFill>
                <a:latin typeface="Consolas"/>
              </a:rPr>
              <a:t>5</a:t>
            </a:r>
          </a:p>
          <a:p>
            <a:r>
              <a:rPr lang="en-US" dirty="0">
                <a:solidFill>
                  <a:schemeClr val="tx1"/>
                </a:solidFill>
                <a:latin typeface="Consolas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Consolas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Consolas"/>
              </a:rPr>
              <a:t>(</a:t>
            </a:r>
            <a:r>
              <a:rPr lang="en-US" b="1" dirty="0">
                <a:solidFill>
                  <a:schemeClr val="tx1"/>
                </a:solidFill>
                <a:latin typeface="Consolas"/>
              </a:rPr>
              <a:t>row, column, region</a:t>
            </a:r>
            <a:r>
              <a:rPr lang="en-US" b="1" dirty="0" smtClean="0">
                <a:solidFill>
                  <a:schemeClr val="tx1"/>
                </a:solidFill>
                <a:latin typeface="Consolas"/>
              </a:rPr>
              <a:t>)</a:t>
            </a:r>
          </a:p>
          <a:p>
            <a:endParaRPr lang="en-US" dirty="0" smtClean="0">
              <a:solidFill>
                <a:schemeClr val="tx1"/>
              </a:solidFill>
              <a:latin typeface="Consolas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Consolas"/>
              </a:rPr>
              <a:t>member </a:t>
            </a:r>
            <a:r>
              <a:rPr lang="en-US" dirty="0" err="1">
                <a:solidFill>
                  <a:schemeClr val="tx1"/>
                </a:solidFill>
                <a:latin typeface="Consolas"/>
              </a:rPr>
              <a:t>this.getChildren</a:t>
            </a:r>
            <a:r>
              <a:rPr lang="en-US" dirty="0">
                <a:solidFill>
                  <a:schemeClr val="tx1"/>
                </a:solidFill>
                <a:latin typeface="Consolas"/>
              </a:rPr>
              <a:t> = </a:t>
            </a:r>
            <a:endParaRPr lang="en-US" dirty="0" smtClean="0">
              <a:solidFill>
                <a:schemeClr val="tx1"/>
              </a:solidFill>
              <a:latin typeface="Consolas"/>
            </a:endParaRPr>
          </a:p>
          <a:p>
            <a:r>
              <a:rPr lang="en-US" dirty="0">
                <a:solidFill>
                  <a:schemeClr val="tx1"/>
                </a:solidFill>
                <a:latin typeface="Consolas"/>
              </a:rPr>
              <a:t>	let </a:t>
            </a:r>
            <a:r>
              <a:rPr lang="en-US" dirty="0" err="1">
                <a:solidFill>
                  <a:schemeClr val="tx1"/>
                </a:solidFill>
                <a:latin typeface="Consolas"/>
              </a:rPr>
              <a:t>freeSpot</a:t>
            </a:r>
            <a:r>
              <a:rPr lang="en-US" dirty="0">
                <a:solidFill>
                  <a:schemeClr val="tx1"/>
                </a:solidFill>
                <a:latin typeface="Consolas"/>
              </a:rPr>
              <a:t> = </a:t>
            </a:r>
            <a:r>
              <a:rPr lang="en-US" dirty="0" err="1" smtClean="0">
                <a:solidFill>
                  <a:schemeClr val="tx1"/>
                </a:solidFill>
                <a:latin typeface="Consolas"/>
              </a:rPr>
              <a:t>content.findFreeSpot</a:t>
            </a:r>
            <a:endParaRPr lang="en-US" dirty="0">
              <a:solidFill>
                <a:schemeClr val="tx1"/>
              </a:solidFill>
              <a:latin typeface="Consolas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Consolas"/>
              </a:rPr>
              <a:t>	let </a:t>
            </a:r>
            <a:r>
              <a:rPr lang="en-US" dirty="0">
                <a:solidFill>
                  <a:schemeClr val="tx1"/>
                </a:solidFill>
                <a:latin typeface="Consolas"/>
              </a:rPr>
              <a:t>(row, column, region) = </a:t>
            </a:r>
            <a:r>
              <a:rPr lang="en-US" dirty="0" err="1">
                <a:solidFill>
                  <a:schemeClr val="tx1"/>
                </a:solidFill>
                <a:latin typeface="Consolas"/>
              </a:rPr>
              <a:t>content.</a:t>
            </a:r>
            <a:r>
              <a:rPr lang="en-US" b="1" dirty="0" err="1">
                <a:solidFill>
                  <a:schemeClr val="tx1"/>
                </a:solidFill>
                <a:latin typeface="Consolas"/>
              </a:rPr>
              <a:t>indexToRCR</a:t>
            </a:r>
            <a:r>
              <a:rPr lang="en-US" dirty="0">
                <a:solidFill>
                  <a:schemeClr val="tx1"/>
                </a:solidFill>
                <a:latin typeface="Consola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nsolas"/>
              </a:rPr>
              <a:t>freeSpot</a:t>
            </a:r>
            <a:endParaRPr lang="en-US" dirty="0" smtClean="0">
              <a:solidFill>
                <a:schemeClr val="tx1"/>
              </a:solidFill>
              <a:latin typeface="Consolas"/>
            </a:endParaRPr>
          </a:p>
          <a:p>
            <a:r>
              <a:rPr lang="en-US" dirty="0">
                <a:solidFill>
                  <a:schemeClr val="tx1"/>
                </a:solidFill>
                <a:latin typeface="Consolas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Consolas"/>
              </a:rPr>
              <a:t>…</a:t>
            </a:r>
            <a:endParaRPr lang="es-ES" dirty="0">
              <a:solidFill>
                <a:schemeClr val="tx1"/>
              </a:solidFill>
              <a:latin typeface="Consola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72B68-B4DF-46B5-AA37-0C0B73FC4911}" type="slidenum">
              <a:rPr lang="es-ES" smtClean="0"/>
              <a:t>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Jorge Pérez Ruiz. Sudokus en F#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8759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Listas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Listas</a:t>
            </a:r>
          </a:p>
          <a:p>
            <a:pPr lvl="1"/>
            <a:r>
              <a:rPr lang="es-ES" dirty="0" smtClean="0"/>
              <a:t>Serie ordenada de elementos del mismo tipo</a:t>
            </a:r>
          </a:p>
          <a:p>
            <a:pPr lvl="1"/>
            <a:r>
              <a:rPr lang="es-ES" dirty="0" smtClean="0"/>
              <a:t>Muchas formas de crear listas</a:t>
            </a:r>
          </a:p>
          <a:p>
            <a:pPr lvl="1"/>
            <a:r>
              <a:rPr lang="es-ES" dirty="0" err="1" smtClean="0"/>
              <a:t>Ej</a:t>
            </a:r>
            <a:r>
              <a:rPr lang="es-ES" dirty="0" smtClean="0"/>
              <a:t>: Creamos una lista para obtener los elementos de una fila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467544" y="3789040"/>
            <a:ext cx="8280920" cy="122413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nsolas"/>
              </a:rPr>
              <a:t>member </a:t>
            </a:r>
            <a:r>
              <a:rPr lang="en-US" dirty="0" err="1">
                <a:solidFill>
                  <a:schemeClr val="tx1"/>
                </a:solidFill>
                <a:latin typeface="Consolas"/>
              </a:rPr>
              <a:t>this.getRow</a:t>
            </a:r>
            <a:r>
              <a:rPr lang="en-US" dirty="0">
                <a:solidFill>
                  <a:schemeClr val="tx1"/>
                </a:solidFill>
                <a:latin typeface="Consolas"/>
              </a:rPr>
              <a:t> r =</a:t>
            </a:r>
          </a:p>
          <a:p>
            <a:r>
              <a:rPr lang="en-US" dirty="0">
                <a:solidFill>
                  <a:schemeClr val="tx1"/>
                </a:solidFill>
                <a:latin typeface="Consolas"/>
              </a:rPr>
              <a:t>        let r = r - 1</a:t>
            </a:r>
          </a:p>
          <a:p>
            <a:r>
              <a:rPr lang="en-US" dirty="0">
                <a:solidFill>
                  <a:schemeClr val="tx1"/>
                </a:solidFill>
                <a:latin typeface="Consolas"/>
              </a:rPr>
              <a:t>        [for </a:t>
            </a:r>
            <a:r>
              <a:rPr lang="en-US" dirty="0" err="1">
                <a:solidFill>
                  <a:schemeClr val="tx1"/>
                </a:solidFill>
                <a:latin typeface="Consolas"/>
              </a:rPr>
              <a:t>i</a:t>
            </a:r>
            <a:r>
              <a:rPr lang="en-US" dirty="0">
                <a:solidFill>
                  <a:schemeClr val="tx1"/>
                </a:solidFill>
                <a:latin typeface="Consolas"/>
              </a:rPr>
              <a:t> in 0..8 -&gt; </a:t>
            </a:r>
            <a:r>
              <a:rPr lang="en-US" dirty="0" err="1">
                <a:solidFill>
                  <a:schemeClr val="tx1"/>
                </a:solidFill>
                <a:latin typeface="Consolas"/>
              </a:rPr>
              <a:t>List.nth</a:t>
            </a:r>
            <a:r>
              <a:rPr lang="en-US" dirty="0">
                <a:solidFill>
                  <a:schemeClr val="tx1"/>
                </a:solidFill>
                <a:latin typeface="Consolas"/>
              </a:rPr>
              <a:t> board (</a:t>
            </a:r>
            <a:r>
              <a:rPr lang="en-US" dirty="0" err="1">
                <a:solidFill>
                  <a:schemeClr val="tx1"/>
                </a:solidFill>
                <a:latin typeface="Consolas"/>
              </a:rPr>
              <a:t>i</a:t>
            </a:r>
            <a:r>
              <a:rPr lang="en-US" dirty="0">
                <a:solidFill>
                  <a:schemeClr val="tx1"/>
                </a:solidFill>
                <a:latin typeface="Consolas"/>
              </a:rPr>
              <a:t> + r * 9)]</a:t>
            </a:r>
            <a:endParaRPr lang="es-ES" dirty="0">
              <a:solidFill>
                <a:schemeClr val="tx1"/>
              </a:solidFill>
              <a:latin typeface="Consola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72B68-B4DF-46B5-AA37-0C0B73FC4911}" type="slidenum">
              <a:rPr lang="es-ES" smtClean="0"/>
              <a:t>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Jorge Pérez Ruiz. Sudokus en F#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7058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Listas de listas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Difícil </a:t>
            </a:r>
            <a:r>
              <a:rPr lang="es-ES" dirty="0" smtClean="0"/>
              <a:t>Manejo</a:t>
            </a:r>
          </a:p>
          <a:p>
            <a:pPr lvl="1"/>
            <a:r>
              <a:rPr lang="es-ES" dirty="0" smtClean="0"/>
              <a:t>Las funciones que trae el lenguaje están pensadas para listas simples</a:t>
            </a:r>
          </a:p>
          <a:p>
            <a:r>
              <a:rPr lang="es-ES" dirty="0" smtClean="0"/>
              <a:t>Ejemplo</a:t>
            </a:r>
          </a:p>
          <a:p>
            <a:pPr lvl="1"/>
            <a:r>
              <a:rPr lang="es-ES" dirty="0" smtClean="0"/>
              <a:t>Al buscar un índice (</a:t>
            </a:r>
            <a:r>
              <a:rPr lang="es-ES" dirty="0" err="1" smtClean="0"/>
              <a:t>findIndex</a:t>
            </a:r>
            <a:r>
              <a:rPr lang="es-ES" dirty="0" smtClean="0"/>
              <a:t>) cuando falla en una fila del sudoku, lanza “</a:t>
            </a:r>
            <a:r>
              <a:rPr lang="es-ES" dirty="0" err="1" smtClean="0"/>
              <a:t>exception</a:t>
            </a:r>
            <a:r>
              <a:rPr lang="es-ES" dirty="0" smtClean="0"/>
              <a:t>”</a:t>
            </a:r>
            <a:endParaRPr lang="es-ES" dirty="0" smtClean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72B68-B4DF-46B5-AA37-0C0B73FC4911}" type="slidenum">
              <a:rPr lang="es-ES" smtClean="0"/>
              <a:t>17</a:t>
            </a:fld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Jorge Pérez Ruiz. Sudokus en F#</a:t>
            </a:r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539552" y="4509120"/>
            <a:ext cx="7992888" cy="15841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nsolas"/>
              </a:rPr>
              <a:t> member </a:t>
            </a:r>
            <a:r>
              <a:rPr lang="en-US" dirty="0" err="1">
                <a:solidFill>
                  <a:schemeClr val="tx1"/>
                </a:solidFill>
                <a:latin typeface="Consolas"/>
              </a:rPr>
              <a:t>this.findFreeSpotRec</a:t>
            </a:r>
            <a:r>
              <a:rPr lang="en-US" dirty="0">
                <a:solidFill>
                  <a:schemeClr val="tx1"/>
                </a:solidFill>
                <a:latin typeface="Consola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nsolas"/>
              </a:rPr>
              <a:t>lista</a:t>
            </a:r>
            <a:r>
              <a:rPr lang="en-US" dirty="0">
                <a:solidFill>
                  <a:schemeClr val="tx1"/>
                </a:solidFill>
                <a:latin typeface="Consola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nsolas"/>
              </a:rPr>
              <a:t>i</a:t>
            </a:r>
            <a:r>
              <a:rPr lang="en-US" dirty="0">
                <a:solidFill>
                  <a:schemeClr val="tx1"/>
                </a:solidFill>
                <a:latin typeface="Consolas"/>
              </a:rPr>
              <a:t> =</a:t>
            </a:r>
          </a:p>
          <a:p>
            <a:r>
              <a:rPr lang="en-US" dirty="0">
                <a:solidFill>
                  <a:schemeClr val="tx1"/>
                </a:solidFill>
                <a:latin typeface="Consolas"/>
              </a:rPr>
              <a:t>        try</a:t>
            </a:r>
          </a:p>
          <a:p>
            <a:r>
              <a:rPr lang="en-US" dirty="0">
                <a:solidFill>
                  <a:schemeClr val="tx1"/>
                </a:solidFill>
                <a:latin typeface="Consolas"/>
              </a:rPr>
              <a:t>            (</a:t>
            </a:r>
            <a:r>
              <a:rPr lang="en-US" dirty="0" err="1">
                <a:solidFill>
                  <a:schemeClr val="tx1"/>
                </a:solidFill>
                <a:latin typeface="Consolas"/>
              </a:rPr>
              <a:t>i</a:t>
            </a:r>
            <a:r>
              <a:rPr lang="en-US" dirty="0">
                <a:solidFill>
                  <a:schemeClr val="tx1"/>
                </a:solidFill>
                <a:latin typeface="Consolas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Consolas"/>
              </a:rPr>
              <a:t>List.findIndex</a:t>
            </a:r>
            <a:r>
              <a:rPr lang="en-US" dirty="0">
                <a:solidFill>
                  <a:schemeClr val="tx1"/>
                </a:solidFill>
                <a:latin typeface="Consolas"/>
              </a:rPr>
              <a:t> (fun x -&gt; x = 0) </a:t>
            </a:r>
            <a:r>
              <a:rPr lang="en-US" dirty="0" err="1">
                <a:solidFill>
                  <a:schemeClr val="tx1"/>
                </a:solidFill>
                <a:latin typeface="Consolas"/>
              </a:rPr>
              <a:t>lista.Head</a:t>
            </a:r>
            <a:r>
              <a:rPr lang="en-US" dirty="0">
                <a:solidFill>
                  <a:schemeClr val="tx1"/>
                </a:solidFill>
                <a:latin typeface="Consolas"/>
              </a:rPr>
              <a:t> )</a:t>
            </a:r>
          </a:p>
          <a:p>
            <a:r>
              <a:rPr lang="en-US" dirty="0">
                <a:solidFill>
                  <a:schemeClr val="tx1"/>
                </a:solidFill>
                <a:latin typeface="Consolas"/>
              </a:rPr>
              <a:t>        with</a:t>
            </a:r>
          </a:p>
          <a:p>
            <a:r>
              <a:rPr lang="en-US" dirty="0">
                <a:solidFill>
                  <a:schemeClr val="tx1"/>
                </a:solidFill>
                <a:latin typeface="Consolas"/>
              </a:rPr>
              <a:t>            | :? </a:t>
            </a:r>
            <a:r>
              <a:rPr lang="en-US" dirty="0" err="1">
                <a:solidFill>
                  <a:schemeClr val="tx1"/>
                </a:solidFill>
                <a:latin typeface="Consolas"/>
              </a:rPr>
              <a:t>System.ArgumentException</a:t>
            </a:r>
            <a:r>
              <a:rPr lang="en-US" dirty="0">
                <a:solidFill>
                  <a:schemeClr val="tx1"/>
                </a:solidFill>
                <a:latin typeface="Consolas"/>
              </a:rPr>
              <a:t> -&gt; </a:t>
            </a:r>
            <a:r>
              <a:rPr lang="en-US" dirty="0" smtClean="0">
                <a:solidFill>
                  <a:schemeClr val="tx1"/>
                </a:solidFill>
                <a:latin typeface="Consolas"/>
              </a:rPr>
              <a:t>…</a:t>
            </a:r>
            <a:endParaRPr lang="es-ES" dirty="0">
              <a:solidFill>
                <a:schemeClr val="tx1"/>
              </a:solidFill>
              <a:latin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546724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Estructura de un sudoku en F#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Lista de números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18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smtClean="0"/>
              <a:t>Jorge Pérez Ruiz. Sudokus en F#</a:t>
            </a:r>
            <a:endParaRPr kumimoji="0" lang="en-US"/>
          </a:p>
        </p:txBody>
      </p:sp>
      <p:pic>
        <p:nvPicPr>
          <p:cNvPr id="6146" name="Picture 2" descr="C:\Users\Aku\Pictures\pinky y cerebr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301208"/>
            <a:ext cx="14097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354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Sudoku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Tiene</a:t>
            </a:r>
          </a:p>
          <a:p>
            <a:pPr lvl="1"/>
            <a:r>
              <a:rPr lang="es-ES" dirty="0" smtClean="0"/>
              <a:t>Nueve regiones</a:t>
            </a:r>
          </a:p>
          <a:p>
            <a:pPr lvl="1"/>
            <a:r>
              <a:rPr lang="es-ES" dirty="0" smtClean="0"/>
              <a:t>Nueve filas</a:t>
            </a:r>
          </a:p>
          <a:p>
            <a:pPr lvl="1"/>
            <a:r>
              <a:rPr lang="es-ES" dirty="0" smtClean="0"/>
              <a:t>Nueve columnas</a:t>
            </a:r>
          </a:p>
          <a:p>
            <a:r>
              <a:rPr lang="es-ES" dirty="0" smtClean="0"/>
              <a:t>Restricciones</a:t>
            </a:r>
          </a:p>
          <a:p>
            <a:pPr lvl="1"/>
            <a:r>
              <a:rPr lang="es-ES" dirty="0" smtClean="0"/>
              <a:t>No se puede repetir el número</a:t>
            </a:r>
          </a:p>
          <a:p>
            <a:pPr lvl="2"/>
            <a:r>
              <a:rPr lang="es-ES" dirty="0" smtClean="0"/>
              <a:t>Ni en la columna</a:t>
            </a:r>
          </a:p>
          <a:p>
            <a:pPr lvl="2"/>
            <a:r>
              <a:rPr lang="es-ES" dirty="0" smtClean="0"/>
              <a:t>Ni en la fila</a:t>
            </a:r>
          </a:p>
          <a:p>
            <a:pPr lvl="2"/>
            <a:r>
              <a:rPr lang="es-ES" dirty="0" smtClean="0"/>
              <a:t>Ni en la región</a:t>
            </a:r>
            <a:endParaRPr lang="es-ES" dirty="0"/>
          </a:p>
        </p:txBody>
      </p:sp>
      <p:pic>
        <p:nvPicPr>
          <p:cNvPr id="1026" name="Picture 2" descr="C:\Users\Aku\Dropbox\Quinto\Programación Declarativa Avanzada\6a00d83426b77b53ef00e54f45140d8833-800w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132856"/>
            <a:ext cx="3514725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72B68-B4DF-46B5-AA37-0C0B73FC4911}" type="slidenum">
              <a:rPr lang="es-ES" smtClean="0"/>
              <a:t>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Jorge Pérez Ruiz. Sudokus en F#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9202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Contenido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Introducción a F#</a:t>
            </a:r>
          </a:p>
          <a:p>
            <a:r>
              <a:rPr lang="es-ES" dirty="0"/>
              <a:t>La estructura del sudoku en </a:t>
            </a:r>
            <a:r>
              <a:rPr lang="es-ES" dirty="0" smtClean="0"/>
              <a:t>F#</a:t>
            </a:r>
          </a:p>
          <a:p>
            <a:r>
              <a:rPr lang="es-ES" dirty="0" smtClean="0"/>
              <a:t>Resolver </a:t>
            </a:r>
            <a:r>
              <a:rPr lang="es-ES" dirty="0"/>
              <a:t>un sudoku</a:t>
            </a:r>
          </a:p>
          <a:p>
            <a:r>
              <a:rPr lang="es-ES" dirty="0" smtClean="0"/>
              <a:t>F# vs </a:t>
            </a:r>
            <a:r>
              <a:rPr lang="es-ES" dirty="0" err="1" smtClean="0"/>
              <a:t>Haskell</a:t>
            </a:r>
            <a:endParaRPr lang="es-ES" dirty="0" smtClean="0"/>
          </a:p>
          <a:p>
            <a:r>
              <a:rPr lang="es-ES" dirty="0" smtClean="0"/>
              <a:t>Conclusiones</a:t>
            </a:r>
            <a:endParaRPr lang="es-ES" dirty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72B68-B4DF-46B5-AA37-0C0B73FC4911}" type="slidenum">
              <a:rPr lang="es-ES" smtClean="0"/>
              <a:t>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Jorge Pérez Ruiz. Sudokus en F#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692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Sudoku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El juego se inicia con algunas casillas desbloqueadas</a:t>
            </a:r>
            <a:endParaRPr lang="es-ES" dirty="0"/>
          </a:p>
        </p:txBody>
      </p:sp>
      <p:pic>
        <p:nvPicPr>
          <p:cNvPr id="2050" name="Picture 2" descr="C:\Users\Aku\Dropbox\Quinto\Programación Declarativa Avanzada\sudok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92896"/>
            <a:ext cx="3514726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ku\Dropbox\Quinto\Programación Declarativa Avanzada\6a00d83426b77b53ef00e54f45140d8833-800w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92895"/>
            <a:ext cx="3514725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Flecha derecha"/>
          <p:cNvSpPr/>
          <p:nvPr/>
        </p:nvSpPr>
        <p:spPr>
          <a:xfrm>
            <a:off x="4139952" y="3573016"/>
            <a:ext cx="720080" cy="1296144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72B68-B4DF-46B5-AA37-0C0B73FC4911}" type="slidenum">
              <a:rPr lang="es-ES" smtClean="0"/>
              <a:t>20</a:t>
            </a:fld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Jorge Pérez Ruiz. Sudokus en F#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9957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Estructura del tablero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El sudoku se define como una lista de enteros de tamaño 81</a:t>
            </a:r>
          </a:p>
          <a:p>
            <a:pPr lvl="1"/>
            <a:r>
              <a:rPr lang="es-ES" dirty="0" smtClean="0"/>
              <a:t>El 0 indica un hueco</a:t>
            </a:r>
          </a:p>
          <a:p>
            <a:r>
              <a:rPr lang="es-ES" dirty="0" smtClean="0"/>
              <a:t>Ventajas</a:t>
            </a:r>
          </a:p>
          <a:p>
            <a:pPr lvl="1"/>
            <a:r>
              <a:rPr lang="es-ES" dirty="0" smtClean="0"/>
              <a:t>F# maneja muy bien las listas</a:t>
            </a:r>
          </a:p>
          <a:p>
            <a:r>
              <a:rPr lang="es-ES" dirty="0" smtClean="0"/>
              <a:t>Inconvenientes</a:t>
            </a:r>
          </a:p>
          <a:p>
            <a:pPr lvl="1"/>
            <a:r>
              <a:rPr lang="es-ES" dirty="0" smtClean="0"/>
              <a:t>Ineficiente acceso a los datos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1187624" y="4869160"/>
            <a:ext cx="6897083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nsolas"/>
              </a:rPr>
              <a:t>type </a:t>
            </a:r>
            <a:r>
              <a:rPr lang="en-US" dirty="0" err="1">
                <a:solidFill>
                  <a:schemeClr val="tx1"/>
                </a:solidFill>
                <a:latin typeface="Consolas"/>
              </a:rPr>
              <a:t>SudokuProblemComplete</a:t>
            </a:r>
            <a:r>
              <a:rPr lang="en-US" dirty="0">
                <a:solidFill>
                  <a:schemeClr val="tx1"/>
                </a:solidFill>
                <a:latin typeface="Consolas"/>
              </a:rPr>
              <a:t>(board : list&lt;</a:t>
            </a:r>
            <a:r>
              <a:rPr lang="en-US" dirty="0" err="1">
                <a:solidFill>
                  <a:schemeClr val="tx1"/>
                </a:solidFill>
                <a:latin typeface="Consolas"/>
              </a:rPr>
              <a:t>int</a:t>
            </a:r>
            <a:r>
              <a:rPr lang="en-US" dirty="0" smtClean="0">
                <a:solidFill>
                  <a:schemeClr val="tx1"/>
                </a:solidFill>
                <a:latin typeface="Consolas"/>
              </a:rPr>
              <a:t>&gt;) =</a:t>
            </a:r>
          </a:p>
          <a:p>
            <a:r>
              <a:rPr lang="en-US" dirty="0" smtClean="0">
                <a:solidFill>
                  <a:schemeClr val="tx1"/>
                </a:solidFill>
                <a:latin typeface="Consolas"/>
              </a:rPr>
              <a:t>… </a:t>
            </a:r>
            <a:endParaRPr lang="es-ES" dirty="0">
              <a:solidFill>
                <a:schemeClr val="tx1"/>
              </a:solidFill>
              <a:latin typeface="Consola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72B68-B4DF-46B5-AA37-0C0B73FC4911}" type="slidenum">
              <a:rPr lang="es-ES" smtClean="0"/>
              <a:t>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Jorge Pérez Ruiz. Sudokus en F#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4491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Obtener una región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Una región es uno de los nueve cuadrados que forman el sudoku</a:t>
            </a:r>
          </a:p>
          <a:p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7830362" y="2348880"/>
            <a:ext cx="918102" cy="8640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1,2,3</a:t>
            </a:r>
          </a:p>
          <a:p>
            <a:pPr algn="ctr"/>
            <a:r>
              <a:rPr lang="es-ES" dirty="0" smtClean="0">
                <a:solidFill>
                  <a:schemeClr val="tx1"/>
                </a:solidFill>
              </a:rPr>
              <a:t>4,5,6</a:t>
            </a:r>
          </a:p>
          <a:p>
            <a:pPr algn="ctr"/>
            <a:r>
              <a:rPr lang="es-ES" dirty="0" smtClean="0">
                <a:solidFill>
                  <a:schemeClr val="tx1"/>
                </a:solidFill>
              </a:rPr>
              <a:t>7,8,9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67544" y="3501008"/>
            <a:ext cx="8280920" cy="309634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nsolas"/>
              </a:rPr>
              <a:t>member </a:t>
            </a:r>
            <a:r>
              <a:rPr lang="en-US" dirty="0" err="1">
                <a:solidFill>
                  <a:schemeClr val="tx1"/>
                </a:solidFill>
                <a:latin typeface="Consolas"/>
              </a:rPr>
              <a:t>this.getRegion</a:t>
            </a:r>
            <a:r>
              <a:rPr lang="en-US" dirty="0">
                <a:solidFill>
                  <a:schemeClr val="tx1"/>
                </a:solidFill>
                <a:latin typeface="Consolas"/>
              </a:rPr>
              <a:t> r =</a:t>
            </a:r>
          </a:p>
          <a:p>
            <a:r>
              <a:rPr lang="en-US" dirty="0">
                <a:solidFill>
                  <a:schemeClr val="tx1"/>
                </a:solidFill>
                <a:latin typeface="Consolas"/>
              </a:rPr>
              <a:t>        let </a:t>
            </a:r>
            <a:r>
              <a:rPr lang="en-US" dirty="0" err="1">
                <a:solidFill>
                  <a:schemeClr val="tx1"/>
                </a:solidFill>
                <a:latin typeface="Consolas"/>
              </a:rPr>
              <a:t>nb</a:t>
            </a:r>
            <a:r>
              <a:rPr lang="en-US" dirty="0">
                <a:solidFill>
                  <a:schemeClr val="tx1"/>
                </a:solidFill>
                <a:latin typeface="Consolas"/>
              </a:rPr>
              <a:t> n = </a:t>
            </a:r>
          </a:p>
          <a:p>
            <a:r>
              <a:rPr lang="en-US" dirty="0">
                <a:solidFill>
                  <a:schemeClr val="tx1"/>
                </a:solidFill>
                <a:latin typeface="Consolas"/>
              </a:rPr>
              <a:t>            </a:t>
            </a:r>
            <a:r>
              <a:rPr lang="en-US" dirty="0" err="1">
                <a:solidFill>
                  <a:schemeClr val="tx1"/>
                </a:solidFill>
                <a:latin typeface="Consolas"/>
              </a:rPr>
              <a:t>List.nth</a:t>
            </a:r>
            <a:r>
              <a:rPr lang="en-US" dirty="0">
                <a:solidFill>
                  <a:schemeClr val="tx1"/>
                </a:solidFill>
                <a:latin typeface="Consolas"/>
              </a:rPr>
              <a:t> board n</a:t>
            </a:r>
          </a:p>
          <a:p>
            <a:r>
              <a:rPr lang="en-US" dirty="0" smtClean="0">
                <a:solidFill>
                  <a:schemeClr val="tx1"/>
                </a:solidFill>
                <a:latin typeface="Consolas"/>
              </a:rPr>
              <a:t>	 let </a:t>
            </a:r>
            <a:r>
              <a:rPr lang="en-US" dirty="0">
                <a:solidFill>
                  <a:schemeClr val="tx1"/>
                </a:solidFill>
                <a:latin typeface="Consolas"/>
              </a:rPr>
              <a:t>r = r - 1</a:t>
            </a:r>
          </a:p>
          <a:p>
            <a:r>
              <a:rPr lang="en-US" dirty="0" smtClean="0">
                <a:solidFill>
                  <a:schemeClr val="tx1"/>
                </a:solidFill>
                <a:latin typeface="Consolas"/>
              </a:rPr>
              <a:t>        let </a:t>
            </a:r>
            <a:r>
              <a:rPr lang="en-US" dirty="0">
                <a:solidFill>
                  <a:schemeClr val="tx1"/>
                </a:solidFill>
                <a:latin typeface="Consolas"/>
              </a:rPr>
              <a:t>m = (((r / 3) * (3 * 9)) + ((r % 3) * 3))</a:t>
            </a:r>
          </a:p>
          <a:p>
            <a:r>
              <a:rPr lang="en-US" dirty="0">
                <a:solidFill>
                  <a:schemeClr val="tx1"/>
                </a:solidFill>
                <a:latin typeface="Consolas"/>
              </a:rPr>
              <a:t>        </a:t>
            </a:r>
          </a:p>
          <a:p>
            <a:r>
              <a:rPr lang="en-US" dirty="0">
                <a:solidFill>
                  <a:schemeClr val="tx1"/>
                </a:solidFill>
                <a:latin typeface="Consolas"/>
              </a:rPr>
              <a:t>        [</a:t>
            </a:r>
          </a:p>
          <a:p>
            <a:r>
              <a:rPr lang="en-US" dirty="0">
                <a:solidFill>
                  <a:schemeClr val="tx1"/>
                </a:solidFill>
                <a:latin typeface="Consolas"/>
              </a:rPr>
              <a:t>        </a:t>
            </a:r>
            <a:r>
              <a:rPr lang="en-US" dirty="0" err="1" smtClean="0">
                <a:solidFill>
                  <a:schemeClr val="tx1"/>
                </a:solidFill>
                <a:latin typeface="Consolas"/>
              </a:rPr>
              <a:t>nb</a:t>
            </a:r>
            <a:r>
              <a:rPr lang="en-US" dirty="0" smtClean="0">
                <a:solidFill>
                  <a:schemeClr val="tx1"/>
                </a:solidFill>
                <a:latin typeface="Consolas"/>
              </a:rPr>
              <a:t> </a:t>
            </a:r>
            <a:r>
              <a:rPr lang="en-US" dirty="0">
                <a:solidFill>
                  <a:schemeClr val="tx1"/>
                </a:solidFill>
                <a:latin typeface="Consolas"/>
              </a:rPr>
              <a:t>m         ; </a:t>
            </a:r>
            <a:r>
              <a:rPr lang="en-US" dirty="0" err="1">
                <a:solidFill>
                  <a:schemeClr val="tx1"/>
                </a:solidFill>
                <a:latin typeface="Consolas"/>
              </a:rPr>
              <a:t>nb</a:t>
            </a:r>
            <a:r>
              <a:rPr lang="en-US" dirty="0">
                <a:solidFill>
                  <a:schemeClr val="tx1"/>
                </a:solidFill>
                <a:latin typeface="Consolas"/>
              </a:rPr>
              <a:t> ( m + 1)      ; </a:t>
            </a:r>
            <a:r>
              <a:rPr lang="en-US" dirty="0" err="1">
                <a:solidFill>
                  <a:schemeClr val="tx1"/>
                </a:solidFill>
                <a:latin typeface="Consolas"/>
              </a:rPr>
              <a:t>nb</a:t>
            </a:r>
            <a:r>
              <a:rPr lang="en-US" dirty="0">
                <a:solidFill>
                  <a:schemeClr val="tx1"/>
                </a:solidFill>
                <a:latin typeface="Consolas"/>
              </a:rPr>
              <a:t> (m + 2)</a:t>
            </a:r>
          </a:p>
          <a:p>
            <a:r>
              <a:rPr lang="en-US" dirty="0">
                <a:solidFill>
                  <a:schemeClr val="tx1"/>
                </a:solidFill>
                <a:latin typeface="Consolas"/>
              </a:rPr>
              <a:t>        </a:t>
            </a:r>
            <a:r>
              <a:rPr lang="en-US" dirty="0" err="1" smtClean="0">
                <a:solidFill>
                  <a:schemeClr val="tx1"/>
                </a:solidFill>
                <a:latin typeface="Consolas"/>
              </a:rPr>
              <a:t>nb</a:t>
            </a:r>
            <a:r>
              <a:rPr lang="en-US" dirty="0" smtClean="0">
                <a:solidFill>
                  <a:schemeClr val="tx1"/>
                </a:solidFill>
                <a:latin typeface="Consolas"/>
              </a:rPr>
              <a:t> </a:t>
            </a:r>
            <a:r>
              <a:rPr lang="en-US" dirty="0">
                <a:solidFill>
                  <a:schemeClr val="tx1"/>
                </a:solidFill>
                <a:latin typeface="Consolas"/>
              </a:rPr>
              <a:t>(m + 9)   ; </a:t>
            </a:r>
            <a:r>
              <a:rPr lang="en-US" dirty="0" err="1">
                <a:solidFill>
                  <a:schemeClr val="tx1"/>
                </a:solidFill>
                <a:latin typeface="Consolas"/>
              </a:rPr>
              <a:t>nb</a:t>
            </a:r>
            <a:r>
              <a:rPr lang="en-US" dirty="0">
                <a:solidFill>
                  <a:schemeClr val="tx1"/>
                </a:solidFill>
                <a:latin typeface="Consolas"/>
              </a:rPr>
              <a:t> ( m + 1 + 9)  ; </a:t>
            </a:r>
            <a:r>
              <a:rPr lang="en-US" dirty="0" err="1">
                <a:solidFill>
                  <a:schemeClr val="tx1"/>
                </a:solidFill>
                <a:latin typeface="Consolas"/>
              </a:rPr>
              <a:t>nb</a:t>
            </a:r>
            <a:r>
              <a:rPr lang="en-US" dirty="0">
                <a:solidFill>
                  <a:schemeClr val="tx1"/>
                </a:solidFill>
                <a:latin typeface="Consolas"/>
              </a:rPr>
              <a:t> (m + 2 + 9)</a:t>
            </a:r>
          </a:p>
          <a:p>
            <a:r>
              <a:rPr lang="en-US" dirty="0">
                <a:solidFill>
                  <a:schemeClr val="tx1"/>
                </a:solidFill>
                <a:latin typeface="Consolas"/>
              </a:rPr>
              <a:t>        </a:t>
            </a:r>
            <a:r>
              <a:rPr lang="en-US" dirty="0" err="1" smtClean="0">
                <a:solidFill>
                  <a:schemeClr val="tx1"/>
                </a:solidFill>
                <a:latin typeface="Consolas"/>
              </a:rPr>
              <a:t>nb</a:t>
            </a:r>
            <a:r>
              <a:rPr lang="en-US" dirty="0" smtClean="0">
                <a:solidFill>
                  <a:schemeClr val="tx1"/>
                </a:solidFill>
                <a:latin typeface="Consolas"/>
              </a:rPr>
              <a:t> </a:t>
            </a:r>
            <a:r>
              <a:rPr lang="en-US" dirty="0">
                <a:solidFill>
                  <a:schemeClr val="tx1"/>
                </a:solidFill>
                <a:latin typeface="Consolas"/>
              </a:rPr>
              <a:t>(m + 18)  ; </a:t>
            </a:r>
            <a:r>
              <a:rPr lang="en-US" dirty="0" err="1">
                <a:solidFill>
                  <a:schemeClr val="tx1"/>
                </a:solidFill>
                <a:latin typeface="Consolas"/>
              </a:rPr>
              <a:t>nb</a:t>
            </a:r>
            <a:r>
              <a:rPr lang="en-US" dirty="0">
                <a:solidFill>
                  <a:schemeClr val="tx1"/>
                </a:solidFill>
                <a:latin typeface="Consolas"/>
              </a:rPr>
              <a:t> ( m + 1 + 18) ; </a:t>
            </a:r>
            <a:r>
              <a:rPr lang="en-US" dirty="0" err="1">
                <a:solidFill>
                  <a:schemeClr val="tx1"/>
                </a:solidFill>
                <a:latin typeface="Consolas"/>
              </a:rPr>
              <a:t>nb</a:t>
            </a:r>
            <a:r>
              <a:rPr lang="en-US" dirty="0">
                <a:solidFill>
                  <a:schemeClr val="tx1"/>
                </a:solidFill>
                <a:latin typeface="Consolas"/>
              </a:rPr>
              <a:t> (m + 2 + 18)</a:t>
            </a:r>
          </a:p>
          <a:p>
            <a:r>
              <a:rPr lang="en-US" dirty="0">
                <a:solidFill>
                  <a:schemeClr val="tx1"/>
                </a:solidFill>
                <a:latin typeface="Consolas"/>
              </a:rPr>
              <a:t>        ]</a:t>
            </a:r>
            <a:endParaRPr lang="es-ES" dirty="0">
              <a:solidFill>
                <a:schemeClr val="tx1"/>
              </a:solidFill>
              <a:latin typeface="Consola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72B68-B4DF-46B5-AA37-0C0B73FC4911}" type="slidenum">
              <a:rPr lang="es-ES" smtClean="0"/>
              <a:t>22</a:t>
            </a:fld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Jorge Pérez Ruiz. Sudokus en F#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8514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Filas y Columnas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Filas</a:t>
            </a:r>
          </a:p>
          <a:p>
            <a:endParaRPr lang="es-ES" dirty="0"/>
          </a:p>
          <a:p>
            <a:endParaRPr lang="es-ES" dirty="0" smtClean="0"/>
          </a:p>
          <a:p>
            <a:r>
              <a:rPr lang="es-ES" dirty="0" smtClean="0"/>
              <a:t>Columnas</a:t>
            </a:r>
          </a:p>
          <a:p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1115616" y="2564904"/>
            <a:ext cx="7056784" cy="9361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nsolas"/>
              </a:rPr>
              <a:t>member </a:t>
            </a:r>
            <a:r>
              <a:rPr lang="en-US" dirty="0" err="1">
                <a:solidFill>
                  <a:schemeClr val="tx1"/>
                </a:solidFill>
                <a:latin typeface="Consolas"/>
              </a:rPr>
              <a:t>this.getRow</a:t>
            </a:r>
            <a:r>
              <a:rPr lang="en-US" dirty="0">
                <a:solidFill>
                  <a:schemeClr val="tx1"/>
                </a:solidFill>
                <a:latin typeface="Consolas"/>
              </a:rPr>
              <a:t> r =</a:t>
            </a:r>
          </a:p>
          <a:p>
            <a:r>
              <a:rPr lang="en-US" dirty="0">
                <a:solidFill>
                  <a:schemeClr val="tx1"/>
                </a:solidFill>
                <a:latin typeface="Consolas"/>
              </a:rPr>
              <a:t>        let r = r - 1</a:t>
            </a:r>
          </a:p>
          <a:p>
            <a:r>
              <a:rPr lang="en-US" dirty="0">
                <a:solidFill>
                  <a:schemeClr val="tx1"/>
                </a:solidFill>
                <a:latin typeface="Consolas"/>
              </a:rPr>
              <a:t>        [for </a:t>
            </a:r>
            <a:r>
              <a:rPr lang="en-US" dirty="0" err="1">
                <a:solidFill>
                  <a:schemeClr val="tx1"/>
                </a:solidFill>
                <a:latin typeface="Consolas"/>
              </a:rPr>
              <a:t>i</a:t>
            </a:r>
            <a:r>
              <a:rPr lang="en-US" dirty="0">
                <a:solidFill>
                  <a:schemeClr val="tx1"/>
                </a:solidFill>
                <a:latin typeface="Consolas"/>
              </a:rPr>
              <a:t> in 0..8 -&gt; </a:t>
            </a:r>
            <a:r>
              <a:rPr lang="en-US" dirty="0" err="1">
                <a:solidFill>
                  <a:schemeClr val="tx1"/>
                </a:solidFill>
                <a:latin typeface="Consolas"/>
              </a:rPr>
              <a:t>List.nth</a:t>
            </a:r>
            <a:r>
              <a:rPr lang="en-US" dirty="0">
                <a:solidFill>
                  <a:schemeClr val="tx1"/>
                </a:solidFill>
                <a:latin typeface="Consolas"/>
              </a:rPr>
              <a:t> board (</a:t>
            </a:r>
            <a:r>
              <a:rPr lang="en-US" dirty="0" err="1">
                <a:solidFill>
                  <a:schemeClr val="tx1"/>
                </a:solidFill>
                <a:latin typeface="Consolas"/>
              </a:rPr>
              <a:t>i</a:t>
            </a:r>
            <a:r>
              <a:rPr lang="en-US" dirty="0">
                <a:solidFill>
                  <a:schemeClr val="tx1"/>
                </a:solidFill>
                <a:latin typeface="Consolas"/>
              </a:rPr>
              <a:t> + r * 9)]</a:t>
            </a:r>
            <a:endParaRPr lang="es-ES" dirty="0">
              <a:solidFill>
                <a:schemeClr val="tx1"/>
              </a:solidFill>
              <a:latin typeface="Consolas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115616" y="4293096"/>
            <a:ext cx="7056784" cy="9361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nsolas"/>
              </a:rPr>
              <a:t>member </a:t>
            </a:r>
            <a:r>
              <a:rPr lang="en-US" dirty="0" err="1">
                <a:solidFill>
                  <a:schemeClr val="tx1"/>
                </a:solidFill>
                <a:latin typeface="Consolas"/>
              </a:rPr>
              <a:t>this.getCol</a:t>
            </a:r>
            <a:r>
              <a:rPr lang="en-US" dirty="0">
                <a:solidFill>
                  <a:schemeClr val="tx1"/>
                </a:solidFill>
                <a:latin typeface="Consolas"/>
              </a:rPr>
              <a:t> c =</a:t>
            </a:r>
          </a:p>
          <a:p>
            <a:r>
              <a:rPr lang="en-US" dirty="0">
                <a:solidFill>
                  <a:schemeClr val="tx1"/>
                </a:solidFill>
                <a:latin typeface="Consolas"/>
              </a:rPr>
              <a:t>        let c = c - 1</a:t>
            </a:r>
          </a:p>
          <a:p>
            <a:r>
              <a:rPr lang="en-US" dirty="0">
                <a:solidFill>
                  <a:schemeClr val="tx1"/>
                </a:solidFill>
                <a:latin typeface="Consolas"/>
              </a:rPr>
              <a:t>        [for </a:t>
            </a:r>
            <a:r>
              <a:rPr lang="en-US" dirty="0" err="1">
                <a:solidFill>
                  <a:schemeClr val="tx1"/>
                </a:solidFill>
                <a:latin typeface="Consolas"/>
              </a:rPr>
              <a:t>i</a:t>
            </a:r>
            <a:r>
              <a:rPr lang="en-US" dirty="0">
                <a:solidFill>
                  <a:schemeClr val="tx1"/>
                </a:solidFill>
                <a:latin typeface="Consolas"/>
              </a:rPr>
              <a:t> in 0..8 -&gt; </a:t>
            </a:r>
            <a:r>
              <a:rPr lang="en-US" dirty="0" err="1">
                <a:solidFill>
                  <a:schemeClr val="tx1"/>
                </a:solidFill>
                <a:latin typeface="Consolas"/>
              </a:rPr>
              <a:t>List.nth</a:t>
            </a:r>
            <a:r>
              <a:rPr lang="en-US" dirty="0">
                <a:solidFill>
                  <a:schemeClr val="tx1"/>
                </a:solidFill>
                <a:latin typeface="Consolas"/>
              </a:rPr>
              <a:t> board (c + </a:t>
            </a:r>
            <a:r>
              <a:rPr lang="en-US" dirty="0" err="1">
                <a:solidFill>
                  <a:schemeClr val="tx1"/>
                </a:solidFill>
                <a:latin typeface="Consolas"/>
              </a:rPr>
              <a:t>i</a:t>
            </a:r>
            <a:r>
              <a:rPr lang="en-US" dirty="0">
                <a:solidFill>
                  <a:schemeClr val="tx1"/>
                </a:solidFill>
                <a:latin typeface="Consolas"/>
              </a:rPr>
              <a:t> * 9)] </a:t>
            </a:r>
            <a:endParaRPr lang="es-ES" dirty="0">
              <a:solidFill>
                <a:schemeClr val="tx1"/>
              </a:solidFill>
              <a:latin typeface="Consola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72B68-B4DF-46B5-AA37-0C0B73FC4911}" type="slidenum">
              <a:rPr lang="es-ES" smtClean="0"/>
              <a:t>23</a:t>
            </a:fld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Jorge Pérez Ruiz. Sudokus en F#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7196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Índice a </a:t>
            </a:r>
            <a:r>
              <a:rPr lang="es-ES" dirty="0" err="1" smtClean="0"/>
              <a:t>Tupla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5800" y="1628800"/>
            <a:ext cx="7770813" cy="4257022"/>
          </a:xfrm>
        </p:spPr>
        <p:txBody>
          <a:bodyPr/>
          <a:lstStyle/>
          <a:p>
            <a:r>
              <a:rPr lang="es-ES" dirty="0" smtClean="0"/>
              <a:t>Dado un índice de la lista de 81 valores se obtiene su índice de fila, columna y región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475656" y="764704"/>
            <a:ext cx="6264696" cy="5400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  <a:latin typeface="Consolas"/>
              </a:rPr>
              <a:t>member </a:t>
            </a:r>
            <a:r>
              <a:rPr lang="en-US" sz="1400" dirty="0" err="1">
                <a:solidFill>
                  <a:schemeClr val="tx1"/>
                </a:solidFill>
                <a:latin typeface="Consolas"/>
              </a:rPr>
              <a:t>this.indexToRCR</a:t>
            </a:r>
            <a:r>
              <a:rPr lang="en-US" sz="1400" dirty="0">
                <a:solidFill>
                  <a:schemeClr val="tx1"/>
                </a:solidFill>
                <a:latin typeface="Consolas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onsolas"/>
              </a:rPr>
              <a:t>i</a:t>
            </a:r>
            <a:r>
              <a:rPr lang="en-US" sz="1400" dirty="0">
                <a:solidFill>
                  <a:schemeClr val="tx1"/>
                </a:solidFill>
                <a:latin typeface="Consolas"/>
              </a:rPr>
              <a:t> =</a:t>
            </a:r>
          </a:p>
          <a:p>
            <a:r>
              <a:rPr lang="en-US" sz="1400" dirty="0">
                <a:solidFill>
                  <a:schemeClr val="tx1"/>
                </a:solidFill>
                <a:latin typeface="Consolas"/>
              </a:rPr>
              <a:t>        let row =    (</a:t>
            </a:r>
            <a:r>
              <a:rPr lang="en-US" sz="1400" dirty="0" err="1">
                <a:solidFill>
                  <a:schemeClr val="tx1"/>
                </a:solidFill>
                <a:latin typeface="Consolas"/>
              </a:rPr>
              <a:t>i</a:t>
            </a:r>
            <a:r>
              <a:rPr lang="en-US" sz="1400" dirty="0">
                <a:solidFill>
                  <a:schemeClr val="tx1"/>
                </a:solidFill>
                <a:latin typeface="Consolas"/>
              </a:rPr>
              <a:t> / 9) + 1</a:t>
            </a:r>
          </a:p>
          <a:p>
            <a:r>
              <a:rPr lang="en-US" sz="1400" dirty="0">
                <a:solidFill>
                  <a:schemeClr val="tx1"/>
                </a:solidFill>
                <a:latin typeface="Consolas"/>
              </a:rPr>
              <a:t>        let column = (</a:t>
            </a:r>
            <a:r>
              <a:rPr lang="en-US" sz="1400" dirty="0" err="1">
                <a:solidFill>
                  <a:schemeClr val="tx1"/>
                </a:solidFill>
                <a:latin typeface="Consolas"/>
              </a:rPr>
              <a:t>i</a:t>
            </a:r>
            <a:r>
              <a:rPr lang="en-US" sz="1400" dirty="0">
                <a:solidFill>
                  <a:schemeClr val="tx1"/>
                </a:solidFill>
                <a:latin typeface="Consolas"/>
              </a:rPr>
              <a:t> % 9) + 1</a:t>
            </a:r>
          </a:p>
          <a:p>
            <a:r>
              <a:rPr lang="en-US" sz="1400" dirty="0">
                <a:solidFill>
                  <a:schemeClr val="tx1"/>
                </a:solidFill>
                <a:latin typeface="Consolas"/>
              </a:rPr>
              <a:t>        let region =  </a:t>
            </a:r>
          </a:p>
          <a:p>
            <a:r>
              <a:rPr lang="en-US" sz="1400" dirty="0">
                <a:solidFill>
                  <a:schemeClr val="tx1"/>
                </a:solidFill>
                <a:latin typeface="Consolas"/>
              </a:rPr>
              <a:t>            match column </a:t>
            </a:r>
            <a:r>
              <a:rPr lang="en-US" sz="1400" dirty="0" err="1">
                <a:solidFill>
                  <a:schemeClr val="tx1"/>
                </a:solidFill>
                <a:latin typeface="Consolas"/>
              </a:rPr>
              <a:t>withPa</a:t>
            </a:r>
            <a:endParaRPr lang="en-US" sz="1400" dirty="0">
              <a:solidFill>
                <a:schemeClr val="tx1"/>
              </a:solidFill>
              <a:latin typeface="Consolas"/>
            </a:endParaRPr>
          </a:p>
          <a:p>
            <a:r>
              <a:rPr lang="en-US" sz="1400" dirty="0">
                <a:solidFill>
                  <a:schemeClr val="tx1"/>
                </a:solidFill>
                <a:latin typeface="Consolas"/>
              </a:rPr>
              <a:t>            | 1 | 2 | 3 -&gt; match row with</a:t>
            </a:r>
          </a:p>
          <a:p>
            <a:r>
              <a:rPr lang="en-US" sz="1400" dirty="0">
                <a:solidFill>
                  <a:schemeClr val="tx1"/>
                </a:solidFill>
                <a:latin typeface="Consolas"/>
              </a:rPr>
              <a:t>                            | 1 | 2 | 3 -&gt; 1</a:t>
            </a:r>
          </a:p>
          <a:p>
            <a:r>
              <a:rPr lang="en-US" sz="1400" dirty="0">
                <a:solidFill>
                  <a:schemeClr val="tx1"/>
                </a:solidFill>
                <a:latin typeface="Consolas"/>
              </a:rPr>
              <a:t>                            | 4 | 5 | 6 -&gt; 4</a:t>
            </a:r>
          </a:p>
          <a:p>
            <a:r>
              <a:rPr lang="en-US" sz="1400" dirty="0">
                <a:solidFill>
                  <a:schemeClr val="tx1"/>
                </a:solidFill>
                <a:latin typeface="Consolas"/>
              </a:rPr>
              <a:t>                            | 7 | 8 | 9 -&gt; 7</a:t>
            </a:r>
          </a:p>
          <a:p>
            <a:r>
              <a:rPr lang="en-US" sz="1400" dirty="0">
                <a:solidFill>
                  <a:schemeClr val="tx1"/>
                </a:solidFill>
                <a:latin typeface="Consolas"/>
              </a:rPr>
              <a:t>                            | _ -&gt; </a:t>
            </a:r>
            <a:r>
              <a:rPr lang="en-US" sz="1400" dirty="0" err="1">
                <a:solidFill>
                  <a:schemeClr val="tx1"/>
                </a:solidFill>
                <a:latin typeface="Consolas"/>
              </a:rPr>
              <a:t>failwith</a:t>
            </a:r>
            <a:r>
              <a:rPr lang="en-US" sz="1400" dirty="0">
                <a:solidFill>
                  <a:schemeClr val="tx1"/>
                </a:solidFill>
                <a:latin typeface="Consolas"/>
              </a:rPr>
              <a:t> "out of bounds"</a:t>
            </a:r>
          </a:p>
          <a:p>
            <a:r>
              <a:rPr lang="en-US" sz="1400" dirty="0">
                <a:solidFill>
                  <a:schemeClr val="tx1"/>
                </a:solidFill>
                <a:latin typeface="Consolas"/>
              </a:rPr>
              <a:t>            | 4 | 5 | 6 -&gt; match row with</a:t>
            </a:r>
          </a:p>
          <a:p>
            <a:r>
              <a:rPr lang="en-US" sz="1400" dirty="0">
                <a:solidFill>
                  <a:schemeClr val="tx1"/>
                </a:solidFill>
                <a:latin typeface="Consolas"/>
              </a:rPr>
              <a:t>                            | 1 | 2 | 3 -&gt; 2</a:t>
            </a:r>
          </a:p>
          <a:p>
            <a:r>
              <a:rPr lang="en-US" sz="1400" dirty="0">
                <a:solidFill>
                  <a:schemeClr val="tx1"/>
                </a:solidFill>
                <a:latin typeface="Consolas"/>
              </a:rPr>
              <a:t>                            | 4 | 5 | 6 -&gt; 5</a:t>
            </a:r>
          </a:p>
          <a:p>
            <a:r>
              <a:rPr lang="en-US" sz="1400" dirty="0">
                <a:solidFill>
                  <a:schemeClr val="tx1"/>
                </a:solidFill>
                <a:latin typeface="Consolas"/>
              </a:rPr>
              <a:t>                            | 7 | 8 | 9 -&gt; 8</a:t>
            </a:r>
          </a:p>
          <a:p>
            <a:r>
              <a:rPr lang="en-US" sz="1400" dirty="0">
                <a:solidFill>
                  <a:schemeClr val="tx1"/>
                </a:solidFill>
                <a:latin typeface="Consolas"/>
              </a:rPr>
              <a:t>                            | _ -&gt; </a:t>
            </a:r>
            <a:r>
              <a:rPr lang="en-US" sz="1400" dirty="0" err="1">
                <a:solidFill>
                  <a:schemeClr val="tx1"/>
                </a:solidFill>
                <a:latin typeface="Consolas"/>
              </a:rPr>
              <a:t>failwith</a:t>
            </a:r>
            <a:r>
              <a:rPr lang="en-US" sz="1400" dirty="0">
                <a:solidFill>
                  <a:schemeClr val="tx1"/>
                </a:solidFill>
                <a:latin typeface="Consolas"/>
              </a:rPr>
              <a:t> "out of bounds" </a:t>
            </a:r>
          </a:p>
          <a:p>
            <a:r>
              <a:rPr lang="en-US" sz="1400" dirty="0">
                <a:solidFill>
                  <a:schemeClr val="tx1"/>
                </a:solidFill>
                <a:latin typeface="Consolas"/>
              </a:rPr>
              <a:t>            | 7 | 8 | 9 -&gt; match row with</a:t>
            </a:r>
          </a:p>
          <a:p>
            <a:r>
              <a:rPr lang="en-US" sz="1400" dirty="0">
                <a:solidFill>
                  <a:schemeClr val="tx1"/>
                </a:solidFill>
                <a:latin typeface="Consolas"/>
              </a:rPr>
              <a:t>                            | 1 | 2 | 3 -&gt; 3</a:t>
            </a:r>
          </a:p>
          <a:p>
            <a:r>
              <a:rPr lang="en-US" sz="1400" dirty="0">
                <a:solidFill>
                  <a:schemeClr val="tx1"/>
                </a:solidFill>
                <a:latin typeface="Consolas"/>
              </a:rPr>
              <a:t>                            | 4 | 5 | 6 -&gt; 6</a:t>
            </a:r>
          </a:p>
          <a:p>
            <a:r>
              <a:rPr lang="en-US" sz="1400" dirty="0">
                <a:solidFill>
                  <a:schemeClr val="tx1"/>
                </a:solidFill>
                <a:latin typeface="Consolas"/>
              </a:rPr>
              <a:t>                            | 7 | 8 | 9 -&gt; 9</a:t>
            </a:r>
          </a:p>
          <a:p>
            <a:r>
              <a:rPr lang="en-US" sz="1400" dirty="0">
                <a:solidFill>
                  <a:schemeClr val="tx1"/>
                </a:solidFill>
                <a:latin typeface="Consolas"/>
              </a:rPr>
              <a:t>                            | _ -&gt; </a:t>
            </a:r>
            <a:r>
              <a:rPr lang="en-US" sz="1400" dirty="0" err="1">
                <a:solidFill>
                  <a:schemeClr val="tx1"/>
                </a:solidFill>
                <a:latin typeface="Consolas"/>
              </a:rPr>
              <a:t>failwith</a:t>
            </a:r>
            <a:r>
              <a:rPr lang="en-US" sz="1400" dirty="0">
                <a:solidFill>
                  <a:schemeClr val="tx1"/>
                </a:solidFill>
                <a:latin typeface="Consolas"/>
              </a:rPr>
              <a:t> "out of bounds"       </a:t>
            </a:r>
          </a:p>
          <a:p>
            <a:r>
              <a:rPr lang="en-US" sz="1400" dirty="0">
                <a:solidFill>
                  <a:schemeClr val="tx1"/>
                </a:solidFill>
                <a:latin typeface="Consolas"/>
              </a:rPr>
              <a:t>            | _ -&gt; </a:t>
            </a:r>
            <a:r>
              <a:rPr lang="en-US" sz="1400" dirty="0" err="1">
                <a:solidFill>
                  <a:schemeClr val="tx1"/>
                </a:solidFill>
                <a:latin typeface="Consolas"/>
              </a:rPr>
              <a:t>failwith</a:t>
            </a:r>
            <a:r>
              <a:rPr lang="en-US" sz="1400" dirty="0">
                <a:solidFill>
                  <a:schemeClr val="tx1"/>
                </a:solidFill>
                <a:latin typeface="Consolas"/>
              </a:rPr>
              <a:t> "out of bounds"         </a:t>
            </a:r>
          </a:p>
          <a:p>
            <a:r>
              <a:rPr lang="en-US" sz="1400" dirty="0">
                <a:solidFill>
                  <a:schemeClr val="tx1"/>
                </a:solidFill>
                <a:latin typeface="Consolas"/>
              </a:rPr>
              <a:t>           </a:t>
            </a:r>
          </a:p>
          <a:p>
            <a:r>
              <a:rPr lang="en-US" sz="1400" dirty="0">
                <a:solidFill>
                  <a:schemeClr val="tx1"/>
                </a:solidFill>
                <a:latin typeface="Consolas"/>
              </a:rPr>
              <a:t>        (row, column, region)</a:t>
            </a:r>
            <a:endParaRPr lang="es-ES" sz="1400" dirty="0">
              <a:solidFill>
                <a:schemeClr val="tx1"/>
              </a:solidFill>
              <a:latin typeface="Consola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72B68-B4DF-46B5-AA37-0C0B73FC4911}" type="slidenum">
              <a:rPr lang="es-ES" smtClean="0"/>
              <a:t>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Jorge Pérez Ruiz. Sudokus en F#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7196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Otras funciones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Encontrar un hueco libre en la lista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1115616" y="2564904"/>
            <a:ext cx="7056784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nsolas"/>
              </a:rPr>
              <a:t>member </a:t>
            </a:r>
            <a:r>
              <a:rPr lang="en-US" dirty="0" err="1">
                <a:solidFill>
                  <a:schemeClr val="tx1"/>
                </a:solidFill>
                <a:latin typeface="Consolas"/>
              </a:rPr>
              <a:t>this.findFreeSpot</a:t>
            </a:r>
            <a:r>
              <a:rPr lang="en-US" dirty="0">
                <a:solidFill>
                  <a:schemeClr val="tx1"/>
                </a:solidFill>
                <a:latin typeface="Consolas"/>
              </a:rPr>
              <a:t> =</a:t>
            </a:r>
          </a:p>
          <a:p>
            <a:r>
              <a:rPr lang="en-US" dirty="0">
                <a:solidFill>
                  <a:schemeClr val="tx1"/>
                </a:solidFill>
                <a:latin typeface="Consolas"/>
              </a:rPr>
              <a:t>        board |&gt; </a:t>
            </a:r>
            <a:r>
              <a:rPr lang="en-US" dirty="0" err="1">
                <a:solidFill>
                  <a:schemeClr val="tx1"/>
                </a:solidFill>
                <a:latin typeface="Consolas"/>
              </a:rPr>
              <a:t>List.findIndex</a:t>
            </a:r>
            <a:r>
              <a:rPr lang="en-US" dirty="0">
                <a:solidFill>
                  <a:schemeClr val="tx1"/>
                </a:solidFill>
                <a:latin typeface="Consolas"/>
              </a:rPr>
              <a:t>(fun x -&gt; x = 0) </a:t>
            </a:r>
            <a:endParaRPr lang="es-ES" dirty="0">
              <a:solidFill>
                <a:schemeClr val="tx1"/>
              </a:solidFill>
              <a:latin typeface="Consola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72B68-B4DF-46B5-AA37-0C0B73FC4911}" type="slidenum">
              <a:rPr lang="es-ES" smtClean="0"/>
              <a:t>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Jorge Pérez Ruiz. Sudokus en F#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1801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Estructura de un nodo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Un nodo del sudoku lo representa un estado del sudoku</a:t>
            </a:r>
          </a:p>
          <a:p>
            <a:pPr lvl="1"/>
            <a:r>
              <a:rPr lang="es-ES" dirty="0" smtClean="0"/>
              <a:t>El tipo definido anteriormente</a:t>
            </a:r>
          </a:p>
          <a:p>
            <a:r>
              <a:rPr lang="es-ES" dirty="0" smtClean="0"/>
              <a:t>Lo usaremos para, dado un estado concreto de un sudoku, obtener los posibles pasos siguientes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1115616" y="4653136"/>
            <a:ext cx="6897083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nsolas"/>
              </a:rPr>
              <a:t>type </a:t>
            </a:r>
            <a:r>
              <a:rPr lang="en-US" dirty="0" err="1">
                <a:solidFill>
                  <a:schemeClr val="tx1"/>
                </a:solidFill>
                <a:latin typeface="Consolas"/>
              </a:rPr>
              <a:t>SudokuNode</a:t>
            </a:r>
            <a:r>
              <a:rPr lang="en-US" dirty="0">
                <a:solidFill>
                  <a:schemeClr val="tx1"/>
                </a:solidFill>
                <a:latin typeface="Consolas"/>
              </a:rPr>
              <a:t>(content : </a:t>
            </a:r>
            <a:r>
              <a:rPr lang="en-US" dirty="0" err="1">
                <a:solidFill>
                  <a:schemeClr val="tx1"/>
                </a:solidFill>
                <a:latin typeface="Consolas"/>
              </a:rPr>
              <a:t>SudokuProblemComplete</a:t>
            </a:r>
            <a:r>
              <a:rPr lang="en-US" dirty="0">
                <a:solidFill>
                  <a:schemeClr val="tx1"/>
                </a:solidFill>
                <a:latin typeface="Consolas"/>
              </a:rPr>
              <a:t>) </a:t>
            </a:r>
            <a:r>
              <a:rPr lang="en-US" dirty="0" smtClean="0">
                <a:solidFill>
                  <a:schemeClr val="tx1"/>
                </a:solidFill>
                <a:latin typeface="Consolas"/>
              </a:rPr>
              <a:t>=</a:t>
            </a:r>
          </a:p>
          <a:p>
            <a:r>
              <a:rPr lang="en-US" dirty="0" smtClean="0">
                <a:solidFill>
                  <a:schemeClr val="tx1"/>
                </a:solidFill>
                <a:latin typeface="Consolas"/>
              </a:rPr>
              <a:t>… </a:t>
            </a:r>
            <a:endParaRPr lang="es-ES" dirty="0">
              <a:solidFill>
                <a:schemeClr val="tx1"/>
              </a:solidFill>
              <a:latin typeface="Consola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72B68-B4DF-46B5-AA37-0C0B73FC4911}" type="slidenum">
              <a:rPr lang="es-ES" smtClean="0"/>
              <a:t>26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Jorge Pérez Ruiz. Sudokus en F#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5453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-99392"/>
            <a:ext cx="7770813" cy="1429871"/>
          </a:xfrm>
        </p:spPr>
        <p:txBody>
          <a:bodyPr/>
          <a:lstStyle/>
          <a:p>
            <a:r>
              <a:rPr lang="es-ES" dirty="0" smtClean="0"/>
              <a:t>Búsqueda en profundidad</a:t>
            </a: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Jorge Pérez Ruiz. Sudokus en F#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72B68-B4DF-46B5-AA37-0C0B73FC4911}" type="slidenum">
              <a:rPr lang="es-ES" smtClean="0"/>
              <a:t>27</a:t>
            </a:fld>
            <a:endParaRPr lang="es-E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249717"/>
            <a:ext cx="1466037" cy="1459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068960"/>
            <a:ext cx="1440160" cy="1341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941168"/>
            <a:ext cx="1245447" cy="1158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334" y="4941168"/>
            <a:ext cx="1248916" cy="1146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924611"/>
            <a:ext cx="1261029" cy="1163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9 Conector recto de flecha"/>
          <p:cNvCxnSpPr>
            <a:stCxn id="6" idx="2"/>
            <a:endCxn id="3074" idx="0"/>
          </p:cNvCxnSpPr>
          <p:nvPr/>
        </p:nvCxnSpPr>
        <p:spPr>
          <a:xfrm flipH="1">
            <a:off x="2699792" y="2708920"/>
            <a:ext cx="1957155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>
            <a:stCxn id="3074" idx="2"/>
          </p:cNvCxnSpPr>
          <p:nvPr/>
        </p:nvCxnSpPr>
        <p:spPr>
          <a:xfrm flipH="1">
            <a:off x="1592447" y="4409979"/>
            <a:ext cx="1107345" cy="5146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>
            <a:stCxn id="3074" idx="2"/>
            <a:endCxn id="3076" idx="0"/>
          </p:cNvCxnSpPr>
          <p:nvPr/>
        </p:nvCxnSpPr>
        <p:spPr>
          <a:xfrm>
            <a:off x="2699792" y="4409979"/>
            <a:ext cx="0" cy="5311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>
            <a:stCxn id="3074" idx="2"/>
            <a:endCxn id="3077" idx="0"/>
          </p:cNvCxnSpPr>
          <p:nvPr/>
        </p:nvCxnSpPr>
        <p:spPr>
          <a:xfrm>
            <a:off x="2699792" y="4409979"/>
            <a:ext cx="1494611" cy="5146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068960"/>
            <a:ext cx="1434579" cy="1341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6" name="25 Conector recto de flecha"/>
          <p:cNvCxnSpPr>
            <a:stCxn id="6" idx="2"/>
            <a:endCxn id="3078" idx="0"/>
          </p:cNvCxnSpPr>
          <p:nvPr/>
        </p:nvCxnSpPr>
        <p:spPr>
          <a:xfrm>
            <a:off x="4656947" y="2708920"/>
            <a:ext cx="2000495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1149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window dir="vert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Obtener los posibles hijos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s-ES" dirty="0" smtClean="0"/>
              <a:t>Buscamos el siguiente hueco libre del sudoku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 smtClean="0"/>
              <a:t>Obtenemos la fila, columna y región de ese hueco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 smtClean="0"/>
              <a:t>Calculamos los posibles valores para el hueco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 smtClean="0"/>
              <a:t>Se devuelve una lista con todos esos hijos posibles creados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72B68-B4DF-46B5-AA37-0C0B73FC4911}" type="slidenum">
              <a:rPr lang="es-ES" smtClean="0"/>
              <a:t>28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Jorge Pérez Ruiz. Sudokus en F#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950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11560" y="692696"/>
            <a:ext cx="8136904" cy="5400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Consolas"/>
              </a:rPr>
              <a:t>member </a:t>
            </a:r>
            <a:r>
              <a:rPr lang="en-US" sz="1600" dirty="0" err="1">
                <a:solidFill>
                  <a:schemeClr val="tx1"/>
                </a:solidFill>
                <a:latin typeface="Consolas"/>
              </a:rPr>
              <a:t>this.getChildren</a:t>
            </a:r>
            <a:r>
              <a:rPr lang="en-US" sz="1600" dirty="0">
                <a:solidFill>
                  <a:schemeClr val="tx1"/>
                </a:solidFill>
                <a:latin typeface="Consolas"/>
              </a:rPr>
              <a:t> = </a:t>
            </a:r>
          </a:p>
          <a:p>
            <a:r>
              <a:rPr lang="en-US" sz="1600" dirty="0">
                <a:solidFill>
                  <a:schemeClr val="tx1"/>
                </a:solidFill>
                <a:latin typeface="Consolas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onsolas"/>
              </a:rPr>
              <a:t>       let </a:t>
            </a:r>
            <a:r>
              <a:rPr lang="en-US" sz="1600" dirty="0" err="1">
                <a:solidFill>
                  <a:schemeClr val="tx1"/>
                </a:solidFill>
                <a:latin typeface="Consolas"/>
              </a:rPr>
              <a:t>freeSpot</a:t>
            </a:r>
            <a:r>
              <a:rPr lang="en-US" sz="1600" dirty="0">
                <a:solidFill>
                  <a:schemeClr val="tx1"/>
                </a:solidFill>
                <a:latin typeface="Consolas"/>
              </a:rPr>
              <a:t> = </a:t>
            </a:r>
            <a:r>
              <a:rPr lang="en-US" sz="1600" dirty="0" err="1" smtClean="0">
                <a:solidFill>
                  <a:schemeClr val="tx1"/>
                </a:solidFill>
                <a:latin typeface="Consolas"/>
              </a:rPr>
              <a:t>content.findFreeSpot</a:t>
            </a:r>
            <a:endParaRPr lang="en-US" sz="1600" dirty="0" smtClean="0">
              <a:solidFill>
                <a:schemeClr val="tx1"/>
              </a:solidFill>
              <a:latin typeface="Consolas"/>
            </a:endParaRPr>
          </a:p>
          <a:p>
            <a:r>
              <a:rPr lang="en-US" sz="1600" dirty="0" smtClean="0">
                <a:solidFill>
                  <a:schemeClr val="tx1"/>
                </a:solidFill>
                <a:latin typeface="Consolas"/>
              </a:rPr>
              <a:t>        </a:t>
            </a:r>
            <a:r>
              <a:rPr lang="en-US" sz="1600" dirty="0">
                <a:solidFill>
                  <a:schemeClr val="tx1"/>
                </a:solidFill>
                <a:latin typeface="Consolas"/>
              </a:rPr>
              <a:t>let (row, column, region) = </a:t>
            </a:r>
            <a:r>
              <a:rPr lang="en-US" sz="1600" dirty="0" err="1">
                <a:solidFill>
                  <a:schemeClr val="tx1"/>
                </a:solidFill>
                <a:latin typeface="Consolas"/>
              </a:rPr>
              <a:t>content.indexToRCR</a:t>
            </a:r>
            <a:r>
              <a:rPr lang="en-US" sz="1600" dirty="0">
                <a:solidFill>
                  <a:schemeClr val="tx1"/>
                </a:solidFill>
                <a:latin typeface="Consolas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nsolas"/>
              </a:rPr>
              <a:t>freeSpot</a:t>
            </a:r>
            <a:endParaRPr lang="en-US" sz="1600" dirty="0">
              <a:solidFill>
                <a:schemeClr val="tx1"/>
              </a:solidFill>
              <a:latin typeface="Consolas"/>
            </a:endParaRPr>
          </a:p>
          <a:p>
            <a:r>
              <a:rPr lang="en-US" sz="1600" dirty="0">
                <a:solidFill>
                  <a:schemeClr val="tx1"/>
                </a:solidFill>
                <a:latin typeface="Consolas"/>
              </a:rPr>
              <a:t>                </a:t>
            </a:r>
          </a:p>
          <a:p>
            <a:r>
              <a:rPr lang="en-US" sz="1600" dirty="0">
                <a:solidFill>
                  <a:schemeClr val="tx1"/>
                </a:solidFill>
                <a:latin typeface="Consolas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onsolas"/>
              </a:rPr>
              <a:t>       let </a:t>
            </a:r>
            <a:r>
              <a:rPr lang="en-US" sz="1600" dirty="0">
                <a:solidFill>
                  <a:schemeClr val="tx1"/>
                </a:solidFill>
                <a:latin typeface="Consolas"/>
              </a:rPr>
              <a:t>p = </a:t>
            </a:r>
            <a:r>
              <a:rPr lang="en-US" sz="1600" dirty="0" err="1">
                <a:solidFill>
                  <a:schemeClr val="tx1"/>
                </a:solidFill>
                <a:latin typeface="Consolas"/>
              </a:rPr>
              <a:t>Async.Parallel</a:t>
            </a:r>
            <a:r>
              <a:rPr lang="en-US" sz="1600" dirty="0">
                <a:solidFill>
                  <a:schemeClr val="tx1"/>
                </a:solidFill>
                <a:latin typeface="Consolas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onsolas"/>
              </a:rPr>
              <a:t>[</a:t>
            </a:r>
            <a:r>
              <a:rPr lang="en-US" sz="1600" dirty="0" err="1" smtClean="0">
                <a:solidFill>
                  <a:schemeClr val="tx1"/>
                </a:solidFill>
                <a:latin typeface="Consolas"/>
              </a:rPr>
              <a:t>async</a:t>
            </a:r>
            <a:r>
              <a:rPr lang="en-US" sz="1600" dirty="0" smtClean="0">
                <a:solidFill>
                  <a:schemeClr val="tx1"/>
                </a:solidFill>
                <a:latin typeface="Consolas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Consolas"/>
              </a:rPr>
              <a:t>{ return </a:t>
            </a:r>
            <a:r>
              <a:rPr lang="en-US" sz="1600" dirty="0" err="1">
                <a:solidFill>
                  <a:schemeClr val="tx1"/>
                </a:solidFill>
                <a:latin typeface="Consolas"/>
              </a:rPr>
              <a:t>content.getRow</a:t>
            </a:r>
            <a:r>
              <a:rPr lang="en-US" sz="1600" dirty="0">
                <a:solidFill>
                  <a:schemeClr val="tx1"/>
                </a:solidFill>
                <a:latin typeface="Consolas"/>
              </a:rPr>
              <a:t> row }</a:t>
            </a:r>
          </a:p>
          <a:p>
            <a:r>
              <a:rPr lang="en-US" sz="1600" dirty="0">
                <a:solidFill>
                  <a:schemeClr val="tx1"/>
                </a:solidFill>
                <a:latin typeface="Consolas"/>
              </a:rPr>
              <a:t>                                </a:t>
            </a:r>
            <a:r>
              <a:rPr lang="en-US" sz="1600" dirty="0" err="1">
                <a:solidFill>
                  <a:schemeClr val="tx1"/>
                </a:solidFill>
                <a:latin typeface="Consolas"/>
              </a:rPr>
              <a:t>async</a:t>
            </a:r>
            <a:r>
              <a:rPr lang="en-US" sz="1600" dirty="0">
                <a:solidFill>
                  <a:schemeClr val="tx1"/>
                </a:solidFill>
                <a:latin typeface="Consolas"/>
              </a:rPr>
              <a:t> { return </a:t>
            </a:r>
            <a:r>
              <a:rPr lang="en-US" sz="1600" dirty="0" err="1">
                <a:solidFill>
                  <a:schemeClr val="tx1"/>
                </a:solidFill>
                <a:latin typeface="Consolas"/>
              </a:rPr>
              <a:t>content.getCol</a:t>
            </a:r>
            <a:r>
              <a:rPr lang="en-US" sz="1600" dirty="0">
                <a:solidFill>
                  <a:schemeClr val="tx1"/>
                </a:solidFill>
                <a:latin typeface="Consolas"/>
              </a:rPr>
              <a:t> column }</a:t>
            </a:r>
          </a:p>
          <a:p>
            <a:r>
              <a:rPr lang="en-US" sz="1600" dirty="0">
                <a:solidFill>
                  <a:schemeClr val="tx1"/>
                </a:solidFill>
                <a:latin typeface="Consolas"/>
              </a:rPr>
              <a:t>                                </a:t>
            </a:r>
            <a:r>
              <a:rPr lang="en-US" sz="1600" dirty="0" err="1">
                <a:solidFill>
                  <a:schemeClr val="tx1"/>
                </a:solidFill>
                <a:latin typeface="Consolas"/>
              </a:rPr>
              <a:t>async</a:t>
            </a:r>
            <a:r>
              <a:rPr lang="en-US" sz="1600" dirty="0">
                <a:solidFill>
                  <a:schemeClr val="tx1"/>
                </a:solidFill>
                <a:latin typeface="Consolas"/>
              </a:rPr>
              <a:t> { return </a:t>
            </a:r>
            <a:r>
              <a:rPr lang="en-US" sz="1600" dirty="0" err="1">
                <a:solidFill>
                  <a:schemeClr val="tx1"/>
                </a:solidFill>
                <a:latin typeface="Consolas"/>
              </a:rPr>
              <a:t>content.getRegion</a:t>
            </a:r>
            <a:r>
              <a:rPr lang="en-US" sz="1600" dirty="0">
                <a:solidFill>
                  <a:schemeClr val="tx1"/>
                </a:solidFill>
                <a:latin typeface="Consolas"/>
              </a:rPr>
              <a:t> region </a:t>
            </a:r>
            <a:r>
              <a:rPr lang="en-US" sz="1600" dirty="0" smtClean="0">
                <a:solidFill>
                  <a:schemeClr val="tx1"/>
                </a:solidFill>
                <a:latin typeface="Consolas"/>
              </a:rPr>
              <a:t>}]</a:t>
            </a:r>
            <a:endParaRPr lang="en-US" sz="1600" dirty="0">
              <a:solidFill>
                <a:schemeClr val="tx1"/>
              </a:solidFill>
              <a:latin typeface="Consolas"/>
            </a:endParaRPr>
          </a:p>
          <a:p>
            <a:r>
              <a:rPr lang="en-US" sz="1600" dirty="0">
                <a:solidFill>
                  <a:schemeClr val="tx1"/>
                </a:solidFill>
                <a:latin typeface="Consolas"/>
              </a:rPr>
              <a:t>                |&gt; </a:t>
            </a:r>
            <a:r>
              <a:rPr lang="en-US" sz="1600" dirty="0" err="1">
                <a:solidFill>
                  <a:schemeClr val="tx1"/>
                </a:solidFill>
                <a:latin typeface="Consolas"/>
              </a:rPr>
              <a:t>Async.RunSynchronously</a:t>
            </a:r>
            <a:endParaRPr lang="en-US" sz="1600" dirty="0">
              <a:solidFill>
                <a:schemeClr val="tx1"/>
              </a:solidFill>
              <a:latin typeface="Consolas"/>
            </a:endParaRPr>
          </a:p>
          <a:p>
            <a:r>
              <a:rPr lang="en-US" sz="1600" dirty="0">
                <a:solidFill>
                  <a:schemeClr val="tx1"/>
                </a:solidFill>
                <a:latin typeface="Consolas"/>
              </a:rPr>
              <a:t>                |&gt; </a:t>
            </a:r>
            <a:r>
              <a:rPr lang="en-US" sz="1600" dirty="0" err="1" smtClean="0">
                <a:solidFill>
                  <a:schemeClr val="tx1"/>
                </a:solidFill>
                <a:latin typeface="Consolas"/>
              </a:rPr>
              <a:t>List.concat</a:t>
            </a:r>
            <a:endParaRPr lang="en-US" sz="1600" dirty="0" smtClean="0">
              <a:solidFill>
                <a:schemeClr val="tx1"/>
              </a:solidFill>
              <a:latin typeface="Consolas"/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  <a:latin typeface="Consolas"/>
              </a:rPr>
              <a:t>        </a:t>
            </a:r>
          </a:p>
          <a:p>
            <a:r>
              <a:rPr lang="en-US" sz="1600" dirty="0">
                <a:solidFill>
                  <a:schemeClr val="tx1"/>
                </a:solidFill>
                <a:latin typeface="Consolas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onsolas"/>
              </a:rPr>
              <a:t>       let possible = 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Consolas"/>
              </a:rPr>
              <a:t>            </a:t>
            </a:r>
            <a:r>
              <a:rPr lang="en-US" sz="1600" dirty="0">
                <a:solidFill>
                  <a:schemeClr val="tx1"/>
                </a:solidFill>
                <a:latin typeface="Consolas"/>
              </a:rPr>
              <a:t>(</a:t>
            </a:r>
            <a:r>
              <a:rPr lang="en-US" sz="1600" dirty="0" err="1">
                <a:solidFill>
                  <a:schemeClr val="tx1"/>
                </a:solidFill>
                <a:latin typeface="Consolas"/>
              </a:rPr>
              <a:t>Set.ofArray</a:t>
            </a:r>
            <a:r>
              <a:rPr lang="en-US" sz="1600" dirty="0">
                <a:solidFill>
                  <a:schemeClr val="tx1"/>
                </a:solidFill>
                <a:latin typeface="Consolas"/>
              </a:rPr>
              <a:t> [|1..9|]) - </a:t>
            </a:r>
            <a:r>
              <a:rPr lang="en-US" sz="1600" dirty="0" err="1">
                <a:solidFill>
                  <a:schemeClr val="tx1"/>
                </a:solidFill>
                <a:latin typeface="Consolas"/>
              </a:rPr>
              <a:t>Set.ofList</a:t>
            </a:r>
            <a:r>
              <a:rPr lang="en-US" sz="1600" dirty="0">
                <a:solidFill>
                  <a:schemeClr val="tx1"/>
                </a:solidFill>
                <a:latin typeface="Consolas"/>
              </a:rPr>
              <a:t>( p )</a:t>
            </a:r>
          </a:p>
          <a:p>
            <a:r>
              <a:rPr lang="en-US" sz="1600" dirty="0">
                <a:solidFill>
                  <a:schemeClr val="tx1"/>
                </a:solidFill>
                <a:latin typeface="Consolas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onsolas"/>
              </a:rPr>
              <a:t>       let </a:t>
            </a:r>
            <a:r>
              <a:rPr lang="en-US" sz="1600" dirty="0" err="1">
                <a:solidFill>
                  <a:schemeClr val="tx1"/>
                </a:solidFill>
                <a:latin typeface="Consolas"/>
              </a:rPr>
              <a:t>neww</a:t>
            </a:r>
            <a:r>
              <a:rPr lang="en-US" sz="1600" dirty="0">
                <a:solidFill>
                  <a:schemeClr val="tx1"/>
                </a:solidFill>
                <a:latin typeface="Consolas"/>
              </a:rPr>
              <a:t> = </a:t>
            </a:r>
            <a:endParaRPr lang="en-US" sz="1600" dirty="0" smtClean="0">
              <a:solidFill>
                <a:schemeClr val="tx1"/>
              </a:solidFill>
              <a:latin typeface="Consolas"/>
            </a:endParaRPr>
          </a:p>
          <a:p>
            <a:r>
              <a:rPr lang="en-US" sz="1600" dirty="0">
                <a:solidFill>
                  <a:schemeClr val="tx1"/>
                </a:solidFill>
                <a:latin typeface="Consolas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onsolas"/>
              </a:rPr>
              <a:t>           </a:t>
            </a:r>
            <a:r>
              <a:rPr lang="en-US" sz="1600" dirty="0" err="1" smtClean="0">
                <a:solidFill>
                  <a:schemeClr val="tx1"/>
                </a:solidFill>
                <a:latin typeface="Consolas"/>
              </a:rPr>
              <a:t>Async.Parallel</a:t>
            </a:r>
            <a:r>
              <a:rPr lang="en-US" sz="1600" dirty="0" smtClean="0">
                <a:solidFill>
                  <a:schemeClr val="tx1"/>
                </a:solidFill>
                <a:latin typeface="Consolas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Consolas"/>
              </a:rPr>
              <a:t>[for </a:t>
            </a:r>
            <a:r>
              <a:rPr lang="en-US" sz="1600" dirty="0" err="1">
                <a:solidFill>
                  <a:schemeClr val="tx1"/>
                </a:solidFill>
                <a:latin typeface="Consolas"/>
              </a:rPr>
              <a:t>i</a:t>
            </a:r>
            <a:r>
              <a:rPr lang="en-US" sz="1600" dirty="0">
                <a:solidFill>
                  <a:schemeClr val="tx1"/>
                </a:solidFill>
                <a:latin typeface="Consolas"/>
              </a:rPr>
              <a:t> in possible </a:t>
            </a:r>
            <a:r>
              <a:rPr lang="en-US" sz="1600" dirty="0" smtClean="0">
                <a:solidFill>
                  <a:schemeClr val="tx1"/>
                </a:solidFill>
                <a:latin typeface="Consolas"/>
              </a:rPr>
              <a:t>-&gt; </a:t>
            </a:r>
            <a:r>
              <a:rPr lang="en-US" sz="1600" dirty="0" err="1" smtClean="0">
                <a:solidFill>
                  <a:schemeClr val="tx1"/>
                </a:solidFill>
                <a:latin typeface="Consolas"/>
              </a:rPr>
              <a:t>async</a:t>
            </a:r>
            <a:r>
              <a:rPr lang="en-US" sz="1600" dirty="0" smtClean="0">
                <a:solidFill>
                  <a:schemeClr val="tx1"/>
                </a:solidFill>
                <a:latin typeface="Consolas"/>
              </a:rPr>
              <a:t> { return </a:t>
            </a:r>
            <a:r>
              <a:rPr lang="en-US" sz="1600" dirty="0">
                <a:solidFill>
                  <a:schemeClr val="tx1"/>
                </a:solidFill>
                <a:latin typeface="Consolas"/>
              </a:rPr>
              <a:t>new </a:t>
            </a:r>
            <a:r>
              <a:rPr lang="en-US" sz="1600" dirty="0" err="1">
                <a:solidFill>
                  <a:schemeClr val="tx1"/>
                </a:solidFill>
                <a:latin typeface="Consolas"/>
              </a:rPr>
              <a:t>SudokuNode</a:t>
            </a:r>
            <a:r>
              <a:rPr lang="en-US" sz="1600" dirty="0">
                <a:solidFill>
                  <a:schemeClr val="tx1"/>
                </a:solidFill>
                <a:latin typeface="Consolas"/>
              </a:rPr>
              <a:t>(new </a:t>
            </a:r>
            <a:r>
              <a:rPr lang="en-US" sz="1600" dirty="0" err="1">
                <a:solidFill>
                  <a:schemeClr val="tx1"/>
                </a:solidFill>
                <a:latin typeface="Consolas"/>
              </a:rPr>
              <a:t>SudokuProblemComplete</a:t>
            </a:r>
            <a:r>
              <a:rPr lang="en-US" sz="1600" dirty="0">
                <a:solidFill>
                  <a:schemeClr val="tx1"/>
                </a:solidFill>
                <a:latin typeface="Consolas"/>
              </a:rPr>
              <a:t>(</a:t>
            </a:r>
            <a:r>
              <a:rPr lang="en-US" sz="1600" dirty="0" err="1">
                <a:solidFill>
                  <a:schemeClr val="tx1"/>
                </a:solidFill>
                <a:latin typeface="Consolas"/>
              </a:rPr>
              <a:t>replaceAt</a:t>
            </a:r>
            <a:r>
              <a:rPr lang="en-US" sz="1600" dirty="0">
                <a:solidFill>
                  <a:schemeClr val="tx1"/>
                </a:solidFill>
                <a:latin typeface="Consolas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nsolas"/>
              </a:rPr>
              <a:t>freeSpot</a:t>
            </a:r>
            <a:r>
              <a:rPr lang="en-US" sz="1600" dirty="0">
                <a:solidFill>
                  <a:schemeClr val="tx1"/>
                </a:solidFill>
                <a:latin typeface="Consolas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nsolas"/>
              </a:rPr>
              <a:t>i</a:t>
            </a:r>
            <a:r>
              <a:rPr lang="en-US" sz="1600" dirty="0">
                <a:solidFill>
                  <a:schemeClr val="tx1"/>
                </a:solidFill>
                <a:latin typeface="Consolas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nsolas"/>
              </a:rPr>
              <a:t>content.Board</a:t>
            </a:r>
            <a:r>
              <a:rPr lang="en-US" sz="1600" dirty="0" smtClean="0">
                <a:solidFill>
                  <a:schemeClr val="tx1"/>
                </a:solidFill>
                <a:latin typeface="Consolas"/>
              </a:rPr>
              <a:t>))} </a:t>
            </a:r>
            <a:r>
              <a:rPr lang="en-US" sz="1600" dirty="0">
                <a:solidFill>
                  <a:schemeClr val="tx1"/>
                </a:solidFill>
                <a:latin typeface="Consolas"/>
              </a:rPr>
              <a:t>]</a:t>
            </a:r>
          </a:p>
          <a:p>
            <a:r>
              <a:rPr lang="en-US" sz="1600" dirty="0">
                <a:solidFill>
                  <a:schemeClr val="tx1"/>
                </a:solidFill>
                <a:latin typeface="Consolas"/>
              </a:rPr>
              <a:t>                |&gt; </a:t>
            </a:r>
            <a:r>
              <a:rPr lang="en-US" sz="1600" dirty="0" err="1">
                <a:solidFill>
                  <a:schemeClr val="tx1"/>
                </a:solidFill>
                <a:latin typeface="Consolas"/>
              </a:rPr>
              <a:t>Async.RunSynchronously</a:t>
            </a:r>
            <a:r>
              <a:rPr lang="en-US" sz="1600" dirty="0">
                <a:solidFill>
                  <a:schemeClr val="tx1"/>
                </a:solidFill>
                <a:latin typeface="Consolas"/>
              </a:rPr>
              <a:t> </a:t>
            </a:r>
          </a:p>
          <a:p>
            <a:r>
              <a:rPr lang="en-US" sz="1600" dirty="0">
                <a:solidFill>
                  <a:schemeClr val="tx1"/>
                </a:solidFill>
                <a:latin typeface="Consolas"/>
              </a:rPr>
              <a:t>                |&gt; </a:t>
            </a:r>
            <a:r>
              <a:rPr lang="en-US" sz="1600" dirty="0" err="1" smtClean="0">
                <a:solidFill>
                  <a:schemeClr val="tx1"/>
                </a:solidFill>
                <a:latin typeface="Consolas"/>
              </a:rPr>
              <a:t>Array.toList</a:t>
            </a:r>
            <a:endParaRPr lang="en-US" sz="1600" dirty="0">
              <a:solidFill>
                <a:schemeClr val="tx1"/>
              </a:solidFill>
              <a:latin typeface="Consolas"/>
            </a:endParaRPr>
          </a:p>
          <a:p>
            <a:r>
              <a:rPr lang="en-US" sz="1600" dirty="0">
                <a:solidFill>
                  <a:schemeClr val="tx1"/>
                </a:solidFill>
                <a:latin typeface="Consolas"/>
              </a:rPr>
              <a:t>        </a:t>
            </a:r>
            <a:r>
              <a:rPr lang="en-US" sz="1600" dirty="0" err="1">
                <a:solidFill>
                  <a:schemeClr val="tx1"/>
                </a:solidFill>
                <a:latin typeface="Consolas"/>
              </a:rPr>
              <a:t>neww</a:t>
            </a:r>
            <a:endParaRPr lang="es-ES" sz="1600" dirty="0">
              <a:solidFill>
                <a:schemeClr val="tx1"/>
              </a:solidFill>
              <a:latin typeface="Consolas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72B68-B4DF-46B5-AA37-0C0B73FC4911}" type="slidenum">
              <a:rPr lang="es-ES" smtClean="0"/>
              <a:t>29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Jorge Pérez Ruiz. Sudokus en F#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581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Introducción al lenguaje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dirty="0" smtClean="0"/>
              <a:t>F</a:t>
            </a:r>
            <a:r>
              <a:rPr lang="es-ES" dirty="0" smtClean="0"/>
              <a:t>#</a:t>
            </a:r>
          </a:p>
          <a:p>
            <a:endParaRPr lang="es-ES" dirty="0"/>
          </a:p>
          <a:p>
            <a:r>
              <a:rPr lang="es-ES" dirty="0"/>
              <a:t>Trabajo orientado a la creación de la estructura de un sudoku y su “</a:t>
            </a:r>
            <a:r>
              <a:rPr lang="es-ES" dirty="0" err="1"/>
              <a:t>solver</a:t>
            </a:r>
            <a:r>
              <a:rPr lang="es-ES" dirty="0"/>
              <a:t>”</a:t>
            </a:r>
          </a:p>
          <a:p>
            <a:r>
              <a:rPr lang="es-ES" dirty="0"/>
              <a:t>La exposición omite información del lenguaje que no ha sido usada en la implementación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3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smtClean="0"/>
              <a:t>Jorge Pérez Ruiz. Sudokus en F#</a:t>
            </a:r>
            <a:endParaRPr kumimoji="0" lang="en-US"/>
          </a:p>
        </p:txBody>
      </p:sp>
      <p:pic>
        <p:nvPicPr>
          <p:cNvPr id="5122" name="Picture 2" descr="C:\Users\Aku\Downloads\Download-NET-Framework-3-5-Family-Update-and-Fix-SP1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869160"/>
            <a:ext cx="1478657" cy="147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465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Otras funciones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Reemplazar</a:t>
            </a:r>
            <a:r>
              <a:rPr lang="es-ES" dirty="0" smtClean="0"/>
              <a:t> elemento</a:t>
            </a:r>
          </a:p>
          <a:p>
            <a:endParaRPr lang="es-ES" dirty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Comprobar si el nodo es solución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395536" y="2564904"/>
            <a:ext cx="8352928" cy="10081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nsolas"/>
              </a:rPr>
              <a:t>let </a:t>
            </a:r>
            <a:r>
              <a:rPr lang="en-US" dirty="0" err="1">
                <a:solidFill>
                  <a:schemeClr val="tx1"/>
                </a:solidFill>
                <a:latin typeface="Consolas"/>
              </a:rPr>
              <a:t>replaceAt</a:t>
            </a:r>
            <a:r>
              <a:rPr lang="en-US" dirty="0">
                <a:solidFill>
                  <a:schemeClr val="tx1"/>
                </a:solidFill>
                <a:latin typeface="Consolas"/>
              </a:rPr>
              <a:t> index </a:t>
            </a:r>
            <a:r>
              <a:rPr lang="en-US" dirty="0" err="1">
                <a:solidFill>
                  <a:schemeClr val="tx1"/>
                </a:solidFill>
                <a:latin typeface="Consolas"/>
              </a:rPr>
              <a:t>newEl</a:t>
            </a:r>
            <a:r>
              <a:rPr lang="en-US" dirty="0">
                <a:solidFill>
                  <a:schemeClr val="tx1"/>
                </a:solidFill>
                <a:latin typeface="Consolas"/>
              </a:rPr>
              <a:t> input =</a:t>
            </a:r>
          </a:p>
          <a:p>
            <a:r>
              <a:rPr lang="en-US" dirty="0" smtClean="0">
                <a:solidFill>
                  <a:schemeClr val="tx1"/>
                </a:solidFill>
                <a:latin typeface="Consolas"/>
              </a:rPr>
              <a:t>       input </a:t>
            </a:r>
          </a:p>
          <a:p>
            <a:r>
              <a:rPr lang="en-US" dirty="0">
                <a:solidFill>
                  <a:schemeClr val="tx1"/>
                </a:solidFill>
                <a:latin typeface="Consolas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onsolas"/>
              </a:rPr>
              <a:t>      |&gt; </a:t>
            </a:r>
            <a:r>
              <a:rPr lang="en-US" dirty="0" err="1">
                <a:solidFill>
                  <a:schemeClr val="tx1"/>
                </a:solidFill>
                <a:latin typeface="Consolas"/>
              </a:rPr>
              <a:t>List.mapi</a:t>
            </a:r>
            <a:r>
              <a:rPr lang="en-US" dirty="0">
                <a:solidFill>
                  <a:schemeClr val="tx1"/>
                </a:solidFill>
                <a:latin typeface="Consolas"/>
              </a:rPr>
              <a:t> (fun </a:t>
            </a:r>
            <a:r>
              <a:rPr lang="en-US" dirty="0" err="1">
                <a:solidFill>
                  <a:schemeClr val="tx1"/>
                </a:solidFill>
                <a:latin typeface="Consolas"/>
              </a:rPr>
              <a:t>i</a:t>
            </a:r>
            <a:r>
              <a:rPr lang="en-US" dirty="0">
                <a:solidFill>
                  <a:schemeClr val="tx1"/>
                </a:solidFill>
                <a:latin typeface="Consolas"/>
              </a:rPr>
              <a:t> el -&gt; if </a:t>
            </a:r>
            <a:r>
              <a:rPr lang="en-US" dirty="0" err="1">
                <a:solidFill>
                  <a:schemeClr val="tx1"/>
                </a:solidFill>
                <a:latin typeface="Consolas"/>
              </a:rPr>
              <a:t>i</a:t>
            </a:r>
            <a:r>
              <a:rPr lang="en-US" dirty="0">
                <a:solidFill>
                  <a:schemeClr val="tx1"/>
                </a:solidFill>
                <a:latin typeface="Consolas"/>
              </a:rPr>
              <a:t> = index then </a:t>
            </a:r>
            <a:r>
              <a:rPr lang="en-US" dirty="0" err="1">
                <a:solidFill>
                  <a:schemeClr val="tx1"/>
                </a:solidFill>
                <a:latin typeface="Consolas"/>
              </a:rPr>
              <a:t>newEl</a:t>
            </a:r>
            <a:r>
              <a:rPr lang="en-US" dirty="0">
                <a:solidFill>
                  <a:schemeClr val="tx1"/>
                </a:solidFill>
                <a:latin typeface="Consolas"/>
              </a:rPr>
              <a:t> else el)</a:t>
            </a:r>
            <a:endParaRPr lang="es-ES" dirty="0">
              <a:solidFill>
                <a:schemeClr val="tx1"/>
              </a:solidFill>
              <a:latin typeface="Consolas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869160"/>
            <a:ext cx="8280920" cy="10081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Consolas"/>
              </a:rPr>
              <a:t>member </a:t>
            </a:r>
            <a:r>
              <a:rPr lang="en-US" dirty="0" err="1">
                <a:solidFill>
                  <a:schemeClr val="tx1"/>
                </a:solidFill>
                <a:latin typeface="Consolas"/>
              </a:rPr>
              <a:t>this.isGoal</a:t>
            </a:r>
            <a:r>
              <a:rPr lang="en-US" dirty="0">
                <a:solidFill>
                  <a:schemeClr val="tx1"/>
                </a:solidFill>
                <a:latin typeface="Consolas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onsolas"/>
              </a:rPr>
              <a:t>=</a:t>
            </a:r>
          </a:p>
          <a:p>
            <a:r>
              <a:rPr lang="en-US" dirty="0" smtClean="0">
                <a:solidFill>
                  <a:schemeClr val="tx1"/>
                </a:solidFill>
                <a:latin typeface="Consolas"/>
              </a:rPr>
              <a:t>        </a:t>
            </a:r>
            <a:r>
              <a:rPr lang="en-US" dirty="0">
                <a:solidFill>
                  <a:schemeClr val="tx1"/>
                </a:solidFill>
                <a:latin typeface="Consolas"/>
              </a:rPr>
              <a:t>not (</a:t>
            </a:r>
            <a:r>
              <a:rPr lang="en-US" dirty="0" err="1">
                <a:solidFill>
                  <a:schemeClr val="tx1"/>
                </a:solidFill>
                <a:latin typeface="Consolas"/>
              </a:rPr>
              <a:t>List.exists</a:t>
            </a:r>
            <a:r>
              <a:rPr lang="en-US" dirty="0">
                <a:solidFill>
                  <a:schemeClr val="tx1"/>
                </a:solidFill>
                <a:latin typeface="Consolas"/>
              </a:rPr>
              <a:t>(fun x -&gt; x = 0) </a:t>
            </a:r>
            <a:r>
              <a:rPr lang="en-US" dirty="0" err="1">
                <a:solidFill>
                  <a:schemeClr val="tx1"/>
                </a:solidFill>
                <a:latin typeface="Consolas"/>
              </a:rPr>
              <a:t>content.Board</a:t>
            </a:r>
            <a:r>
              <a:rPr lang="en-US" dirty="0">
                <a:solidFill>
                  <a:schemeClr val="tx1"/>
                </a:solidFill>
                <a:latin typeface="Consolas"/>
              </a:rPr>
              <a:t>)</a:t>
            </a:r>
            <a:endParaRPr lang="es-ES" dirty="0">
              <a:solidFill>
                <a:schemeClr val="tx1"/>
              </a:solidFill>
              <a:latin typeface="Consola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72B68-B4DF-46B5-AA37-0C0B73FC4911}" type="slidenum">
              <a:rPr lang="es-ES" smtClean="0"/>
              <a:t>30</a:t>
            </a:fld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Jorge Pérez Ruiz. Sudokus en F#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3349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Sudoku </a:t>
            </a:r>
            <a:r>
              <a:rPr lang="es-ES" dirty="0" err="1" smtClean="0"/>
              <a:t>Solver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31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smtClean="0"/>
              <a:t>Jorge Pérez Ruiz. Sudokus en F#</a:t>
            </a:r>
            <a:endParaRPr kumimoji="0" lang="en-US"/>
          </a:p>
        </p:txBody>
      </p:sp>
      <p:pic>
        <p:nvPicPr>
          <p:cNvPr id="4101" name="Picture 5" descr="C:\Users\Aku\Desktop\Sin título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685867"/>
            <a:ext cx="1552094" cy="1834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184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Solver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Parte de un nodo raíz</a:t>
            </a:r>
          </a:p>
          <a:p>
            <a:pPr lvl="1"/>
            <a:r>
              <a:rPr lang="es-ES" dirty="0" smtClean="0"/>
              <a:t>Sudoku parcialmente realizado</a:t>
            </a:r>
          </a:p>
          <a:p>
            <a:r>
              <a:rPr lang="es-ES" dirty="0" smtClean="0"/>
              <a:t>Si el nodo no es solución</a:t>
            </a:r>
          </a:p>
          <a:p>
            <a:pPr lvl="1"/>
            <a:r>
              <a:rPr lang="es-ES" dirty="0" smtClean="0"/>
              <a:t>Se cogen todos sus hijos</a:t>
            </a:r>
          </a:p>
          <a:p>
            <a:pPr lvl="2"/>
            <a:r>
              <a:rPr lang="es-ES" dirty="0" smtClean="0"/>
              <a:t>Se filtran para no añadir nodos que están en espera ni nodos cerrados</a:t>
            </a:r>
          </a:p>
          <a:p>
            <a:pPr lvl="1"/>
            <a:r>
              <a:rPr lang="es-ES" dirty="0" smtClean="0"/>
              <a:t>Se va ejecutando de forma recursiva visitando todos los hijos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1115616" y="4941168"/>
            <a:ext cx="6897083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nsolas"/>
              </a:rPr>
              <a:t>type Solver() </a:t>
            </a:r>
            <a:r>
              <a:rPr lang="en-US" dirty="0" smtClean="0">
                <a:solidFill>
                  <a:schemeClr val="tx1"/>
                </a:solidFill>
                <a:latin typeface="Consolas"/>
              </a:rPr>
              <a:t>=</a:t>
            </a:r>
          </a:p>
          <a:p>
            <a:r>
              <a:rPr lang="en-US" dirty="0" smtClean="0">
                <a:solidFill>
                  <a:schemeClr val="tx1"/>
                </a:solidFill>
                <a:latin typeface="Consolas"/>
              </a:rPr>
              <a:t>… </a:t>
            </a:r>
            <a:endParaRPr lang="es-ES" dirty="0">
              <a:solidFill>
                <a:schemeClr val="tx1"/>
              </a:solidFill>
              <a:latin typeface="Consola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72B68-B4DF-46B5-AA37-0C0B73FC4911}" type="slidenum">
              <a:rPr lang="es-ES" smtClean="0"/>
              <a:t>32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Jorge Pérez Ruiz. Sudokus en F#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3756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79512" y="692696"/>
            <a:ext cx="8856984" cy="5400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  <a:latin typeface="Consolas"/>
              </a:rPr>
              <a:t>member </a:t>
            </a:r>
            <a:r>
              <a:rPr lang="en-US" sz="1400" dirty="0" err="1">
                <a:solidFill>
                  <a:schemeClr val="tx1"/>
                </a:solidFill>
                <a:latin typeface="Consolas"/>
              </a:rPr>
              <a:t>this.solve</a:t>
            </a:r>
            <a:r>
              <a:rPr lang="en-US" sz="1400" dirty="0">
                <a:solidFill>
                  <a:schemeClr val="tx1"/>
                </a:solidFill>
                <a:latin typeface="Consolas"/>
              </a:rPr>
              <a:t> (root: </a:t>
            </a:r>
            <a:r>
              <a:rPr lang="en-US" sz="1400" dirty="0" err="1">
                <a:solidFill>
                  <a:schemeClr val="tx1"/>
                </a:solidFill>
                <a:latin typeface="Consolas"/>
              </a:rPr>
              <a:t>SudokuNode</a:t>
            </a:r>
            <a:r>
              <a:rPr lang="en-US" sz="1400" dirty="0">
                <a:solidFill>
                  <a:schemeClr val="tx1"/>
                </a:solidFill>
                <a:latin typeface="Consolas"/>
              </a:rPr>
              <a:t>) =</a:t>
            </a:r>
          </a:p>
          <a:p>
            <a:r>
              <a:rPr lang="en-US" sz="1400" dirty="0">
                <a:solidFill>
                  <a:schemeClr val="tx1"/>
                </a:solidFill>
                <a:latin typeface="Consolas"/>
              </a:rPr>
              <a:t>        let rec </a:t>
            </a:r>
            <a:r>
              <a:rPr lang="en-US" sz="1400" dirty="0" err="1">
                <a:solidFill>
                  <a:schemeClr val="tx1"/>
                </a:solidFill>
                <a:latin typeface="Consolas"/>
              </a:rPr>
              <a:t>internalSolve</a:t>
            </a:r>
            <a:r>
              <a:rPr lang="en-US" sz="1400" dirty="0">
                <a:solidFill>
                  <a:schemeClr val="tx1"/>
                </a:solidFill>
                <a:latin typeface="Consolas"/>
              </a:rPr>
              <a:t> (</a:t>
            </a:r>
            <a:r>
              <a:rPr lang="en-US" sz="1400" dirty="0" err="1">
                <a:solidFill>
                  <a:schemeClr val="tx1"/>
                </a:solidFill>
                <a:latin typeface="Consolas"/>
              </a:rPr>
              <a:t>nodesToExamine</a:t>
            </a:r>
            <a:r>
              <a:rPr lang="en-US" sz="1400" dirty="0">
                <a:solidFill>
                  <a:schemeClr val="tx1"/>
                </a:solidFill>
                <a:latin typeface="Consolas"/>
              </a:rPr>
              <a:t> : List&lt;</a:t>
            </a:r>
            <a:r>
              <a:rPr lang="en-US" sz="1400" dirty="0" err="1">
                <a:solidFill>
                  <a:schemeClr val="tx1"/>
                </a:solidFill>
                <a:latin typeface="Consolas"/>
              </a:rPr>
              <a:t>SudokuNode</a:t>
            </a:r>
            <a:r>
              <a:rPr lang="en-US" sz="1400" dirty="0">
                <a:solidFill>
                  <a:schemeClr val="tx1"/>
                </a:solidFill>
                <a:latin typeface="Consolas"/>
              </a:rPr>
              <a:t>&gt;) (</a:t>
            </a:r>
            <a:r>
              <a:rPr lang="en-US" sz="1400" dirty="0" err="1">
                <a:solidFill>
                  <a:schemeClr val="tx1"/>
                </a:solidFill>
                <a:latin typeface="Consolas"/>
              </a:rPr>
              <a:t>closedNodes</a:t>
            </a:r>
            <a:r>
              <a:rPr lang="en-US" sz="1400" dirty="0">
                <a:solidFill>
                  <a:schemeClr val="tx1"/>
                </a:solidFill>
                <a:latin typeface="Consolas"/>
              </a:rPr>
              <a:t> : List&lt;</a:t>
            </a:r>
            <a:r>
              <a:rPr lang="en-US" sz="1400" dirty="0" err="1">
                <a:solidFill>
                  <a:schemeClr val="tx1"/>
                </a:solidFill>
                <a:latin typeface="Consolas"/>
              </a:rPr>
              <a:t>SudokuNode</a:t>
            </a:r>
            <a:r>
              <a:rPr lang="en-US" sz="1400" dirty="0">
                <a:solidFill>
                  <a:schemeClr val="tx1"/>
                </a:solidFill>
                <a:latin typeface="Consolas"/>
              </a:rPr>
              <a:t>&gt;)  = </a:t>
            </a:r>
          </a:p>
          <a:p>
            <a:r>
              <a:rPr lang="en-US" sz="1400" dirty="0">
                <a:solidFill>
                  <a:schemeClr val="tx1"/>
                </a:solidFill>
                <a:latin typeface="Consolas"/>
              </a:rPr>
              <a:t>            </a:t>
            </a:r>
          </a:p>
          <a:p>
            <a:r>
              <a:rPr lang="en-US" sz="1400" dirty="0">
                <a:solidFill>
                  <a:schemeClr val="tx1"/>
                </a:solidFill>
                <a:latin typeface="Consolas"/>
              </a:rPr>
              <a:t>            if </a:t>
            </a:r>
            <a:r>
              <a:rPr lang="en-US" sz="1400" dirty="0" err="1">
                <a:solidFill>
                  <a:schemeClr val="tx1"/>
                </a:solidFill>
                <a:latin typeface="Consolas"/>
              </a:rPr>
              <a:t>nodesToExamine.Length</a:t>
            </a:r>
            <a:r>
              <a:rPr lang="en-US" sz="1400" dirty="0">
                <a:solidFill>
                  <a:schemeClr val="tx1"/>
                </a:solidFill>
                <a:latin typeface="Consolas"/>
              </a:rPr>
              <a:t> = 0 then </a:t>
            </a:r>
          </a:p>
          <a:p>
            <a:r>
              <a:rPr lang="en-US" sz="1400" dirty="0">
                <a:solidFill>
                  <a:schemeClr val="tx1"/>
                </a:solidFill>
                <a:latin typeface="Consolas"/>
              </a:rPr>
              <a:t>               raise (</a:t>
            </a:r>
            <a:r>
              <a:rPr lang="en-US" sz="1400" dirty="0" err="1">
                <a:solidFill>
                  <a:schemeClr val="tx1"/>
                </a:solidFill>
                <a:latin typeface="Consolas"/>
              </a:rPr>
              <a:t>NoSolutionFound</a:t>
            </a:r>
            <a:r>
              <a:rPr lang="en-US" sz="1400" dirty="0">
                <a:solidFill>
                  <a:schemeClr val="tx1"/>
                </a:solidFill>
                <a:latin typeface="Consolas"/>
              </a:rPr>
              <a:t>("Could not find </a:t>
            </a:r>
            <a:r>
              <a:rPr lang="en-US" sz="1400" dirty="0" smtClean="0">
                <a:solidFill>
                  <a:schemeClr val="tx1"/>
                </a:solidFill>
                <a:latin typeface="Consolas"/>
              </a:rPr>
              <a:t>solution))</a:t>
            </a:r>
            <a:endParaRPr lang="en-US" sz="1400" dirty="0">
              <a:solidFill>
                <a:schemeClr val="tx1"/>
              </a:solidFill>
              <a:latin typeface="Consolas"/>
            </a:endParaRPr>
          </a:p>
          <a:p>
            <a:endParaRPr lang="en-US" sz="1400" dirty="0">
              <a:solidFill>
                <a:schemeClr val="tx1"/>
              </a:solidFill>
              <a:latin typeface="Consolas"/>
            </a:endParaRPr>
          </a:p>
          <a:p>
            <a:r>
              <a:rPr lang="en-US" sz="1400" dirty="0">
                <a:solidFill>
                  <a:schemeClr val="tx1"/>
                </a:solidFill>
                <a:latin typeface="Consolas"/>
              </a:rPr>
              <a:t>            let node = </a:t>
            </a:r>
            <a:r>
              <a:rPr lang="en-US" sz="1400" dirty="0" err="1">
                <a:solidFill>
                  <a:schemeClr val="tx1"/>
                </a:solidFill>
                <a:latin typeface="Consolas"/>
              </a:rPr>
              <a:t>nodesToExamine.Head</a:t>
            </a:r>
            <a:r>
              <a:rPr lang="en-US" sz="1400" dirty="0">
                <a:solidFill>
                  <a:schemeClr val="tx1"/>
                </a:solidFill>
                <a:latin typeface="Consolas"/>
              </a:rPr>
              <a:t> // pick up the node we are going to examine</a:t>
            </a:r>
          </a:p>
          <a:p>
            <a:endParaRPr lang="en-US" sz="1400" dirty="0">
              <a:solidFill>
                <a:schemeClr val="tx1"/>
              </a:solidFill>
              <a:latin typeface="Consolas"/>
            </a:endParaRPr>
          </a:p>
          <a:p>
            <a:r>
              <a:rPr lang="en-US" sz="1400" dirty="0">
                <a:solidFill>
                  <a:schemeClr val="tx1"/>
                </a:solidFill>
                <a:latin typeface="Consolas"/>
              </a:rPr>
              <a:t>            if </a:t>
            </a:r>
            <a:r>
              <a:rPr lang="en-US" sz="1400" dirty="0" err="1">
                <a:solidFill>
                  <a:schemeClr val="tx1"/>
                </a:solidFill>
                <a:latin typeface="Consolas"/>
              </a:rPr>
              <a:t>node.isGoal</a:t>
            </a:r>
            <a:r>
              <a:rPr lang="en-US" sz="1400" dirty="0">
                <a:solidFill>
                  <a:schemeClr val="tx1"/>
                </a:solidFill>
                <a:latin typeface="Consolas"/>
              </a:rPr>
              <a:t> then </a:t>
            </a:r>
          </a:p>
          <a:p>
            <a:r>
              <a:rPr lang="en-US" sz="1400" dirty="0">
                <a:solidFill>
                  <a:schemeClr val="tx1"/>
                </a:solidFill>
                <a:latin typeface="Consolas"/>
              </a:rPr>
              <a:t>                </a:t>
            </a:r>
            <a:r>
              <a:rPr lang="en-US" sz="1400" dirty="0" err="1">
                <a:solidFill>
                  <a:schemeClr val="tx1"/>
                </a:solidFill>
                <a:latin typeface="Consolas"/>
              </a:rPr>
              <a:t>node.print</a:t>
            </a:r>
            <a:endParaRPr lang="en-US" sz="1400" dirty="0">
              <a:solidFill>
                <a:schemeClr val="tx1"/>
              </a:solidFill>
              <a:latin typeface="Consolas"/>
            </a:endParaRPr>
          </a:p>
          <a:p>
            <a:r>
              <a:rPr lang="en-US" sz="1400" dirty="0">
                <a:solidFill>
                  <a:schemeClr val="tx1"/>
                </a:solidFill>
                <a:latin typeface="Consolas"/>
              </a:rPr>
              <a:t>                raise(</a:t>
            </a:r>
            <a:r>
              <a:rPr lang="en-US" sz="1400" dirty="0" err="1">
                <a:solidFill>
                  <a:schemeClr val="tx1"/>
                </a:solidFill>
                <a:latin typeface="Consolas"/>
              </a:rPr>
              <a:t>SolutionWasFound</a:t>
            </a:r>
            <a:r>
              <a:rPr lang="en-US" sz="1400" dirty="0">
                <a:solidFill>
                  <a:schemeClr val="tx1"/>
                </a:solidFill>
                <a:latin typeface="Consolas"/>
              </a:rPr>
              <a:t>(node))</a:t>
            </a:r>
          </a:p>
          <a:p>
            <a:r>
              <a:rPr lang="en-US" sz="1400" dirty="0">
                <a:solidFill>
                  <a:schemeClr val="tx1"/>
                </a:solidFill>
                <a:latin typeface="Consolas"/>
              </a:rPr>
              <a:t>        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Consolas"/>
              </a:rPr>
              <a:t>            let </a:t>
            </a:r>
            <a:r>
              <a:rPr lang="en-US" sz="1400" dirty="0">
                <a:solidFill>
                  <a:schemeClr val="tx1"/>
                </a:solidFill>
                <a:latin typeface="Consolas"/>
              </a:rPr>
              <a:t>nodes =  </a:t>
            </a:r>
          </a:p>
          <a:p>
            <a:r>
              <a:rPr lang="en-US" sz="1400" dirty="0">
                <a:solidFill>
                  <a:schemeClr val="tx1"/>
                </a:solidFill>
                <a:latin typeface="Consolas"/>
              </a:rPr>
              <a:t>                </a:t>
            </a:r>
            <a:r>
              <a:rPr lang="en-US" sz="1400" dirty="0" err="1">
                <a:solidFill>
                  <a:schemeClr val="tx1"/>
                </a:solidFill>
                <a:latin typeface="Consolas"/>
              </a:rPr>
              <a:t>node.getChildren</a:t>
            </a:r>
            <a:r>
              <a:rPr lang="en-US" sz="1400" dirty="0">
                <a:solidFill>
                  <a:schemeClr val="tx1"/>
                </a:solidFill>
                <a:latin typeface="Consolas"/>
              </a:rPr>
              <a:t> </a:t>
            </a:r>
          </a:p>
          <a:p>
            <a:r>
              <a:rPr lang="en-US" sz="1400" dirty="0">
                <a:solidFill>
                  <a:schemeClr val="tx1"/>
                </a:solidFill>
                <a:latin typeface="Consolas"/>
              </a:rPr>
              <a:t>                |&gt; </a:t>
            </a:r>
            <a:r>
              <a:rPr lang="en-US" sz="1400" dirty="0" err="1">
                <a:solidFill>
                  <a:schemeClr val="tx1"/>
                </a:solidFill>
                <a:latin typeface="Consolas"/>
              </a:rPr>
              <a:t>List.filter</a:t>
            </a:r>
            <a:r>
              <a:rPr lang="en-US" sz="1400" dirty="0">
                <a:solidFill>
                  <a:schemeClr val="tx1"/>
                </a:solidFill>
                <a:latin typeface="Consolas"/>
              </a:rPr>
              <a:t>(fun t -&gt; not (</a:t>
            </a:r>
            <a:r>
              <a:rPr lang="en-US" sz="1400" dirty="0" err="1">
                <a:solidFill>
                  <a:schemeClr val="tx1"/>
                </a:solidFill>
                <a:latin typeface="Consolas"/>
              </a:rPr>
              <a:t>List.exists</a:t>
            </a:r>
            <a:r>
              <a:rPr lang="en-US" sz="1400" dirty="0">
                <a:solidFill>
                  <a:schemeClr val="tx1"/>
                </a:solidFill>
                <a:latin typeface="Consolas"/>
              </a:rPr>
              <a:t> (fun e -&gt; </a:t>
            </a:r>
            <a:r>
              <a:rPr lang="en-US" sz="1400" dirty="0" err="1">
                <a:solidFill>
                  <a:schemeClr val="tx1"/>
                </a:solidFill>
                <a:latin typeface="Consolas"/>
              </a:rPr>
              <a:t>t.equalTo</a:t>
            </a:r>
            <a:r>
              <a:rPr lang="en-US" sz="1400" dirty="0">
                <a:solidFill>
                  <a:schemeClr val="tx1"/>
                </a:solidFill>
                <a:latin typeface="Consolas"/>
              </a:rPr>
              <a:t> e ) </a:t>
            </a:r>
            <a:r>
              <a:rPr lang="en-US" sz="1400" dirty="0" err="1">
                <a:solidFill>
                  <a:schemeClr val="tx1"/>
                </a:solidFill>
                <a:latin typeface="Consolas"/>
              </a:rPr>
              <a:t>nodesToExamine</a:t>
            </a:r>
            <a:r>
              <a:rPr lang="en-US" sz="1400" dirty="0">
                <a:solidFill>
                  <a:schemeClr val="tx1"/>
                </a:solidFill>
                <a:latin typeface="Consolas"/>
              </a:rPr>
              <a:t> )) </a:t>
            </a:r>
          </a:p>
          <a:p>
            <a:r>
              <a:rPr lang="en-US" sz="1400" dirty="0">
                <a:solidFill>
                  <a:schemeClr val="tx1"/>
                </a:solidFill>
                <a:latin typeface="Consolas"/>
              </a:rPr>
              <a:t>                |&gt; </a:t>
            </a:r>
            <a:r>
              <a:rPr lang="en-US" sz="1400" dirty="0" err="1">
                <a:solidFill>
                  <a:schemeClr val="tx1"/>
                </a:solidFill>
                <a:latin typeface="Consolas"/>
              </a:rPr>
              <a:t>List.filter</a:t>
            </a:r>
            <a:r>
              <a:rPr lang="en-US" sz="1400" dirty="0">
                <a:solidFill>
                  <a:schemeClr val="tx1"/>
                </a:solidFill>
                <a:latin typeface="Consolas"/>
              </a:rPr>
              <a:t>(fun t -&gt; not (</a:t>
            </a:r>
            <a:r>
              <a:rPr lang="en-US" sz="1400" dirty="0" err="1">
                <a:solidFill>
                  <a:schemeClr val="tx1"/>
                </a:solidFill>
                <a:latin typeface="Consolas"/>
              </a:rPr>
              <a:t>List.exists</a:t>
            </a:r>
            <a:r>
              <a:rPr lang="en-US" sz="1400" dirty="0">
                <a:solidFill>
                  <a:schemeClr val="tx1"/>
                </a:solidFill>
                <a:latin typeface="Consolas"/>
              </a:rPr>
              <a:t> (fun e -&gt; </a:t>
            </a:r>
            <a:r>
              <a:rPr lang="en-US" sz="1400" dirty="0" err="1">
                <a:solidFill>
                  <a:schemeClr val="tx1"/>
                </a:solidFill>
                <a:latin typeface="Consolas"/>
              </a:rPr>
              <a:t>t.equalTo</a:t>
            </a:r>
            <a:r>
              <a:rPr lang="en-US" sz="1400" dirty="0">
                <a:solidFill>
                  <a:schemeClr val="tx1"/>
                </a:solidFill>
                <a:latin typeface="Consolas"/>
              </a:rPr>
              <a:t> e ) </a:t>
            </a:r>
            <a:r>
              <a:rPr lang="en-US" sz="1400" dirty="0" err="1">
                <a:solidFill>
                  <a:schemeClr val="tx1"/>
                </a:solidFill>
                <a:latin typeface="Consolas"/>
              </a:rPr>
              <a:t>closedNodes</a:t>
            </a:r>
            <a:r>
              <a:rPr lang="en-US" sz="1400" dirty="0">
                <a:solidFill>
                  <a:schemeClr val="tx1"/>
                </a:solidFill>
                <a:latin typeface="Consolas"/>
              </a:rPr>
              <a:t>  ))</a:t>
            </a:r>
          </a:p>
          <a:p>
            <a:endParaRPr lang="en-US" sz="1400" dirty="0">
              <a:solidFill>
                <a:schemeClr val="tx1"/>
              </a:solidFill>
              <a:latin typeface="Consolas"/>
            </a:endParaRPr>
          </a:p>
          <a:p>
            <a:r>
              <a:rPr lang="en-US" sz="1400" dirty="0" smtClean="0">
                <a:solidFill>
                  <a:schemeClr val="tx1"/>
                </a:solidFill>
                <a:latin typeface="Consolas"/>
              </a:rPr>
              <a:t>            </a:t>
            </a:r>
            <a:r>
              <a:rPr lang="en-US" sz="1400" dirty="0" err="1" smtClean="0">
                <a:solidFill>
                  <a:schemeClr val="tx1"/>
                </a:solidFill>
                <a:latin typeface="Consolas"/>
              </a:rPr>
              <a:t>internalSolve</a:t>
            </a:r>
            <a:r>
              <a:rPr lang="en-US" sz="1400" dirty="0" smtClean="0">
                <a:solidFill>
                  <a:schemeClr val="tx1"/>
                </a:solidFill>
                <a:latin typeface="Consolas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Consolas"/>
              </a:rPr>
              <a:t>(nodes @ </a:t>
            </a:r>
            <a:r>
              <a:rPr lang="en-US" sz="1400" dirty="0" err="1">
                <a:solidFill>
                  <a:schemeClr val="tx1"/>
                </a:solidFill>
                <a:latin typeface="Consolas"/>
              </a:rPr>
              <a:t>nodesToExamine.Tail</a:t>
            </a:r>
            <a:r>
              <a:rPr lang="en-US" sz="1400" dirty="0">
                <a:solidFill>
                  <a:schemeClr val="tx1"/>
                </a:solidFill>
                <a:latin typeface="Consolas"/>
              </a:rPr>
              <a:t>) (node::</a:t>
            </a:r>
            <a:r>
              <a:rPr lang="en-US" sz="1400" dirty="0" err="1">
                <a:solidFill>
                  <a:schemeClr val="tx1"/>
                </a:solidFill>
                <a:latin typeface="Consolas"/>
              </a:rPr>
              <a:t>closedNodes</a:t>
            </a:r>
            <a:r>
              <a:rPr lang="en-US" sz="1400" dirty="0">
                <a:solidFill>
                  <a:schemeClr val="tx1"/>
                </a:solidFill>
                <a:latin typeface="Consolas"/>
              </a:rPr>
              <a:t>)</a:t>
            </a:r>
          </a:p>
          <a:p>
            <a:endParaRPr lang="en-US" sz="1400" dirty="0">
              <a:solidFill>
                <a:schemeClr val="tx1"/>
              </a:solidFill>
              <a:latin typeface="Consolas"/>
            </a:endParaRPr>
          </a:p>
          <a:p>
            <a:r>
              <a:rPr lang="en-US" sz="1400" dirty="0">
                <a:solidFill>
                  <a:schemeClr val="tx1"/>
                </a:solidFill>
                <a:latin typeface="Consolas"/>
              </a:rPr>
              <a:t>        </a:t>
            </a:r>
            <a:r>
              <a:rPr lang="en-US" sz="1400" b="1" dirty="0" err="1">
                <a:solidFill>
                  <a:schemeClr val="tx1"/>
                </a:solidFill>
                <a:latin typeface="Consolas"/>
              </a:rPr>
              <a:t>internalSolve</a:t>
            </a:r>
            <a:r>
              <a:rPr lang="en-US" sz="1400" b="1" dirty="0">
                <a:solidFill>
                  <a:schemeClr val="tx1"/>
                </a:solidFill>
                <a:latin typeface="Consolas"/>
              </a:rPr>
              <a:t> (root :: []) []</a:t>
            </a:r>
            <a:endParaRPr lang="es-ES" sz="1400" b="1" dirty="0">
              <a:solidFill>
                <a:schemeClr val="tx1"/>
              </a:solidFill>
              <a:latin typeface="Consolas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72B68-B4DF-46B5-AA37-0C0B73FC4911}" type="slidenum">
              <a:rPr lang="es-ES" smtClean="0"/>
              <a:t>33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Jorge Pérez Ruiz. Sudokus en F#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9541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F# vs </a:t>
            </a:r>
            <a:r>
              <a:rPr lang="es-ES" dirty="0" err="1" smtClean="0"/>
              <a:t>Haskell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F#</a:t>
            </a:r>
          </a:p>
          <a:p>
            <a:pPr lvl="1"/>
            <a:r>
              <a:rPr lang="es-ES" dirty="0" smtClean="0"/>
              <a:t>Implementado como una lista simple de 81 enteros</a:t>
            </a:r>
          </a:p>
          <a:p>
            <a:pPr lvl="1"/>
            <a:r>
              <a:rPr lang="es-ES" dirty="0" smtClean="0"/>
              <a:t>Aprovecha las propiedades del lenguaje para multitarea</a:t>
            </a:r>
          </a:p>
          <a:p>
            <a:pPr lvl="1"/>
            <a:r>
              <a:rPr lang="es-ES" dirty="0" smtClean="0"/>
              <a:t>Búsqueda en el árbol en profundidad</a:t>
            </a:r>
          </a:p>
          <a:p>
            <a:pPr lvl="1"/>
            <a:r>
              <a:rPr lang="es-ES" dirty="0" smtClean="0"/>
              <a:t>Problemas al usar dobles listas</a:t>
            </a:r>
          </a:p>
          <a:p>
            <a:pPr lvl="1"/>
            <a:r>
              <a:rPr lang="es-ES" dirty="0" smtClean="0"/>
              <a:t>Sin evaluación perezosa</a:t>
            </a:r>
          </a:p>
          <a:p>
            <a:r>
              <a:rPr lang="es-ES" dirty="0" err="1" smtClean="0"/>
              <a:t>Haskell</a:t>
            </a:r>
            <a:endParaRPr lang="es-ES" dirty="0" smtClean="0"/>
          </a:p>
          <a:p>
            <a:pPr lvl="1"/>
            <a:r>
              <a:rPr lang="es-ES" dirty="0" smtClean="0"/>
              <a:t>Dobles listas para representar el sudoku</a:t>
            </a:r>
          </a:p>
          <a:p>
            <a:pPr lvl="1"/>
            <a:r>
              <a:rPr lang="es-ES" dirty="0" smtClean="0"/>
              <a:t>Búsqueda en el árbol en profundidad</a:t>
            </a:r>
          </a:p>
          <a:p>
            <a:pPr lvl="1"/>
            <a:r>
              <a:rPr lang="es-ES" dirty="0" smtClean="0"/>
              <a:t>Evaluación </a:t>
            </a:r>
            <a:r>
              <a:rPr lang="es-ES" dirty="0"/>
              <a:t>perezosa</a:t>
            </a:r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72B68-B4DF-46B5-AA37-0C0B73FC4911}" type="slidenum">
              <a:rPr lang="es-ES" smtClean="0"/>
              <a:t>34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Jorge Pérez Ruiz. Sudokus en F#</a:t>
            </a:r>
            <a:endParaRPr lang="es-ES"/>
          </a:p>
        </p:txBody>
      </p:sp>
      <p:pic>
        <p:nvPicPr>
          <p:cNvPr id="8194" name="Picture 2" descr="C:\Users\Aku\Pictures\street figth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085184"/>
            <a:ext cx="1752303" cy="149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708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window dir="vert"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Sudoku a resolver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Nivel medio/alto</a:t>
            </a:r>
            <a:endParaRPr lang="es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88" y="2420888"/>
            <a:ext cx="4086225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72B68-B4DF-46B5-AA37-0C0B73FC4911}" type="slidenum">
              <a:rPr lang="es-ES" smtClean="0"/>
              <a:t>35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Jorge Pérez Ruiz. Sudokus en F#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969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window dir="vert"/>
      </p:transition>
    </mc:Choice>
    <mc:Fallback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Tiempos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5800" y="1556792"/>
            <a:ext cx="7770813" cy="4257022"/>
          </a:xfrm>
        </p:spPr>
        <p:txBody>
          <a:bodyPr/>
          <a:lstStyle/>
          <a:p>
            <a:r>
              <a:rPr lang="es-ES" dirty="0" smtClean="0"/>
              <a:t>F#</a:t>
            </a:r>
          </a:p>
          <a:p>
            <a:pPr lvl="1"/>
            <a:r>
              <a:rPr lang="es-ES" dirty="0" smtClean="0"/>
              <a:t>37,406 segundos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72B68-B4DF-46B5-AA37-0C0B73FC4911}" type="slidenum">
              <a:rPr lang="es-ES" smtClean="0"/>
              <a:t>36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Jorge Pérez Ruiz. Sudokus en F#</a:t>
            </a:r>
            <a:endParaRPr lang="es-ES"/>
          </a:p>
        </p:txBody>
      </p:sp>
      <p:pic>
        <p:nvPicPr>
          <p:cNvPr id="2053" name="Picture 5" descr="C:\Users\Aku\Pictures\correcamino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317" y="5013176"/>
            <a:ext cx="3299171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315" y="2559521"/>
            <a:ext cx="3514725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6 Conector recto de flecha"/>
          <p:cNvCxnSpPr/>
          <p:nvPr/>
        </p:nvCxnSpPr>
        <p:spPr>
          <a:xfrm flipV="1">
            <a:off x="1043608" y="5661248"/>
            <a:ext cx="1368152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763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window dir="vert"/>
      </p:transition>
    </mc:Choice>
    <mc:Fallback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Tiempo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5800" y="1412776"/>
            <a:ext cx="7770813" cy="4257022"/>
          </a:xfrm>
        </p:spPr>
        <p:txBody>
          <a:bodyPr/>
          <a:lstStyle/>
          <a:p>
            <a:r>
              <a:rPr lang="es-ES" dirty="0" err="1" smtClean="0"/>
              <a:t>Haskell</a:t>
            </a:r>
            <a:endParaRPr lang="es-ES" dirty="0" smtClean="0"/>
          </a:p>
          <a:p>
            <a:pPr lvl="1"/>
            <a:r>
              <a:rPr lang="es-ES" dirty="0" smtClean="0"/>
              <a:t>1 segundo</a:t>
            </a: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868144" y="6376243"/>
            <a:ext cx="2895600" cy="365125"/>
          </a:xfrm>
        </p:spPr>
        <p:txBody>
          <a:bodyPr/>
          <a:lstStyle/>
          <a:p>
            <a:r>
              <a:rPr lang="fr-FR" dirty="0" smtClean="0"/>
              <a:t>Jorge Pérez Ruiz. </a:t>
            </a:r>
            <a:r>
              <a:rPr lang="fr-FR" dirty="0" err="1" smtClean="0"/>
              <a:t>Sudokus</a:t>
            </a:r>
            <a:r>
              <a:rPr lang="fr-FR" dirty="0" smtClean="0"/>
              <a:t> en F#</a:t>
            </a: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72B68-B4DF-46B5-AA37-0C0B73FC4911}" type="slidenum">
              <a:rPr lang="es-ES" smtClean="0"/>
              <a:t>37</a:t>
            </a:fld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1115616" y="2708920"/>
            <a:ext cx="6897083" cy="1800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nsolas"/>
              </a:rPr>
              <a:t>*Main&gt; :main</a:t>
            </a:r>
          </a:p>
          <a:p>
            <a:r>
              <a:rPr lang="en-US" dirty="0">
                <a:solidFill>
                  <a:schemeClr val="tx1"/>
                </a:solidFill>
                <a:latin typeface="Consolas"/>
              </a:rPr>
              <a:t>[[2,4,9,5,7,1,6,3,8],[8,6,1,4,3,2,9,7,5],[5,7,3,9,8,6,1,4,2],[7,2,5,6,9,8,4,1,3],[6,9,8,1,4,3,2,5,7],[3,1,4,7,2,5,8,6,9],[9,3,7,8,1,4,5,2,6],[1,5,2,3,6,9,7,8,4],[4,8,6,2,5,7,3,9,1]]</a:t>
            </a:r>
          </a:p>
          <a:p>
            <a:r>
              <a:rPr lang="en-US" dirty="0">
                <a:solidFill>
                  <a:schemeClr val="tx1"/>
                </a:solidFill>
                <a:latin typeface="Consolas"/>
              </a:rPr>
              <a:t>(</a:t>
            </a:r>
            <a:r>
              <a:rPr lang="en-US" b="1" dirty="0">
                <a:solidFill>
                  <a:schemeClr val="tx1"/>
                </a:solidFill>
                <a:latin typeface="Consolas"/>
              </a:rPr>
              <a:t>1.00 </a:t>
            </a:r>
            <a:r>
              <a:rPr lang="en-US" b="1" dirty="0" err="1">
                <a:solidFill>
                  <a:schemeClr val="tx1"/>
                </a:solidFill>
                <a:latin typeface="Consolas"/>
              </a:rPr>
              <a:t>secs</a:t>
            </a:r>
            <a:r>
              <a:rPr lang="en-US" dirty="0">
                <a:solidFill>
                  <a:schemeClr val="tx1"/>
                </a:solidFill>
                <a:latin typeface="Consolas"/>
              </a:rPr>
              <a:t>, 125264920 bytes)</a:t>
            </a:r>
            <a:endParaRPr lang="es-ES" dirty="0">
              <a:solidFill>
                <a:schemeClr val="tx1"/>
              </a:solidFill>
              <a:latin typeface="Consolas"/>
            </a:endParaRPr>
          </a:p>
        </p:txBody>
      </p:sp>
      <p:pic>
        <p:nvPicPr>
          <p:cNvPr id="7170" name="Picture 2" descr="C:\Users\Aku\Pictures\correcaminos-mirando-pa-rrib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60" y="4869160"/>
            <a:ext cx="1643092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260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Conclusiones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F# posee una gran expresividad para el desarrollador</a:t>
            </a:r>
          </a:p>
          <a:p>
            <a:pPr lvl="1"/>
            <a:r>
              <a:rPr lang="es-ES" dirty="0" smtClean="0"/>
              <a:t>Código tabulado</a:t>
            </a:r>
          </a:p>
          <a:p>
            <a:pPr lvl="1"/>
            <a:r>
              <a:rPr lang="es-ES" dirty="0" smtClean="0"/>
              <a:t>|&gt;</a:t>
            </a:r>
          </a:p>
          <a:p>
            <a:r>
              <a:rPr lang="es-ES" dirty="0" smtClean="0"/>
              <a:t>Facilidad para aprovechar paralelismo</a:t>
            </a:r>
          </a:p>
          <a:p>
            <a:r>
              <a:rPr lang="es-ES" dirty="0" smtClean="0"/>
              <a:t>Integrado con </a:t>
            </a:r>
            <a:r>
              <a:rPr lang="es-ES" dirty="0" err="1" smtClean="0"/>
              <a:t>.net</a:t>
            </a:r>
            <a:endParaRPr lang="es-ES" dirty="0" smtClean="0"/>
          </a:p>
          <a:p>
            <a:pPr lvl="1"/>
            <a:r>
              <a:rPr lang="es-ES" dirty="0" smtClean="0"/>
              <a:t>Permite usar multitud de paradigmas</a:t>
            </a:r>
          </a:p>
          <a:p>
            <a:pPr lvl="1"/>
            <a:endParaRPr lang="es-ES" dirty="0" smtClean="0"/>
          </a:p>
          <a:p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Jorge Pérez Ruiz. Sudokus en F#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72B68-B4DF-46B5-AA37-0C0B73FC4911}" type="slidenum">
              <a:rPr lang="es-ES" smtClean="0"/>
              <a:t>38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541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Bibliografía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>
                <a:hlinkClick r:id="rId2"/>
              </a:rPr>
              <a:t>http://</a:t>
            </a:r>
            <a:r>
              <a:rPr lang="es-ES" dirty="0" smtClean="0">
                <a:hlinkClick r:id="rId2"/>
              </a:rPr>
              <a:t>es.wikipedia.org/wiki/F_Sharp</a:t>
            </a:r>
            <a:endParaRPr lang="es-ES" dirty="0" smtClean="0"/>
          </a:p>
          <a:p>
            <a:pPr lvl="1"/>
            <a:r>
              <a:rPr lang="es-ES" dirty="0" smtClean="0"/>
              <a:t>Información del lenguaje</a:t>
            </a:r>
          </a:p>
          <a:p>
            <a:r>
              <a:rPr lang="es-ES" dirty="0">
                <a:hlinkClick r:id="rId3"/>
              </a:rPr>
              <a:t>http://</a:t>
            </a:r>
            <a:r>
              <a:rPr lang="es-ES" dirty="0" smtClean="0">
                <a:hlinkClick r:id="rId3"/>
              </a:rPr>
              <a:t>msdn.microsoft.com/es-es/library/dd233224.aspx</a:t>
            </a:r>
            <a:endParaRPr lang="es-ES" dirty="0" smtClean="0"/>
          </a:p>
          <a:p>
            <a:pPr lvl="1"/>
            <a:r>
              <a:rPr lang="es-ES" dirty="0" smtClean="0"/>
              <a:t>Librerías del lenguaje F#</a:t>
            </a:r>
            <a:endParaRPr lang="es-ES" dirty="0" smtClean="0"/>
          </a:p>
          <a:p>
            <a:r>
              <a:rPr lang="es-ES" dirty="0" smtClean="0"/>
              <a:t>SudokuBlas.pdf</a:t>
            </a:r>
          </a:p>
          <a:p>
            <a:pPr lvl="1"/>
            <a:r>
              <a:rPr lang="es-ES" dirty="0" smtClean="0"/>
              <a:t>Imágenes sudokus</a:t>
            </a:r>
          </a:p>
          <a:p>
            <a:r>
              <a:rPr lang="es-ES" dirty="0">
                <a:hlinkClick r:id="rId4"/>
              </a:rPr>
              <a:t>https://sites.google.com/site/mrmbookmarks</a:t>
            </a:r>
            <a:r>
              <a:rPr lang="es-ES" dirty="0" smtClean="0">
                <a:hlinkClick r:id="rId4"/>
              </a:rPr>
              <a:t>/</a:t>
            </a:r>
            <a:endParaRPr lang="es-ES" dirty="0" smtClean="0"/>
          </a:p>
          <a:p>
            <a:pPr lvl="1"/>
            <a:r>
              <a:rPr lang="es-ES" dirty="0" smtClean="0"/>
              <a:t>Parte del código F#</a:t>
            </a:r>
          </a:p>
          <a:p>
            <a:r>
              <a:rPr lang="es-ES" dirty="0" smtClean="0"/>
              <a:t>Google</a:t>
            </a:r>
          </a:p>
          <a:p>
            <a:pPr lvl="1"/>
            <a:r>
              <a:rPr lang="es-ES" dirty="0" smtClean="0"/>
              <a:t>Búsquedas diversas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72B68-B4DF-46B5-AA37-0C0B73FC4911}" type="slidenum">
              <a:rPr lang="es-ES" smtClean="0"/>
              <a:t>39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Jorge Pérez Ruiz. Sudokus en F#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4772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Introducción F#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Lenguaje de programación </a:t>
            </a:r>
            <a:r>
              <a:rPr lang="es-ES" dirty="0" err="1"/>
              <a:t>multiparadigma</a:t>
            </a:r>
            <a:endParaRPr lang="es-ES" dirty="0"/>
          </a:p>
          <a:p>
            <a:pPr lvl="1"/>
            <a:r>
              <a:rPr lang="es-ES" dirty="0"/>
              <a:t>Añade a la programación funcional los paradigmas imperativos y orientación a objetos</a:t>
            </a:r>
          </a:p>
          <a:p>
            <a:r>
              <a:rPr lang="es-ES" dirty="0" smtClean="0"/>
              <a:t>Fuertemente </a:t>
            </a:r>
            <a:r>
              <a:rPr lang="es-ES" dirty="0"/>
              <a:t>tipificado</a:t>
            </a:r>
          </a:p>
          <a:p>
            <a:pPr lvl="1"/>
            <a:r>
              <a:rPr lang="es-ES" dirty="0"/>
              <a:t>Inferencia de </a:t>
            </a:r>
            <a:r>
              <a:rPr lang="es-ES" dirty="0" smtClean="0"/>
              <a:t>tipos</a:t>
            </a:r>
          </a:p>
          <a:p>
            <a:r>
              <a:rPr lang="es-ES" dirty="0" smtClean="0"/>
              <a:t>Puede ser interpretado o compilado</a:t>
            </a:r>
          </a:p>
          <a:p>
            <a:r>
              <a:rPr lang="es-ES" dirty="0" smtClean="0"/>
              <a:t>Tiene soporte para evaluación </a:t>
            </a:r>
            <a:r>
              <a:rPr lang="es-ES" dirty="0" smtClean="0"/>
              <a:t>perezosa</a:t>
            </a:r>
            <a:endParaRPr lang="es-ES" dirty="0"/>
          </a:p>
          <a:p>
            <a:r>
              <a:rPr lang="es-ES" dirty="0" smtClean="0"/>
              <a:t>Creado por Microsoft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72B68-B4DF-46B5-AA37-0C0B73FC4911}" type="slidenum">
              <a:rPr lang="es-ES" smtClean="0"/>
              <a:t>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Jorge Pérez Ruiz. Sudokus en F#</a:t>
            </a:r>
            <a:endParaRPr lang="es-ES"/>
          </a:p>
        </p:txBody>
      </p:sp>
      <p:pic>
        <p:nvPicPr>
          <p:cNvPr id="9219" name="Picture 3" descr="C:\Users\Aku\Pictures\tio gilit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846300"/>
            <a:ext cx="1455524" cy="185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439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Gracias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dirty="0" smtClean="0"/>
              <a:t>¿Preguntas?</a:t>
            </a: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Jorge Pérez Ruiz. Sudokus en F#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72B68-B4DF-46B5-AA37-0C0B73FC4911}" type="slidenum">
              <a:rPr lang="es-ES" smtClean="0"/>
              <a:t>40</a:t>
            </a:fld>
            <a:endParaRPr lang="es-ES"/>
          </a:p>
        </p:txBody>
      </p:sp>
      <p:pic>
        <p:nvPicPr>
          <p:cNvPr id="10244" name="Picture 4" descr="C:\Users\Aku\Pictures\Donal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268760"/>
            <a:ext cx="2486025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455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window dir="ver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Introducción F#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¿Por qué F#? </a:t>
            </a:r>
          </a:p>
          <a:p>
            <a:pPr lvl="1"/>
            <a:r>
              <a:rPr lang="es-ES" dirty="0" smtClean="0"/>
              <a:t>Integrado en Plataforma .NET</a:t>
            </a:r>
          </a:p>
          <a:p>
            <a:pPr lvl="1"/>
            <a:r>
              <a:rPr lang="es-ES" dirty="0" smtClean="0"/>
              <a:t>Posibilidad de mezclar distintos lenguajes de programación</a:t>
            </a:r>
          </a:p>
          <a:p>
            <a:pPr lvl="1"/>
            <a:r>
              <a:rPr lang="es-ES" dirty="0" smtClean="0"/>
              <a:t>Sistema de clases común entre los lenguajes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3 Rectángulo redondeado"/>
          <p:cNvSpPr/>
          <p:nvPr/>
        </p:nvSpPr>
        <p:spPr>
          <a:xfrm>
            <a:off x="2123728" y="4017288"/>
            <a:ext cx="4392488" cy="187220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5400" dirty="0" smtClean="0"/>
              <a:t>.NET</a:t>
            </a:r>
            <a:endParaRPr lang="es-ES" sz="5400" dirty="0"/>
          </a:p>
        </p:txBody>
      </p:sp>
      <p:sp>
        <p:nvSpPr>
          <p:cNvPr id="5" name="4 Hexágono"/>
          <p:cNvSpPr/>
          <p:nvPr/>
        </p:nvSpPr>
        <p:spPr>
          <a:xfrm>
            <a:off x="4644008" y="4953392"/>
            <a:ext cx="936104" cy="864096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F#</a:t>
            </a:r>
            <a:endParaRPr lang="es-ES" dirty="0"/>
          </a:p>
        </p:txBody>
      </p:sp>
      <p:sp>
        <p:nvSpPr>
          <p:cNvPr id="6" name="5 Hexágono"/>
          <p:cNvSpPr/>
          <p:nvPr/>
        </p:nvSpPr>
        <p:spPr>
          <a:xfrm>
            <a:off x="4644008" y="4089296"/>
            <a:ext cx="936104" cy="864096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C</a:t>
            </a:r>
            <a:r>
              <a:rPr lang="es-ES" dirty="0" smtClean="0"/>
              <a:t>#</a:t>
            </a:r>
            <a:endParaRPr lang="es-ES" dirty="0"/>
          </a:p>
        </p:txBody>
      </p:sp>
      <p:sp>
        <p:nvSpPr>
          <p:cNvPr id="7" name="6 Hexágono"/>
          <p:cNvSpPr/>
          <p:nvPr/>
        </p:nvSpPr>
        <p:spPr>
          <a:xfrm>
            <a:off x="5364088" y="4521344"/>
            <a:ext cx="936104" cy="864096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…</a:t>
            </a:r>
            <a:endParaRPr lang="es-ES" dirty="0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72B68-B4DF-46B5-AA37-0C0B73FC4911}" type="slidenum">
              <a:rPr lang="es-ES" smtClean="0"/>
              <a:t>5</a:t>
            </a:fld>
            <a:endParaRPr lang="es-ES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Jorge Pérez Ruiz. Sudokus en F#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7848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Comentarios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Comentarios</a:t>
            </a:r>
          </a:p>
          <a:p>
            <a:endParaRPr lang="es-ES" dirty="0"/>
          </a:p>
          <a:p>
            <a:pPr marL="0" indent="0">
              <a:buNone/>
            </a:pPr>
            <a:endParaRPr lang="es-ES" dirty="0"/>
          </a:p>
          <a:p>
            <a:r>
              <a:rPr lang="es-ES" dirty="0" smtClean="0"/>
              <a:t>Intérprete</a:t>
            </a:r>
          </a:p>
          <a:p>
            <a:pPr lvl="1"/>
            <a:r>
              <a:rPr lang="es-ES" dirty="0" smtClean="0"/>
              <a:t>Termina instrucciones con ;;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1797895" y="4653136"/>
            <a:ext cx="5616624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err="1">
                <a:solidFill>
                  <a:schemeClr val="tx1"/>
                </a:solidFill>
              </a:rPr>
              <a:t>let</a:t>
            </a:r>
            <a:r>
              <a:rPr lang="pt-BR" dirty="0">
                <a:solidFill>
                  <a:schemeClr val="tx1"/>
                </a:solidFill>
              </a:rPr>
              <a:t> m = </a:t>
            </a:r>
            <a:r>
              <a:rPr lang="pt-BR" dirty="0" smtClean="0">
                <a:solidFill>
                  <a:schemeClr val="tx1"/>
                </a:solidFill>
              </a:rPr>
              <a:t>42;;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797895" y="2492896"/>
            <a:ext cx="5616624" cy="8640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dirty="0">
                <a:solidFill>
                  <a:schemeClr val="accent6">
                    <a:lumMod val="60000"/>
                    <a:lumOff val="40000"/>
                  </a:schemeClr>
                </a:solidFill>
                <a:latin typeface="Consolas"/>
              </a:rPr>
              <a:t>(* </a:t>
            </a:r>
            <a:r>
              <a:rPr lang="es-E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nsolas"/>
              </a:rPr>
              <a:t>Comentario de varias </a:t>
            </a:r>
          </a:p>
          <a:p>
            <a:r>
              <a:rPr lang="es-ES" dirty="0">
                <a:solidFill>
                  <a:schemeClr val="accent6">
                    <a:lumMod val="60000"/>
                    <a:lumOff val="40000"/>
                  </a:schemeClr>
                </a:solidFill>
                <a:latin typeface="Consolas"/>
              </a:rPr>
              <a:t>	</a:t>
            </a:r>
            <a:r>
              <a:rPr lang="es-E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nsolas"/>
              </a:rPr>
              <a:t>		líneas *)</a:t>
            </a:r>
          </a:p>
          <a:p>
            <a:r>
              <a:rPr lang="es-E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nsolas"/>
              </a:rPr>
              <a:t>// Una línea</a:t>
            </a:r>
            <a:endParaRPr lang="es-ES" dirty="0">
              <a:solidFill>
                <a:schemeClr val="accent6">
                  <a:lumMod val="60000"/>
                  <a:lumOff val="40000"/>
                </a:schemeClr>
              </a:solidFill>
              <a:latin typeface="Consola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72B68-B4DF-46B5-AA37-0C0B73FC4911}" type="slidenum">
              <a:rPr lang="es-ES" smtClean="0"/>
              <a:t>6</a:t>
            </a:fld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Jorge Pérez Ruiz. Sudokus en F#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5530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Let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Let</a:t>
            </a:r>
            <a:endParaRPr lang="es-ES" dirty="0" smtClean="0"/>
          </a:p>
          <a:p>
            <a:pPr lvl="1"/>
            <a:r>
              <a:rPr lang="es-ES" dirty="0" smtClean="0"/>
              <a:t>Da un “nombre” a un valor</a:t>
            </a:r>
          </a:p>
          <a:p>
            <a:pPr lvl="1"/>
            <a:r>
              <a:rPr lang="es-ES" dirty="0" smtClean="0"/>
              <a:t>Sensible a las mayúsculas</a:t>
            </a:r>
          </a:p>
          <a:p>
            <a:pPr lvl="1"/>
            <a:r>
              <a:rPr lang="es-ES" dirty="0" smtClean="0"/>
              <a:t>Ejemplo: Obtener el índice por el que empieza una región del sudoku</a:t>
            </a:r>
          </a:p>
          <a:p>
            <a:pPr lvl="1"/>
            <a:endParaRPr lang="es-ES" dirty="0" smtClean="0"/>
          </a:p>
        </p:txBody>
      </p:sp>
      <p:sp>
        <p:nvSpPr>
          <p:cNvPr id="4" name="3 Rectángulo"/>
          <p:cNvSpPr/>
          <p:nvPr/>
        </p:nvSpPr>
        <p:spPr>
          <a:xfrm>
            <a:off x="1763688" y="4509120"/>
            <a:ext cx="5616624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err="1">
                <a:solidFill>
                  <a:schemeClr val="tx1"/>
                </a:solidFill>
              </a:rPr>
              <a:t>let</a:t>
            </a:r>
            <a:r>
              <a:rPr lang="pt-BR" dirty="0">
                <a:solidFill>
                  <a:schemeClr val="tx1"/>
                </a:solidFill>
              </a:rPr>
              <a:t> m = (((r / 3) * (3 * 9)) + ((r % 3) * 3))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72B68-B4DF-46B5-AA37-0C0B73FC4911}" type="slidenum">
              <a:rPr lang="es-ES" smtClean="0"/>
              <a:t>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Jorge Pérez Ruiz. Sudokus en F#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7470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Inferencia de tipos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Inferencia de tipos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772218" y="2564904"/>
            <a:ext cx="4527974" cy="10801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Wingdings"/>
              <a:buChar char="Ø"/>
            </a:pPr>
            <a:r>
              <a:rPr lang="es-ES" dirty="0" err="1" smtClean="0">
                <a:solidFill>
                  <a:schemeClr val="tx1"/>
                </a:solidFill>
              </a:rPr>
              <a:t>let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>
                <a:solidFill>
                  <a:schemeClr val="tx1"/>
                </a:solidFill>
              </a:rPr>
              <a:t>r = 42</a:t>
            </a:r>
            <a:r>
              <a:rPr lang="es-ES" dirty="0" smtClean="0">
                <a:solidFill>
                  <a:schemeClr val="tx1"/>
                </a:solidFill>
              </a:rPr>
              <a:t>;;</a:t>
            </a:r>
          </a:p>
          <a:p>
            <a:pPr algn="ctr"/>
            <a:endParaRPr lang="es-ES" dirty="0">
              <a:solidFill>
                <a:schemeClr val="tx1"/>
              </a:solidFill>
            </a:endParaRPr>
          </a:p>
          <a:p>
            <a:pPr algn="ctr"/>
            <a:r>
              <a:rPr lang="es-ES" dirty="0">
                <a:solidFill>
                  <a:schemeClr val="tx1"/>
                </a:solidFill>
              </a:rPr>
              <a:t>val r : </a:t>
            </a:r>
            <a:r>
              <a:rPr lang="es-ES" dirty="0" err="1">
                <a:solidFill>
                  <a:schemeClr val="tx1"/>
                </a:solidFill>
              </a:rPr>
              <a:t>int</a:t>
            </a:r>
            <a:r>
              <a:rPr lang="es-ES" dirty="0">
                <a:solidFill>
                  <a:schemeClr val="tx1"/>
                </a:solidFill>
              </a:rPr>
              <a:t> = 42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772218" y="3797424"/>
            <a:ext cx="4527974" cy="10801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Wingdings"/>
              <a:buChar char="Ø"/>
            </a:pPr>
            <a:r>
              <a:rPr lang="nn-NO" dirty="0" smtClean="0">
                <a:solidFill>
                  <a:schemeClr val="tx1"/>
                </a:solidFill>
              </a:rPr>
              <a:t>let </a:t>
            </a:r>
            <a:r>
              <a:rPr lang="nn-NO" dirty="0">
                <a:solidFill>
                  <a:schemeClr val="tx1"/>
                </a:solidFill>
              </a:rPr>
              <a:t>r = 42.0;;</a:t>
            </a:r>
          </a:p>
          <a:p>
            <a:pPr marL="285750" indent="-285750" algn="ctr">
              <a:buFont typeface="Wingdings"/>
              <a:buChar char="Ø"/>
            </a:pPr>
            <a:endParaRPr lang="nn-NO" dirty="0">
              <a:solidFill>
                <a:schemeClr val="tx1"/>
              </a:solidFill>
            </a:endParaRPr>
          </a:p>
          <a:p>
            <a:pPr algn="ctr"/>
            <a:r>
              <a:rPr lang="nn-NO" dirty="0">
                <a:solidFill>
                  <a:schemeClr val="tx1"/>
                </a:solidFill>
              </a:rPr>
              <a:t>val r : float = 42.0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772218" y="5085184"/>
            <a:ext cx="4527974" cy="10801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Wingdings"/>
              <a:buChar char="Ø"/>
            </a:pPr>
            <a:r>
              <a:rPr lang="nn-NO" dirty="0">
                <a:solidFill>
                  <a:schemeClr val="tx1"/>
                </a:solidFill>
              </a:rPr>
              <a:t>let r = "Aku";;</a:t>
            </a:r>
          </a:p>
          <a:p>
            <a:pPr marL="285750" indent="-285750" algn="ctr">
              <a:buFont typeface="Wingdings"/>
              <a:buChar char="Ø"/>
            </a:pPr>
            <a:endParaRPr lang="nn-NO" dirty="0">
              <a:solidFill>
                <a:schemeClr val="tx1"/>
              </a:solidFill>
            </a:endParaRPr>
          </a:p>
          <a:p>
            <a:pPr algn="ctr"/>
            <a:r>
              <a:rPr lang="nn-NO" dirty="0">
                <a:solidFill>
                  <a:schemeClr val="tx1"/>
                </a:solidFill>
              </a:rPr>
              <a:t>val r : string = "Aku"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72B68-B4DF-46B5-AA37-0C0B73FC4911}" type="slidenum">
              <a:rPr lang="es-ES" smtClean="0"/>
              <a:t>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Jorge Pérez Ruiz. Sudokus en F#</a:t>
            </a:r>
            <a:endParaRPr lang="es-ES"/>
          </a:p>
        </p:txBody>
      </p:sp>
      <p:pic>
        <p:nvPicPr>
          <p:cNvPr id="9" name="Picture 5" descr="C:\Users\Aku\Desktop\Sin título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780105"/>
            <a:ext cx="1552094" cy="1834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726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Código tabulado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Código tabulado</a:t>
            </a:r>
          </a:p>
          <a:p>
            <a:pPr lvl="1"/>
            <a:r>
              <a:rPr lang="es-ES" dirty="0" smtClean="0"/>
              <a:t>Obligatorio</a:t>
            </a:r>
          </a:p>
          <a:p>
            <a:pPr lvl="1"/>
            <a:r>
              <a:rPr lang="es-ES" dirty="0" smtClean="0"/>
              <a:t>Facilita un código limpio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115410" y="3573016"/>
            <a:ext cx="7056990" cy="129614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nsolas"/>
              </a:rPr>
              <a:t>member </a:t>
            </a:r>
            <a:r>
              <a:rPr lang="en-US" dirty="0" err="1">
                <a:solidFill>
                  <a:schemeClr val="tx1"/>
                </a:solidFill>
                <a:latin typeface="Consolas"/>
              </a:rPr>
              <a:t>this.getRow</a:t>
            </a:r>
            <a:r>
              <a:rPr lang="en-US" dirty="0">
                <a:solidFill>
                  <a:schemeClr val="tx1"/>
                </a:solidFill>
                <a:latin typeface="Consolas"/>
              </a:rPr>
              <a:t> r =</a:t>
            </a:r>
          </a:p>
          <a:p>
            <a:r>
              <a:rPr lang="en-US" dirty="0">
                <a:solidFill>
                  <a:schemeClr val="tx1"/>
                </a:solidFill>
                <a:latin typeface="Consolas"/>
              </a:rPr>
              <a:t>        let r = r - 1</a:t>
            </a:r>
          </a:p>
          <a:p>
            <a:r>
              <a:rPr lang="en-US" dirty="0">
                <a:solidFill>
                  <a:schemeClr val="tx1"/>
                </a:solidFill>
                <a:latin typeface="Consolas"/>
              </a:rPr>
              <a:t>        [for </a:t>
            </a:r>
            <a:r>
              <a:rPr lang="en-US" dirty="0" err="1">
                <a:solidFill>
                  <a:schemeClr val="tx1"/>
                </a:solidFill>
                <a:latin typeface="Consolas"/>
              </a:rPr>
              <a:t>i</a:t>
            </a:r>
            <a:r>
              <a:rPr lang="en-US" dirty="0">
                <a:solidFill>
                  <a:schemeClr val="tx1"/>
                </a:solidFill>
                <a:latin typeface="Consolas"/>
              </a:rPr>
              <a:t> in 0..8 -&gt; </a:t>
            </a:r>
            <a:r>
              <a:rPr lang="en-US" dirty="0" err="1">
                <a:solidFill>
                  <a:schemeClr val="tx1"/>
                </a:solidFill>
                <a:latin typeface="Consolas"/>
              </a:rPr>
              <a:t>List.nth</a:t>
            </a:r>
            <a:r>
              <a:rPr lang="en-US" dirty="0">
                <a:solidFill>
                  <a:schemeClr val="tx1"/>
                </a:solidFill>
                <a:latin typeface="Consolas"/>
              </a:rPr>
              <a:t> board (</a:t>
            </a:r>
            <a:r>
              <a:rPr lang="en-US" dirty="0" err="1">
                <a:solidFill>
                  <a:schemeClr val="tx1"/>
                </a:solidFill>
                <a:latin typeface="Consolas"/>
              </a:rPr>
              <a:t>i</a:t>
            </a:r>
            <a:r>
              <a:rPr lang="en-US" dirty="0">
                <a:solidFill>
                  <a:schemeClr val="tx1"/>
                </a:solidFill>
                <a:latin typeface="Consolas"/>
              </a:rPr>
              <a:t> + r * 9)]</a:t>
            </a:r>
            <a:endParaRPr lang="es-ES" dirty="0">
              <a:solidFill>
                <a:schemeClr val="tx1"/>
              </a:solidFill>
              <a:latin typeface="Consola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72B68-B4DF-46B5-AA37-0C0B73FC4911}" type="slidenum">
              <a:rPr lang="es-ES" smtClean="0"/>
              <a:t>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Jorge Pérez Ruiz. Sudokus en F#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9585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tículo">
  <a:themeElements>
    <a:clrScheme name="Artículo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Segoe UI Light">
      <a:majorFont>
        <a:latin typeface="Segoe UI Light"/>
        <a:ea typeface=""/>
        <a:cs typeface=""/>
      </a:majorFont>
      <a:minorFont>
        <a:latin typeface="Segoe UI Light"/>
        <a:ea typeface=""/>
        <a:cs typeface=""/>
      </a:minorFont>
    </a:fontScheme>
    <a:fmtScheme name="Artícul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Artículo.thmx</Template>
  <TotalTime>1288</TotalTime>
  <Words>2012</Words>
  <Application>Microsoft Office PowerPoint</Application>
  <PresentationFormat>Presentación en pantalla (4:3)</PresentationFormat>
  <Paragraphs>421</Paragraphs>
  <Slides>40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1" baseType="lpstr">
      <vt:lpstr>Artículo</vt:lpstr>
      <vt:lpstr>Sudoku Solver F#</vt:lpstr>
      <vt:lpstr>Contenido</vt:lpstr>
      <vt:lpstr>Introducción al lenguaje</vt:lpstr>
      <vt:lpstr>Introducción F#</vt:lpstr>
      <vt:lpstr>Introducción F#</vt:lpstr>
      <vt:lpstr>Comentarios</vt:lpstr>
      <vt:lpstr>Let</vt:lpstr>
      <vt:lpstr>Inferencia de tipos</vt:lpstr>
      <vt:lpstr>Código tabulado</vt:lpstr>
      <vt:lpstr>Member</vt:lpstr>
      <vt:lpstr>Type</vt:lpstr>
      <vt:lpstr>Flujo de argumentos</vt:lpstr>
      <vt:lpstr>Funciones</vt:lpstr>
      <vt:lpstr>Ámbitos de funciones</vt:lpstr>
      <vt:lpstr>Tuplas</vt:lpstr>
      <vt:lpstr>Listas</vt:lpstr>
      <vt:lpstr>Listas de listas</vt:lpstr>
      <vt:lpstr>Estructura de un sudoku en F#</vt:lpstr>
      <vt:lpstr>Sudoku</vt:lpstr>
      <vt:lpstr>Sudoku</vt:lpstr>
      <vt:lpstr>Estructura del tablero</vt:lpstr>
      <vt:lpstr>Obtener una región</vt:lpstr>
      <vt:lpstr>Filas y Columnas</vt:lpstr>
      <vt:lpstr>Índice a Tupla</vt:lpstr>
      <vt:lpstr>Otras funciones</vt:lpstr>
      <vt:lpstr>Estructura de un nodo</vt:lpstr>
      <vt:lpstr>Búsqueda en profundidad</vt:lpstr>
      <vt:lpstr>Obtener los posibles hijos</vt:lpstr>
      <vt:lpstr>Presentación de PowerPoint</vt:lpstr>
      <vt:lpstr>Otras funciones</vt:lpstr>
      <vt:lpstr>Sudoku Solver</vt:lpstr>
      <vt:lpstr>Solver</vt:lpstr>
      <vt:lpstr>Presentación de PowerPoint</vt:lpstr>
      <vt:lpstr>F# vs Haskell</vt:lpstr>
      <vt:lpstr>Sudoku a resolver</vt:lpstr>
      <vt:lpstr>Tiempos</vt:lpstr>
      <vt:lpstr>Tiempo</vt:lpstr>
      <vt:lpstr>Conclusiones</vt:lpstr>
      <vt:lpstr>Bibliografía</vt:lpstr>
      <vt:lpstr>Gracias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Sudoku Solver F#</dc:title>
  <dc:creator>Aku</dc:creator>
  <cp:lastModifiedBy>Aku</cp:lastModifiedBy>
  <cp:revision>86</cp:revision>
  <dcterms:created xsi:type="dcterms:W3CDTF">2012-04-28T10:45:36Z</dcterms:created>
  <dcterms:modified xsi:type="dcterms:W3CDTF">2012-05-27T15:06:18Z</dcterms:modified>
</cp:coreProperties>
</file>