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0" r:id="rId14"/>
    <p:sldId id="272" r:id="rId15"/>
    <p:sldId id="271" r:id="rId16"/>
    <p:sldId id="267" r:id="rId17"/>
  </p:sldIdLst>
  <p:sldSz cx="9144000" cy="6858000" type="screen4x3"/>
  <p:notesSz cx="7099300" cy="10234613"/>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p:scale>
          <a:sx n="71" d="100"/>
          <a:sy n="71" d="100"/>
        </p:scale>
        <p:origin x="-48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defRPr>
            </a:lvl1pPr>
          </a:lstStyle>
          <a:p>
            <a:pPr>
              <a:defRPr/>
            </a:pPr>
            <a:endParaRPr lang="es-E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fontAlgn="auto">
              <a:spcBef>
                <a:spcPts val="0"/>
              </a:spcBef>
              <a:spcAft>
                <a:spcPts val="0"/>
              </a:spcAft>
              <a:defRPr sz="1300" smtClean="0">
                <a:latin typeface="+mn-lt"/>
              </a:defRPr>
            </a:lvl1pPr>
          </a:lstStyle>
          <a:p>
            <a:pPr>
              <a:defRPr/>
            </a:pPr>
            <a:fld id="{EF804822-1710-46CB-8B97-9C5850C8F043}" type="datetimeFigureOut">
              <a:rPr lang="es-ES"/>
              <a:pPr>
                <a:defRPr/>
              </a:pPr>
              <a:t>18/01/2010</a:t>
            </a:fld>
            <a:endParaRPr lang="es-E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s-ES" noProof="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S" noProof="0"/>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defRPr>
            </a:lvl1pPr>
          </a:lstStyle>
          <a:p>
            <a:pPr>
              <a:defRPr/>
            </a:pPr>
            <a:endParaRPr lang="es-E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fontAlgn="auto">
              <a:spcBef>
                <a:spcPts val="0"/>
              </a:spcBef>
              <a:spcAft>
                <a:spcPts val="0"/>
              </a:spcAft>
              <a:defRPr sz="1300" smtClean="0">
                <a:latin typeface="+mn-lt"/>
              </a:defRPr>
            </a:lvl1pPr>
          </a:lstStyle>
          <a:p>
            <a:pPr>
              <a:defRPr/>
            </a:pPr>
            <a:fld id="{E1F3291C-482A-4B12-AB27-DA92458E5EFC}" type="slidenum">
              <a:rPr lang="es-ES"/>
              <a:pPr>
                <a:defRPr/>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a:defRPr/>
            </a:lvl1pPr>
          </a:lstStyle>
          <a:p>
            <a:pPr>
              <a:defRPr/>
            </a:pPr>
            <a:fld id="{94BBCBBD-8C08-4926-A33A-041EDE94A6A0}" type="datetimeFigureOut">
              <a:rPr lang="es-ES"/>
              <a:pPr>
                <a:defRPr/>
              </a:pPr>
              <a:t>18/01/2010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881AD982-25DB-40EA-8A22-10A4D8192F0B}"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pPr>
              <a:defRPr/>
            </a:pPr>
            <a:fld id="{A21C64DE-668F-4C2E-8441-D08AEB83EC88}" type="datetimeFigureOut">
              <a:rPr lang="es-ES"/>
              <a:pPr>
                <a:defRPr/>
              </a:pPr>
              <a:t>18/01/2010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5839D959-741F-403C-B994-9BF05757A6C7}"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pPr>
              <a:defRPr/>
            </a:pPr>
            <a:fld id="{DDF9FDF0-2E82-4E5E-AA99-0FC57D4310E5}" type="datetimeFigureOut">
              <a:rPr lang="es-ES"/>
              <a:pPr>
                <a:defRPr/>
              </a:pPr>
              <a:t>18/01/2010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A6918CB3-F95A-4DC3-82A0-1B2170202781}"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pPr>
              <a:defRPr/>
            </a:pPr>
            <a:fld id="{58F49A7C-6144-4085-AD37-6879A505A7EE}" type="datetimeFigureOut">
              <a:rPr lang="es-ES"/>
              <a:pPr>
                <a:defRPr/>
              </a:pPr>
              <a:t>18/01/2010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4C92E279-7604-4681-A5DB-136EAB8BA329}"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150653C-5D4F-454D-87C2-B3C73C6F5889}" type="datetimeFigureOut">
              <a:rPr lang="es-ES"/>
              <a:pPr>
                <a:defRPr/>
              </a:pPr>
              <a:t>18/01/2010</a:t>
            </a:fld>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00894909-D6D0-46B9-A088-84A1CB23CC9E}"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3"/>
          <p:cNvSpPr>
            <a:spLocks noGrp="1"/>
          </p:cNvSpPr>
          <p:nvPr>
            <p:ph type="dt" sz="half" idx="10"/>
          </p:nvPr>
        </p:nvSpPr>
        <p:spPr/>
        <p:txBody>
          <a:bodyPr/>
          <a:lstStyle>
            <a:lvl1pPr>
              <a:defRPr/>
            </a:lvl1pPr>
          </a:lstStyle>
          <a:p>
            <a:pPr>
              <a:defRPr/>
            </a:pPr>
            <a:fld id="{76C9D933-9AA1-4302-AD8D-D9D6602C3FC1}" type="datetimeFigureOut">
              <a:rPr lang="es-ES"/>
              <a:pPr>
                <a:defRPr/>
              </a:pPr>
              <a:t>18/01/2010</a:t>
            </a:fld>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5406E218-D3CA-4A31-857B-A68F9957763F}"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3"/>
          <p:cNvSpPr>
            <a:spLocks noGrp="1"/>
          </p:cNvSpPr>
          <p:nvPr>
            <p:ph type="dt" sz="half" idx="10"/>
          </p:nvPr>
        </p:nvSpPr>
        <p:spPr/>
        <p:txBody>
          <a:bodyPr/>
          <a:lstStyle>
            <a:lvl1pPr>
              <a:defRPr/>
            </a:lvl1pPr>
          </a:lstStyle>
          <a:p>
            <a:pPr>
              <a:defRPr/>
            </a:pPr>
            <a:fld id="{2CD9AE22-AE67-47BF-BBE3-DD58573967F1}" type="datetimeFigureOut">
              <a:rPr lang="es-ES"/>
              <a:pPr>
                <a:defRPr/>
              </a:pPr>
              <a:t>18/01/2010</a:t>
            </a:fld>
            <a:endParaRPr lang="es-ES"/>
          </a:p>
        </p:txBody>
      </p:sp>
      <p:sp>
        <p:nvSpPr>
          <p:cNvPr id="8" name="Footer Placeholder 4"/>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C96BBC87-C37B-41CE-A4FA-A0DDEBA663C3}"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3"/>
          <p:cNvSpPr>
            <a:spLocks noGrp="1"/>
          </p:cNvSpPr>
          <p:nvPr>
            <p:ph type="dt" sz="half" idx="10"/>
          </p:nvPr>
        </p:nvSpPr>
        <p:spPr/>
        <p:txBody>
          <a:bodyPr/>
          <a:lstStyle>
            <a:lvl1pPr>
              <a:defRPr/>
            </a:lvl1pPr>
          </a:lstStyle>
          <a:p>
            <a:pPr>
              <a:defRPr/>
            </a:pPr>
            <a:fld id="{BB6053BC-C67B-409F-8E19-A614E3B4E77F}" type="datetimeFigureOut">
              <a:rPr lang="es-ES"/>
              <a:pPr>
                <a:defRPr/>
              </a:pPr>
              <a:t>18/01/2010</a:t>
            </a:fld>
            <a:endParaRPr lang="es-ES"/>
          </a:p>
        </p:txBody>
      </p:sp>
      <p:sp>
        <p:nvSpPr>
          <p:cNvPr id="4" name="Footer Placeholder 4"/>
          <p:cNvSpPr>
            <a:spLocks noGrp="1"/>
          </p:cNvSpPr>
          <p:nvPr>
            <p:ph type="ftr" sz="quarter" idx="11"/>
          </p:nvPr>
        </p:nvSpPr>
        <p:spPr/>
        <p:txBody>
          <a:bodyPr/>
          <a:lstStyle>
            <a:lvl1pPr>
              <a:defRPr/>
            </a:lvl1pPr>
          </a:lstStyle>
          <a:p>
            <a:pPr>
              <a:defRPr/>
            </a:pPr>
            <a:endParaRPr lang="es-ES"/>
          </a:p>
        </p:txBody>
      </p:sp>
      <p:sp>
        <p:nvSpPr>
          <p:cNvPr id="5" name="Slide Number Placeholder 5"/>
          <p:cNvSpPr>
            <a:spLocks noGrp="1"/>
          </p:cNvSpPr>
          <p:nvPr>
            <p:ph type="sldNum" sz="quarter" idx="12"/>
          </p:nvPr>
        </p:nvSpPr>
        <p:spPr/>
        <p:txBody>
          <a:bodyPr/>
          <a:lstStyle>
            <a:lvl1pPr>
              <a:defRPr/>
            </a:lvl1pPr>
          </a:lstStyle>
          <a:p>
            <a:pPr>
              <a:defRPr/>
            </a:pPr>
            <a:fld id="{706C2429-1B0C-47D7-86AF-9860164FA5E4}"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C0E98A-9DDC-4375-80D4-0D5DBAF4B8B6}" type="datetimeFigureOut">
              <a:rPr lang="es-ES"/>
              <a:pPr>
                <a:defRPr/>
              </a:pPr>
              <a:t>18/01/2010</a:t>
            </a:fld>
            <a:endParaRPr lang="es-ES"/>
          </a:p>
        </p:txBody>
      </p:sp>
      <p:sp>
        <p:nvSpPr>
          <p:cNvPr id="3" name="Footer Placeholder 4"/>
          <p:cNvSpPr>
            <a:spLocks noGrp="1"/>
          </p:cNvSpPr>
          <p:nvPr>
            <p:ph type="ftr" sz="quarter" idx="11"/>
          </p:nvPr>
        </p:nvSpPr>
        <p:spPr/>
        <p:txBody>
          <a:bodyPr/>
          <a:lstStyle>
            <a:lvl1pPr>
              <a:defRPr/>
            </a:lvl1pPr>
          </a:lstStyle>
          <a:p>
            <a:pPr>
              <a:defRPr/>
            </a:pPr>
            <a:endParaRPr lang="es-ES"/>
          </a:p>
        </p:txBody>
      </p:sp>
      <p:sp>
        <p:nvSpPr>
          <p:cNvPr id="4" name="Slide Number Placeholder 5"/>
          <p:cNvSpPr>
            <a:spLocks noGrp="1"/>
          </p:cNvSpPr>
          <p:nvPr>
            <p:ph type="sldNum" sz="quarter" idx="12"/>
          </p:nvPr>
        </p:nvSpPr>
        <p:spPr/>
        <p:txBody>
          <a:bodyPr/>
          <a:lstStyle>
            <a:lvl1pPr>
              <a:defRPr/>
            </a:lvl1pPr>
          </a:lstStyle>
          <a:p>
            <a:pPr>
              <a:defRPr/>
            </a:pPr>
            <a:fld id="{4EE0B196-ED6E-43A1-B248-E8299C58301B}"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235734-7266-4D83-A617-4E1095F1CFDB}" type="datetimeFigureOut">
              <a:rPr lang="es-ES"/>
              <a:pPr>
                <a:defRPr/>
              </a:pPr>
              <a:t>18/01/2010</a:t>
            </a:fld>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B4AB28F7-04B8-4473-8CD2-F596D2D24AD5}"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5943564-99D0-4AA5-A952-C62DF26BB952}" type="datetimeFigureOut">
              <a:rPr lang="es-ES"/>
              <a:pPr>
                <a:defRPr/>
              </a:pPr>
              <a:t>18/01/2010</a:t>
            </a:fld>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29E92B14-8E3E-4BD2-AF55-0625329A5AE1}"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s-E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783BEC9-8983-4799-B912-EB000BCF4B70}" type="datetimeFigureOut">
              <a:rPr lang="es-ES"/>
              <a:pPr>
                <a:defRPr/>
              </a:pPr>
              <a:t>18/01/2010</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B968BB5-F3A5-4846-BD90-C43AD76EF58D}"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4.gi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image" Target="../media/image6.png"/><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438" y="6429375"/>
            <a:ext cx="2392362" cy="369888"/>
          </a:xfrm>
          <a:prstGeom prst="rect">
            <a:avLst/>
          </a:prstGeom>
        </p:spPr>
        <p:txBody>
          <a:bodyPr wrap="none">
            <a:spAutoFit/>
          </a:bodyPr>
          <a:lstStyle/>
          <a:p>
            <a:pPr fontAlgn="auto">
              <a:spcBef>
                <a:spcPts val="0"/>
              </a:spcBef>
              <a:spcAft>
                <a:spcPts val="0"/>
              </a:spcAft>
              <a:defRPr/>
            </a:pPr>
            <a:r>
              <a:rPr lang="es-ES" dirty="0">
                <a:solidFill>
                  <a:schemeClr val="tx2">
                    <a:lumMod val="60000"/>
                    <a:lumOff val="40000"/>
                  </a:schemeClr>
                </a:solidFill>
                <a:latin typeface="+mn-lt"/>
              </a:rPr>
              <a:t>Matemática Recreativa </a:t>
            </a:r>
            <a:endParaRPr lang="es-ES" dirty="0">
              <a:latin typeface="+mn-lt"/>
            </a:endParaRPr>
          </a:p>
        </p:txBody>
      </p:sp>
      <p:pic>
        <p:nvPicPr>
          <p:cNvPr id="14338" name="Picture 11" descr="C:\Archivos de programa\Microsoft Office\MEDIA\OFFICE12\Lines\j0115875.gif"/>
          <p:cNvPicPr>
            <a:picLocks noChangeAspect="1" noChangeArrowheads="1"/>
          </p:cNvPicPr>
          <p:nvPr/>
        </p:nvPicPr>
        <p:blipFill>
          <a:blip r:embed="rId2"/>
          <a:srcRect/>
          <a:stretch>
            <a:fillRect/>
          </a:stretch>
        </p:blipFill>
        <p:spPr bwMode="auto">
          <a:xfrm>
            <a:off x="0" y="-6286500"/>
            <a:ext cx="9144000" cy="13644563"/>
          </a:xfrm>
          <a:prstGeom prst="rect">
            <a:avLst/>
          </a:prstGeom>
          <a:noFill/>
          <a:ln w="9525">
            <a:noFill/>
            <a:miter lim="800000"/>
            <a:headEnd/>
            <a:tailEnd/>
          </a:ln>
        </p:spPr>
      </p:pic>
      <p:pic>
        <p:nvPicPr>
          <p:cNvPr id="13" name="Picture 12"/>
          <p:cNvPicPr>
            <a:picLocks noChangeAspect="1" noChangeArrowheads="1"/>
          </p:cNvPicPr>
          <p:nvPr/>
        </p:nvPicPr>
        <p:blipFill>
          <a:blip r:embed="rId3"/>
          <a:srcRect/>
          <a:stretch>
            <a:fillRect/>
          </a:stretch>
        </p:blipFill>
        <p:spPr bwMode="auto">
          <a:xfrm>
            <a:off x="857250" y="928688"/>
            <a:ext cx="7472363" cy="4875212"/>
          </a:xfrm>
          <a:prstGeom prst="rect">
            <a:avLst/>
          </a:prstGeom>
          <a:noFill/>
          <a:ln w="9525">
            <a:noFill/>
            <a:miter lim="800000"/>
            <a:headEnd/>
            <a:tailEnd/>
          </a:ln>
          <a:effectLst>
            <a:outerShdw blurRad="50800" dist="50800" dir="5400000" sx="103000" sy="103000" algn="ctr" rotWithShape="0">
              <a:srgbClr val="000000">
                <a:alpha val="68000"/>
              </a:srgbClr>
            </a:outerShdw>
          </a:effectLst>
        </p:spPr>
      </p:pic>
      <p:sp>
        <p:nvSpPr>
          <p:cNvPr id="14" name="Rectangle 13"/>
          <p:cNvSpPr/>
          <p:nvPr/>
        </p:nvSpPr>
        <p:spPr>
          <a:xfrm>
            <a:off x="1000100" y="888856"/>
            <a:ext cx="7000924"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Torres de </a:t>
            </a:r>
            <a:r>
              <a:rPr lang="en-US" sz="5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hanoi</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5" name="TextBox 14"/>
          <p:cNvSpPr txBox="1"/>
          <p:nvPr/>
        </p:nvSpPr>
        <p:spPr>
          <a:xfrm>
            <a:off x="5929313" y="4821334"/>
            <a:ext cx="3286125" cy="1107996"/>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Realizado por:</a:t>
            </a:r>
          </a:p>
          <a:p>
            <a:pPr fontAlgn="auto">
              <a:spcBef>
                <a:spcPts val="0"/>
              </a:spcBef>
              <a:spcAft>
                <a:spcPts val="0"/>
              </a:spcAft>
              <a:defRPr/>
            </a:pPr>
            <a:r>
              <a:rPr lang="es-ES" sz="2400" b="1" i="1" dirty="0" smtClean="0">
                <a:solidFill>
                  <a:schemeClr val="accent1">
                    <a:lumMod val="75000"/>
                  </a:schemeClr>
                </a:solidFill>
                <a:latin typeface="+mn-lt"/>
              </a:rPr>
              <a:t>Jesús </a:t>
            </a:r>
            <a:r>
              <a:rPr lang="es-ES" sz="2400" b="1" i="1" dirty="0" err="1">
                <a:solidFill>
                  <a:schemeClr val="accent1">
                    <a:lumMod val="75000"/>
                  </a:schemeClr>
                </a:solidFill>
                <a:latin typeface="+mn-lt"/>
              </a:rPr>
              <a:t>Ariza</a:t>
            </a:r>
            <a:r>
              <a:rPr lang="es-ES" sz="2400" b="1" i="1" dirty="0">
                <a:solidFill>
                  <a:schemeClr val="accent1">
                    <a:lumMod val="75000"/>
                  </a:schemeClr>
                </a:solidFill>
                <a:latin typeface="+mn-lt"/>
              </a:rPr>
              <a:t> Pérez</a:t>
            </a:r>
            <a:endParaRPr lang="es-ES" b="1" i="1" dirty="0">
              <a:latin typeface="+mn-lt"/>
            </a:endParaRPr>
          </a:p>
          <a:p>
            <a:pPr fontAlgn="auto">
              <a:spcBef>
                <a:spcPts val="0"/>
              </a:spcBef>
              <a:spcAft>
                <a:spcPts val="0"/>
              </a:spcAft>
              <a:defRPr/>
            </a:pPr>
            <a:endParaRPr lang="es-ES" dirty="0">
              <a:latin typeface="+mn-lt"/>
            </a:endParaRPr>
          </a:p>
        </p:txBody>
      </p:sp>
      <p:pic>
        <p:nvPicPr>
          <p:cNvPr id="14342" name="Picture 9"/>
          <p:cNvPicPr>
            <a:picLocks noChangeAspect="1" noChangeArrowheads="1"/>
          </p:cNvPicPr>
          <p:nvPr/>
        </p:nvPicPr>
        <p:blipFill>
          <a:blip r:embed="rId4"/>
          <a:srcRect/>
          <a:stretch>
            <a:fillRect/>
          </a:stretch>
        </p:blipFill>
        <p:spPr bwMode="auto">
          <a:xfrm>
            <a:off x="8358188" y="6357938"/>
            <a:ext cx="692150"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3554"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3555"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3556"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3324225"/>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sexto: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Ya colocamos el disco correspondiente (el mediado) en la tercera varilla, que </a:t>
            </a:r>
            <a:r>
              <a:rPr lang="es-ES" sz="2400" b="1" i="1" dirty="0" err="1">
                <a:solidFill>
                  <a:schemeClr val="accent1">
                    <a:lumMod val="75000"/>
                  </a:schemeClr>
                </a:solidFill>
                <a:latin typeface="+mn-lt"/>
              </a:rPr>
              <a:t>tambien</a:t>
            </a:r>
            <a:r>
              <a:rPr lang="es-ES" sz="2400" b="1" i="1" dirty="0">
                <a:solidFill>
                  <a:schemeClr val="accent1">
                    <a:lumMod val="75000"/>
                  </a:schemeClr>
                </a:solidFill>
                <a:latin typeface="+mn-lt"/>
              </a:rPr>
              <a:t> será su posición como solución final.</a:t>
            </a:r>
            <a:endParaRPr lang="es-ES" sz="2400" b="1" i="1" dirty="0">
              <a:latin typeface="+mn-lt"/>
            </a:endParaRPr>
          </a:p>
          <a:p>
            <a:pPr fontAlgn="auto">
              <a:spcBef>
                <a:spcPts val="0"/>
              </a:spcBef>
              <a:spcAft>
                <a:spcPts val="0"/>
              </a:spcAft>
              <a:defRPr/>
            </a:pPr>
            <a:endParaRPr lang="es-ES" dirty="0">
              <a:latin typeface="+mn-lt"/>
            </a:endParaRPr>
          </a:p>
        </p:txBody>
      </p:sp>
      <p:pic>
        <p:nvPicPr>
          <p:cNvPr id="23558"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3559"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23563"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17" name="Rectangle 16"/>
          <p:cNvSpPr/>
          <p:nvPr/>
        </p:nvSpPr>
        <p:spPr>
          <a:xfrm>
            <a:off x="7715250"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Rectangle 21"/>
          <p:cNvSpPr/>
          <p:nvPr/>
        </p:nvSpPr>
        <p:spPr>
          <a:xfrm>
            <a:off x="7858125" y="3714750"/>
            <a:ext cx="10001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p:nvSpPr>
        <p:spPr>
          <a:xfrm>
            <a:off x="3857625" y="4214813"/>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8"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4578"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4579"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4580"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5170487"/>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séptimo: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Movemos el disco de la primera varilla a la última. Y con esto tenemos una solución para mi problema de 3 discos, que además es solución mínima.</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Hemos necesitado 7 movimientos para sólo 3 discos.</a:t>
            </a:r>
          </a:p>
          <a:p>
            <a:pPr fontAlgn="auto">
              <a:spcBef>
                <a:spcPts val="0"/>
              </a:spcBef>
              <a:spcAft>
                <a:spcPts val="0"/>
              </a:spcAft>
              <a:defRPr/>
            </a:pPr>
            <a:endParaRPr lang="es-ES" dirty="0">
              <a:latin typeface="+mn-lt"/>
            </a:endParaRPr>
          </a:p>
        </p:txBody>
      </p:sp>
      <p:pic>
        <p:nvPicPr>
          <p:cNvPr id="24582"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4583"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24587"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24" name="Rectangle 23"/>
          <p:cNvSpPr/>
          <p:nvPr/>
        </p:nvSpPr>
        <p:spPr>
          <a:xfrm>
            <a:off x="7715250"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5" name="Rectangle 24"/>
          <p:cNvSpPr/>
          <p:nvPr/>
        </p:nvSpPr>
        <p:spPr>
          <a:xfrm>
            <a:off x="7858125" y="3714750"/>
            <a:ext cx="10001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6" name="Rectangle 25"/>
          <p:cNvSpPr/>
          <p:nvPr/>
        </p:nvSpPr>
        <p:spPr>
          <a:xfrm>
            <a:off x="8072438" y="3214688"/>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7"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7651"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7652"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7653"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pic>
        <p:nvPicPr>
          <p:cNvPr id="27654"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7655"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214282" y="214290"/>
            <a:ext cx="3786214"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MODELO</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5" name="TextBox 14"/>
          <p:cNvSpPr txBox="1"/>
          <p:nvPr/>
        </p:nvSpPr>
        <p:spPr>
          <a:xfrm>
            <a:off x="1285852" y="1822630"/>
            <a:ext cx="8286750" cy="4555093"/>
          </a:xfrm>
          <a:prstGeom prst="rect">
            <a:avLst/>
          </a:prstGeom>
          <a:noFill/>
        </p:spPr>
        <p:txBody>
          <a:bodyPr wrap="square">
            <a:spAutoFit/>
          </a:bodyPr>
          <a:lstStyle/>
          <a:p>
            <a:r>
              <a:rPr lang="en-US" sz="2000" b="1" i="1" dirty="0" err="1" smtClean="0">
                <a:solidFill>
                  <a:schemeClr val="accent1">
                    <a:lumMod val="75000"/>
                  </a:schemeClr>
                </a:solidFill>
              </a:rPr>
              <a:t>Minimizar</a:t>
            </a:r>
            <a:r>
              <a:rPr lang="en-US" sz="2000" b="1" i="1" dirty="0" smtClean="0">
                <a:solidFill>
                  <a:schemeClr val="accent1">
                    <a:lumMod val="75000"/>
                  </a:schemeClr>
                </a:solidFill>
              </a:rPr>
              <a:t>:</a:t>
            </a:r>
            <a:endParaRPr lang="en-US" sz="1900" b="1" i="1" dirty="0">
              <a:solidFill>
                <a:schemeClr val="accent1">
                  <a:lumMod val="75000"/>
                </a:schemeClr>
              </a:solidFill>
            </a:endParaRPr>
          </a:p>
          <a:p>
            <a:r>
              <a:rPr lang="es-ES" sz="5000" dirty="0" smtClean="0">
                <a:solidFill>
                  <a:schemeClr val="accent1">
                    <a:lumMod val="75000"/>
                  </a:schemeClr>
                </a:solidFill>
              </a:rPr>
              <a:t>   </a:t>
            </a:r>
            <a:r>
              <a:rPr lang="el-GR" sz="5000" dirty="0" smtClean="0">
                <a:solidFill>
                  <a:schemeClr val="accent1">
                    <a:lumMod val="75000"/>
                  </a:schemeClr>
                </a:solidFill>
              </a:rPr>
              <a:t>Σ</a:t>
            </a:r>
            <a:r>
              <a:rPr lang="es-ES" sz="2000" b="1" dirty="0" smtClean="0">
                <a:solidFill>
                  <a:schemeClr val="accent1">
                    <a:lumMod val="75000"/>
                  </a:schemeClr>
                </a:solidFill>
              </a:rPr>
              <a:t> Xi;</a:t>
            </a:r>
            <a:endParaRPr lang="es-ES" sz="2000" dirty="0" smtClean="0"/>
          </a:p>
          <a:p>
            <a:r>
              <a:rPr lang="es-ES" sz="2000" b="1" dirty="0" smtClean="0">
                <a:solidFill>
                  <a:schemeClr val="accent1">
                    <a:lumMod val="75000"/>
                  </a:schemeClr>
                </a:solidFill>
              </a:rPr>
              <a:t>Sujeto a:</a:t>
            </a:r>
            <a:endParaRPr lang="es-ES" sz="2000" dirty="0" smtClean="0">
              <a:solidFill>
                <a:schemeClr val="accent1">
                  <a:lumMod val="75000"/>
                </a:schemeClr>
              </a:solidFill>
            </a:endParaRPr>
          </a:p>
          <a:p>
            <a:r>
              <a:rPr lang="en-US" sz="2000" b="1" dirty="0" smtClean="0">
                <a:solidFill>
                  <a:schemeClr val="accent1">
                    <a:lumMod val="75000"/>
                  </a:schemeClr>
                </a:solidFill>
              </a:rPr>
              <a:t>     Xi + X(i+1)        =  X?; //X? </a:t>
            </a:r>
            <a:r>
              <a:rPr lang="en-US" sz="2000" b="1" dirty="0" err="1" smtClean="0">
                <a:solidFill>
                  <a:schemeClr val="accent1">
                    <a:lumMod val="75000"/>
                  </a:schemeClr>
                </a:solidFill>
              </a:rPr>
              <a:t>condición</a:t>
            </a:r>
            <a:r>
              <a:rPr lang="en-US" sz="2000" b="1" dirty="0" smtClean="0">
                <a:solidFill>
                  <a:schemeClr val="accent1">
                    <a:lumMod val="75000"/>
                  </a:schemeClr>
                </a:solidFill>
              </a:rPr>
              <a:t> </a:t>
            </a:r>
            <a:r>
              <a:rPr lang="en-US" sz="2000" b="1" dirty="0" err="1" smtClean="0">
                <a:solidFill>
                  <a:schemeClr val="accent1">
                    <a:lumMod val="75000"/>
                  </a:schemeClr>
                </a:solidFill>
              </a:rPr>
              <a:t>entrada</a:t>
            </a:r>
            <a:endParaRPr lang="es-ES" sz="2000" dirty="0" smtClean="0">
              <a:solidFill>
                <a:schemeClr val="accent1">
                  <a:lumMod val="75000"/>
                </a:schemeClr>
              </a:solidFill>
            </a:endParaRPr>
          </a:p>
          <a:p>
            <a:r>
              <a:rPr lang="en-US" sz="2000" b="1" dirty="0" smtClean="0">
                <a:solidFill>
                  <a:schemeClr val="accent1">
                    <a:lumMod val="75000"/>
                  </a:schemeClr>
                </a:solidFill>
              </a:rPr>
              <a:t>     X(i+1) + X(i+2)  &lt;=2;</a:t>
            </a:r>
            <a:endParaRPr lang="es-ES" sz="2000" dirty="0" smtClean="0">
              <a:solidFill>
                <a:schemeClr val="accent1">
                  <a:lumMod val="75000"/>
                </a:schemeClr>
              </a:solidFill>
            </a:endParaRPr>
          </a:p>
          <a:p>
            <a:r>
              <a:rPr lang="en-US" sz="2000" b="1" dirty="0" smtClean="0">
                <a:solidFill>
                  <a:schemeClr val="accent1">
                    <a:lumMod val="75000"/>
                  </a:schemeClr>
                </a:solidFill>
              </a:rPr>
              <a:t>     Xi+ X(i+2)   &lt;=2;</a:t>
            </a:r>
          </a:p>
          <a:p>
            <a:endParaRPr lang="en-US" sz="2000" b="1" dirty="0" smtClean="0">
              <a:solidFill>
                <a:schemeClr val="accent1">
                  <a:lumMod val="75000"/>
                </a:schemeClr>
              </a:solidFill>
            </a:endParaRPr>
          </a:p>
          <a:p>
            <a:r>
              <a:rPr lang="en-US" sz="2000" b="1" dirty="0" smtClean="0">
                <a:solidFill>
                  <a:schemeClr val="accent1">
                    <a:lumMod val="75000"/>
                  </a:schemeClr>
                </a:solidFill>
              </a:rPr>
              <a:t>//Si n&gt;1 </a:t>
            </a:r>
            <a:r>
              <a:rPr lang="en-US" sz="2000" b="1" dirty="0" err="1" smtClean="0">
                <a:solidFill>
                  <a:schemeClr val="accent1">
                    <a:lumMod val="75000"/>
                  </a:schemeClr>
                </a:solidFill>
              </a:rPr>
              <a:t>para</a:t>
            </a:r>
            <a:r>
              <a:rPr lang="en-US" sz="2000" b="1" dirty="0" smtClean="0">
                <a:solidFill>
                  <a:schemeClr val="accent1">
                    <a:lumMod val="75000"/>
                  </a:schemeClr>
                </a:solidFill>
              </a:rPr>
              <a:t> </a:t>
            </a:r>
            <a:r>
              <a:rPr lang="en-US" sz="2000" b="1" dirty="0" err="1" smtClean="0">
                <a:solidFill>
                  <a:schemeClr val="accent1">
                    <a:lumMod val="75000"/>
                  </a:schemeClr>
                </a:solidFill>
              </a:rPr>
              <a:t>cada</a:t>
            </a:r>
            <a:r>
              <a:rPr lang="en-US" sz="2000" b="1" dirty="0" smtClean="0">
                <a:solidFill>
                  <a:schemeClr val="accent1">
                    <a:lumMod val="75000"/>
                  </a:schemeClr>
                </a:solidFill>
              </a:rPr>
              <a:t> </a:t>
            </a:r>
            <a:r>
              <a:rPr lang="en-US" sz="2000" b="1" dirty="0" err="1" smtClean="0">
                <a:solidFill>
                  <a:schemeClr val="accent1">
                    <a:lumMod val="75000"/>
                  </a:schemeClr>
                </a:solidFill>
              </a:rPr>
              <a:t>paquete</a:t>
            </a:r>
            <a:r>
              <a:rPr lang="en-US" sz="2000" b="1" dirty="0" smtClean="0">
                <a:solidFill>
                  <a:schemeClr val="accent1">
                    <a:lumMod val="75000"/>
                  </a:schemeClr>
                </a:solidFill>
              </a:rPr>
              <a:t> de </a:t>
            </a:r>
            <a:r>
              <a:rPr lang="en-US" sz="2000" b="1" dirty="0" err="1" smtClean="0">
                <a:solidFill>
                  <a:schemeClr val="accent1">
                    <a:lumMod val="75000"/>
                  </a:schemeClr>
                </a:solidFill>
              </a:rPr>
              <a:t>puentes</a:t>
            </a:r>
            <a:r>
              <a:rPr lang="en-US" sz="2000" b="1" dirty="0" smtClean="0">
                <a:solidFill>
                  <a:schemeClr val="accent1">
                    <a:lumMod val="75000"/>
                  </a:schemeClr>
                </a:solidFill>
              </a:rPr>
              <a:t>.</a:t>
            </a:r>
          </a:p>
          <a:p>
            <a:r>
              <a:rPr lang="es-ES" sz="2000" b="1" dirty="0" smtClean="0">
                <a:solidFill>
                  <a:schemeClr val="accent1">
                    <a:lumMod val="75000"/>
                  </a:schemeClr>
                </a:solidFill>
              </a:rPr>
              <a:t>     X(i+9)=Xi + X(i+2)  </a:t>
            </a:r>
            <a:endParaRPr lang="es-ES" sz="2000" dirty="0" smtClean="0">
              <a:solidFill>
                <a:schemeClr val="accent1">
                  <a:lumMod val="75000"/>
                </a:schemeClr>
              </a:solidFill>
            </a:endParaRPr>
          </a:p>
          <a:p>
            <a:r>
              <a:rPr lang="es-ES" sz="2000" b="1" dirty="0" smtClean="0">
                <a:solidFill>
                  <a:schemeClr val="accent1">
                    <a:lumMod val="75000"/>
                  </a:schemeClr>
                </a:solidFill>
              </a:rPr>
              <a:t>     X(i+10)=X?-X(i+9)</a:t>
            </a:r>
            <a:endParaRPr lang="es-ES" sz="2000" dirty="0" smtClean="0">
              <a:solidFill>
                <a:schemeClr val="accent1">
                  <a:lumMod val="75000"/>
                </a:schemeClr>
              </a:solidFill>
            </a:endParaRPr>
          </a:p>
          <a:p>
            <a:r>
              <a:rPr lang="es-ES" sz="2000" b="1" dirty="0" smtClean="0">
                <a:solidFill>
                  <a:schemeClr val="accent1">
                    <a:lumMod val="75000"/>
                  </a:schemeClr>
                </a:solidFill>
              </a:rPr>
              <a:t>     X(i+11)=X(i+9)</a:t>
            </a:r>
            <a:endParaRPr lang="es-ES" sz="2000" dirty="0" smtClean="0">
              <a:solidFill>
                <a:schemeClr val="accent1">
                  <a:lumMod val="75000"/>
                </a:schemeClr>
              </a:solidFill>
            </a:endParaRPr>
          </a:p>
          <a:p>
            <a:endParaRPr lang="en-US" sz="2000" b="1" dirty="0" smtClean="0">
              <a:solidFill>
                <a:schemeClr val="accent1">
                  <a:lumMod val="75000"/>
                </a:schemeClr>
              </a:solidFill>
            </a:endParaRPr>
          </a:p>
          <a:p>
            <a:r>
              <a:rPr lang="en-US" sz="2000" b="1" dirty="0" err="1" smtClean="0">
                <a:solidFill>
                  <a:schemeClr val="accent1">
                    <a:lumMod val="75000"/>
                  </a:schemeClr>
                </a:solidFill>
              </a:rPr>
              <a:t>Donde</a:t>
            </a:r>
            <a:r>
              <a:rPr lang="en-US" sz="2000" b="1" dirty="0" smtClean="0">
                <a:solidFill>
                  <a:schemeClr val="accent1">
                    <a:lumMod val="75000"/>
                  </a:schemeClr>
                </a:solidFill>
              </a:rPr>
              <a:t> Xi&lt;=1;</a:t>
            </a:r>
            <a:endParaRPr lang="es-ES" sz="2000" dirty="0">
              <a:solidFill>
                <a:schemeClr val="accent1">
                  <a:lumMod val="75000"/>
                </a:schemeClr>
              </a:solidFill>
            </a:endParaRPr>
          </a:p>
        </p:txBody>
      </p:sp>
      <p:sp>
        <p:nvSpPr>
          <p:cNvPr id="12" name="TextBox 11"/>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3"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8675"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8676"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8677"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pic>
        <p:nvPicPr>
          <p:cNvPr id="28678"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8679"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214282" y="214290"/>
            <a:ext cx="3786214"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MODELO</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2" name="TextBox 11"/>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3"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pic>
        <p:nvPicPr>
          <p:cNvPr id="2049" name="Picture 1"/>
          <p:cNvPicPr>
            <a:picLocks noChangeAspect="1" noChangeArrowheads="1"/>
          </p:cNvPicPr>
          <p:nvPr/>
        </p:nvPicPr>
        <p:blipFill>
          <a:blip r:embed="rId8"/>
          <a:srcRect/>
          <a:stretch>
            <a:fillRect/>
          </a:stretch>
        </p:blipFill>
        <p:spPr bwMode="auto">
          <a:xfrm>
            <a:off x="4286248" y="2071678"/>
            <a:ext cx="3990981" cy="3578539"/>
          </a:xfrm>
          <a:prstGeom prst="rect">
            <a:avLst/>
          </a:prstGeom>
          <a:noFill/>
          <a:ln w="9525">
            <a:noFill/>
            <a:miter lim="800000"/>
            <a:headEnd/>
            <a:tailEnd/>
          </a:ln>
          <a:effectLst>
            <a:outerShdw blurRad="50800" dist="50800" dir="5400000" sx="104000" sy="104000" algn="ctr" rotWithShape="0">
              <a:srgbClr val="000000">
                <a:alpha val="66000"/>
              </a:srgbClr>
            </a:outerShdw>
          </a:effectLst>
        </p:spPr>
      </p:pic>
      <p:sp>
        <p:nvSpPr>
          <p:cNvPr id="14" name="TextBox 13"/>
          <p:cNvSpPr txBox="1"/>
          <p:nvPr/>
        </p:nvSpPr>
        <p:spPr>
          <a:xfrm>
            <a:off x="500063" y="2120808"/>
            <a:ext cx="3286125" cy="3785652"/>
          </a:xfrm>
          <a:prstGeom prst="rect">
            <a:avLst/>
          </a:prstGeom>
          <a:noFill/>
        </p:spPr>
        <p:txBody>
          <a:bodyPr>
            <a:spAutoFit/>
          </a:bodyPr>
          <a:lstStyle/>
          <a:p>
            <a:pPr fontAlgn="auto">
              <a:spcBef>
                <a:spcPts val="0"/>
              </a:spcBef>
              <a:spcAft>
                <a:spcPts val="0"/>
              </a:spcAft>
              <a:defRPr/>
            </a:pPr>
            <a:r>
              <a:rPr lang="es-ES" sz="2400" b="1" i="1" dirty="0" smtClean="0">
                <a:solidFill>
                  <a:schemeClr val="accent1">
                    <a:lumMod val="75000"/>
                  </a:schemeClr>
                </a:solidFill>
                <a:latin typeface="+mn-lt"/>
              </a:rPr>
              <a:t>Diagrama de estados (ejemplo para 2 discos):</a:t>
            </a:r>
          </a:p>
          <a:p>
            <a:pPr fontAlgn="auto">
              <a:spcBef>
                <a:spcPts val="0"/>
              </a:spcBef>
              <a:spcAft>
                <a:spcPts val="0"/>
              </a:spcAft>
              <a:defRPr/>
            </a:pPr>
            <a:endParaRPr lang="es-ES" sz="2400" b="1" i="1" dirty="0" smtClean="0">
              <a:solidFill>
                <a:schemeClr val="accent1">
                  <a:lumMod val="75000"/>
                </a:schemeClr>
              </a:solidFill>
              <a:latin typeface="+mn-lt"/>
            </a:endParaRPr>
          </a:p>
          <a:p>
            <a:pPr fontAlgn="auto">
              <a:spcBef>
                <a:spcPts val="0"/>
              </a:spcBef>
              <a:spcAft>
                <a:spcPts val="0"/>
              </a:spcAft>
              <a:defRPr/>
            </a:pPr>
            <a:r>
              <a:rPr lang="es-ES" sz="2400" b="1" i="1" dirty="0" smtClean="0">
                <a:solidFill>
                  <a:schemeClr val="accent1">
                    <a:lumMod val="75000"/>
                  </a:schemeClr>
                </a:solidFill>
                <a:latin typeface="+mn-lt"/>
              </a:rPr>
              <a:t>AA punto inicial.</a:t>
            </a:r>
          </a:p>
          <a:p>
            <a:pPr fontAlgn="auto">
              <a:spcBef>
                <a:spcPts val="0"/>
              </a:spcBef>
              <a:spcAft>
                <a:spcPts val="0"/>
              </a:spcAft>
              <a:defRPr/>
            </a:pPr>
            <a:r>
              <a:rPr lang="es-ES" sz="2400" b="1" i="1" dirty="0" smtClean="0">
                <a:solidFill>
                  <a:schemeClr val="accent1">
                    <a:lumMod val="75000"/>
                  </a:schemeClr>
                </a:solidFill>
                <a:latin typeface="+mn-lt"/>
              </a:rPr>
              <a:t>CC punto final.</a:t>
            </a:r>
          </a:p>
          <a:p>
            <a:pPr fontAlgn="auto">
              <a:spcBef>
                <a:spcPts val="0"/>
              </a:spcBef>
              <a:spcAft>
                <a:spcPts val="0"/>
              </a:spcAft>
              <a:defRPr/>
            </a:pPr>
            <a:endParaRPr lang="es-ES" sz="2400" b="1" i="1" dirty="0" smtClean="0">
              <a:solidFill>
                <a:schemeClr val="accent1">
                  <a:lumMod val="75000"/>
                </a:schemeClr>
              </a:solidFill>
              <a:latin typeface="+mn-lt"/>
            </a:endParaRPr>
          </a:p>
          <a:p>
            <a:pPr fontAlgn="auto">
              <a:spcBef>
                <a:spcPts val="0"/>
              </a:spcBef>
              <a:spcAft>
                <a:spcPts val="0"/>
              </a:spcAft>
              <a:defRPr/>
            </a:pPr>
            <a:r>
              <a:rPr lang="es-ES" sz="2400" b="1" i="1" dirty="0" smtClean="0">
                <a:solidFill>
                  <a:schemeClr val="accent1">
                    <a:lumMod val="75000"/>
                  </a:schemeClr>
                </a:solidFill>
                <a:latin typeface="+mn-lt"/>
              </a:rPr>
              <a:t>Cada arco se enumera, vale 1 si accedemos por él y 0 sino lo recorremos.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8675"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8676"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8677"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pic>
        <p:nvPicPr>
          <p:cNvPr id="28678"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8679"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142908" y="214290"/>
            <a:ext cx="9144064" cy="1754326"/>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MODELO </a:t>
            </a: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lp</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 </a:t>
            </a: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para</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 2 discos</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a:p>
            <a:pPr algn="ctr" fontAlgn="auto">
              <a:spcBef>
                <a:spcPts val="0"/>
              </a:spcBef>
              <a:spcAft>
                <a:spcPts val="0"/>
              </a:spcAft>
              <a:defRPr/>
            </a:pP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i</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2" name="TextBox 11"/>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3"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pic>
        <p:nvPicPr>
          <p:cNvPr id="30723" name="Picture 3"/>
          <p:cNvPicPr>
            <a:picLocks noChangeAspect="1" noChangeArrowheads="1"/>
          </p:cNvPicPr>
          <p:nvPr/>
        </p:nvPicPr>
        <p:blipFill>
          <a:blip r:embed="rId8"/>
          <a:srcRect/>
          <a:stretch>
            <a:fillRect/>
          </a:stretch>
        </p:blipFill>
        <p:spPr bwMode="auto">
          <a:xfrm>
            <a:off x="857225" y="1000108"/>
            <a:ext cx="7715304" cy="492922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8675"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8676"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8677"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pic>
        <p:nvPicPr>
          <p:cNvPr id="28678"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8679"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142908" y="214290"/>
            <a:ext cx="9144064" cy="1754326"/>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MODELO </a:t>
            </a: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lp</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 </a:t>
            </a: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para</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 2 discos</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a:p>
            <a:pPr algn="ctr" fontAlgn="auto">
              <a:spcBef>
                <a:spcPts val="0"/>
              </a:spcBef>
              <a:spcAft>
                <a:spcPts val="0"/>
              </a:spcAft>
              <a:defRPr/>
            </a:pPr>
            <a:r>
              <a:rPr lang="en-U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i</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2" name="TextBox 11"/>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3"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pic>
        <p:nvPicPr>
          <p:cNvPr id="15" name="Picture 3"/>
          <p:cNvPicPr>
            <a:picLocks noChangeAspect="1" noChangeArrowheads="1"/>
          </p:cNvPicPr>
          <p:nvPr/>
        </p:nvPicPr>
        <p:blipFill>
          <a:blip r:embed="rId8"/>
          <a:srcRect/>
          <a:stretch>
            <a:fillRect/>
          </a:stretch>
        </p:blipFill>
        <p:spPr bwMode="auto">
          <a:xfrm>
            <a:off x="785786" y="1000109"/>
            <a:ext cx="7786742" cy="500066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6626"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6627"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6628"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pic>
        <p:nvPicPr>
          <p:cNvPr id="26629"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6630"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642910"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bibliografia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7" name="TextBox 16"/>
          <p:cNvSpPr txBox="1"/>
          <p:nvPr/>
        </p:nvSpPr>
        <p:spPr>
          <a:xfrm>
            <a:off x="500063" y="2022475"/>
            <a:ext cx="8286750" cy="4062413"/>
          </a:xfrm>
          <a:prstGeom prst="rect">
            <a:avLst/>
          </a:prstGeom>
          <a:noFill/>
        </p:spPr>
        <p:txBody>
          <a:bodyPr>
            <a:spAutoFit/>
          </a:bodyPr>
          <a:lstStyle/>
          <a:p>
            <a:pPr fontAlgn="auto">
              <a:spcBef>
                <a:spcPts val="0"/>
              </a:spcBef>
              <a:spcAft>
                <a:spcPts val="0"/>
              </a:spcAft>
              <a:defRPr/>
            </a:pPr>
            <a:r>
              <a:rPr lang="es-ES" sz="2400" b="1" dirty="0">
                <a:solidFill>
                  <a:schemeClr val="accent1">
                    <a:lumMod val="75000"/>
                  </a:schemeClr>
                </a:solidFill>
                <a:latin typeface="+mn-lt"/>
              </a:rPr>
              <a:t>-http://www.psicoactiva.com/, 1998</a:t>
            </a:r>
          </a:p>
          <a:p>
            <a:pPr fontAlgn="auto">
              <a:spcBef>
                <a:spcPts val="0"/>
              </a:spcBef>
              <a:spcAft>
                <a:spcPts val="0"/>
              </a:spcAft>
              <a:defRPr/>
            </a:pPr>
            <a:endParaRPr lang="es-ES" sz="2400" b="1" dirty="0">
              <a:solidFill>
                <a:schemeClr val="accent1">
                  <a:lumMod val="75000"/>
                </a:schemeClr>
              </a:solidFill>
              <a:latin typeface="+mn-lt"/>
            </a:endParaRPr>
          </a:p>
          <a:p>
            <a:pPr fontAlgn="auto">
              <a:spcBef>
                <a:spcPts val="0"/>
              </a:spcBef>
              <a:spcAft>
                <a:spcPts val="0"/>
              </a:spcAft>
              <a:defRPr/>
            </a:pPr>
            <a:r>
              <a:rPr lang="es-ES" sz="2400" b="1" dirty="0">
                <a:solidFill>
                  <a:schemeClr val="accent1">
                    <a:lumMod val="75000"/>
                  </a:schemeClr>
                </a:solidFill>
                <a:latin typeface="+mn-lt"/>
              </a:rPr>
              <a:t>-(</a:t>
            </a:r>
            <a:r>
              <a:rPr lang="es-ES" sz="2400" b="1" dirty="0" err="1">
                <a:solidFill>
                  <a:schemeClr val="accent1">
                    <a:lumMod val="75000"/>
                  </a:schemeClr>
                </a:solidFill>
                <a:latin typeface="+mn-lt"/>
              </a:rPr>
              <a:t>Wikipedia</a:t>
            </a:r>
            <a:r>
              <a:rPr lang="es-ES" sz="2400" b="1" dirty="0">
                <a:solidFill>
                  <a:schemeClr val="accent1">
                    <a:lumMod val="75000"/>
                  </a:schemeClr>
                </a:solidFill>
                <a:latin typeface="+mn-lt"/>
              </a:rPr>
              <a:t> 2009)      http://es.wikipedia.org/wiki/Torres_de_Han%C3%B3i</a:t>
            </a:r>
          </a:p>
          <a:p>
            <a:pPr fontAlgn="auto">
              <a:spcBef>
                <a:spcPts val="0"/>
              </a:spcBef>
              <a:spcAft>
                <a:spcPts val="0"/>
              </a:spcAft>
              <a:defRPr/>
            </a:pPr>
            <a:endParaRPr lang="es-ES" sz="2400" b="1" dirty="0">
              <a:solidFill>
                <a:schemeClr val="accent1">
                  <a:lumMod val="75000"/>
                </a:schemeClr>
              </a:solidFill>
              <a:latin typeface="+mn-lt"/>
            </a:endParaRPr>
          </a:p>
          <a:p>
            <a:pPr fontAlgn="auto">
              <a:spcBef>
                <a:spcPts val="0"/>
              </a:spcBef>
              <a:spcAft>
                <a:spcPts val="0"/>
              </a:spcAft>
              <a:defRPr/>
            </a:pPr>
            <a:r>
              <a:rPr lang="es-ES" sz="2400" b="1" dirty="0">
                <a:solidFill>
                  <a:schemeClr val="accent1">
                    <a:lumMod val="75000"/>
                  </a:schemeClr>
                </a:solidFill>
                <a:latin typeface="+mn-lt"/>
              </a:rPr>
              <a:t>-http://thales.cica.es/rd/Recursos/rd99/ed99-0222-02/matematicas1.htm, 2006</a:t>
            </a:r>
          </a:p>
          <a:p>
            <a:pPr fontAlgn="auto">
              <a:spcBef>
                <a:spcPts val="0"/>
              </a:spcBef>
              <a:spcAft>
                <a:spcPts val="0"/>
              </a:spcAft>
              <a:defRPr/>
            </a:pPr>
            <a:endParaRPr lang="es-ES" sz="2400" b="1" dirty="0">
              <a:solidFill>
                <a:schemeClr val="accent1">
                  <a:lumMod val="75000"/>
                </a:schemeClr>
              </a:solidFill>
              <a:latin typeface="+mn-lt"/>
            </a:endParaRPr>
          </a:p>
          <a:p>
            <a:pPr fontAlgn="auto">
              <a:spcBef>
                <a:spcPts val="0"/>
              </a:spcBef>
              <a:spcAft>
                <a:spcPts val="0"/>
              </a:spcAft>
              <a:defRPr/>
            </a:pPr>
            <a:r>
              <a:rPr lang="es-ES" sz="2400" b="1" dirty="0">
                <a:solidFill>
                  <a:schemeClr val="accent1">
                    <a:lumMod val="75000"/>
                  </a:schemeClr>
                </a:solidFill>
                <a:latin typeface="+mn-lt"/>
              </a:rPr>
              <a:t>-Juego interactivo: </a:t>
            </a:r>
          </a:p>
          <a:p>
            <a:pPr fontAlgn="auto">
              <a:spcBef>
                <a:spcPts val="0"/>
              </a:spcBef>
              <a:spcAft>
                <a:spcPts val="0"/>
              </a:spcAft>
              <a:defRPr/>
            </a:pPr>
            <a:r>
              <a:rPr lang="es-ES" sz="2400" b="1" dirty="0">
                <a:solidFill>
                  <a:schemeClr val="accent1">
                    <a:lumMod val="75000"/>
                  </a:schemeClr>
                </a:solidFill>
                <a:latin typeface="+mn-lt"/>
              </a:rPr>
              <a:t>http://www.mazeworks.com/hanoi/index.htm , 2002  </a:t>
            </a:r>
          </a:p>
          <a:p>
            <a:pPr fontAlgn="auto">
              <a:spcBef>
                <a:spcPts val="0"/>
              </a:spcBef>
              <a:spcAft>
                <a:spcPts val="0"/>
              </a:spcAft>
              <a:defRPr/>
            </a:pPr>
            <a:endParaRPr lang="es-ES" dirty="0">
              <a:latin typeface="+mn-lt"/>
            </a:endParaRPr>
          </a:p>
        </p:txBody>
      </p:sp>
      <p:sp>
        <p:nvSpPr>
          <p:cNvPr id="12" name="TextBox 11"/>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3"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15362"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15363"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15364"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2022475"/>
            <a:ext cx="8286750" cy="4062413"/>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Se cuenta que los monjes budistas mueven un disco cada segundo en una torre de sesenta y cuatro discos, cada uno de diferente tamaño. Por su fragilidad no puede colocarse un disco mas grande en uno mas pequeño. La leyenda dice que el mundo terminará antes que los sacerdotes terminen su trabajo.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Ya que para resolver este problema en el numero mínimo de movimientos necesarios son 2^n -1,  donde n es el número de discos. Los monjes tardarían algo menos de 585 mil millones de años en resolver el problema sin equivocarse ni una sola vez.</a:t>
            </a:r>
          </a:p>
          <a:p>
            <a:pPr fontAlgn="auto">
              <a:spcBef>
                <a:spcPts val="0"/>
              </a:spcBef>
              <a:spcAft>
                <a:spcPts val="0"/>
              </a:spcAft>
              <a:defRPr/>
            </a:pPr>
            <a:endParaRPr lang="es-ES" dirty="0">
              <a:latin typeface="+mn-lt"/>
            </a:endParaRPr>
          </a:p>
        </p:txBody>
      </p:sp>
      <p:pic>
        <p:nvPicPr>
          <p:cNvPr id="15366"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15367"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214282" y="214290"/>
            <a:ext cx="3786214"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Leyenda</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13" name="TextBox 12"/>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4"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16386"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16387"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16388"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2022475"/>
            <a:ext cx="8286750" cy="4062413"/>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Este problema lógico consiste en cambiar una serie de discos, de una varilla inicial a una tercera varilla, pudiendo usar una segunda varilla intermedia para realizar los movimientos específicos. Eso si, debemos limitarnos a unos requisitos que dificultan el problema.</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-Un disco de mayor tamaño no puede ir encima de uno mas pequeño.</a:t>
            </a:r>
          </a:p>
          <a:p>
            <a:pPr fontAlgn="auto">
              <a:spcBef>
                <a:spcPts val="0"/>
              </a:spcBef>
              <a:spcAft>
                <a:spcPts val="0"/>
              </a:spcAft>
              <a:defRPr/>
            </a:pPr>
            <a:r>
              <a:rPr lang="es-ES" sz="2400" b="1" i="1" dirty="0">
                <a:solidFill>
                  <a:schemeClr val="accent1">
                    <a:lumMod val="75000"/>
                  </a:schemeClr>
                </a:solidFill>
                <a:latin typeface="+mn-lt"/>
              </a:rPr>
              <a:t>-Solo se pueden mover  los discos de uno en uno.</a:t>
            </a:r>
          </a:p>
          <a:p>
            <a:pPr fontAlgn="auto">
              <a:spcBef>
                <a:spcPts val="0"/>
              </a:spcBef>
              <a:spcAft>
                <a:spcPts val="0"/>
              </a:spcAft>
              <a:defRPr/>
            </a:pPr>
            <a:r>
              <a:rPr lang="es-ES" sz="2400" b="1" i="1" dirty="0">
                <a:solidFill>
                  <a:schemeClr val="accent1">
                    <a:lumMod val="75000"/>
                  </a:schemeClr>
                </a:solidFill>
                <a:latin typeface="+mn-lt"/>
              </a:rPr>
              <a:t>-Se saca el disco que esta colocado mas arriba de la varilla.</a:t>
            </a:r>
          </a:p>
          <a:p>
            <a:pPr fontAlgn="auto">
              <a:spcBef>
                <a:spcPts val="0"/>
              </a:spcBef>
              <a:spcAft>
                <a:spcPts val="0"/>
              </a:spcAft>
              <a:defRPr/>
            </a:pPr>
            <a:endParaRPr lang="es-ES" dirty="0">
              <a:latin typeface="+mn-lt"/>
            </a:endParaRPr>
          </a:p>
        </p:txBody>
      </p:sp>
      <p:pic>
        <p:nvPicPr>
          <p:cNvPr id="16390"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16391"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20" name="TextBox 19"/>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6394"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17410"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17411"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17412"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3692525"/>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Ejemplo para 3 discos:</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Comenzamos en la primera varilla, y debemos colocar los discos de igual forma</a:t>
            </a:r>
          </a:p>
          <a:p>
            <a:pPr fontAlgn="auto">
              <a:spcBef>
                <a:spcPts val="0"/>
              </a:spcBef>
              <a:spcAft>
                <a:spcPts val="0"/>
              </a:spcAft>
              <a:defRPr/>
            </a:pPr>
            <a:r>
              <a:rPr lang="es-ES" sz="2400" b="1" i="1" dirty="0">
                <a:solidFill>
                  <a:schemeClr val="accent1">
                    <a:lumMod val="75000"/>
                  </a:schemeClr>
                </a:solidFill>
                <a:latin typeface="+mn-lt"/>
              </a:rPr>
              <a:t>en la tercera varilla,</a:t>
            </a:r>
          </a:p>
          <a:p>
            <a:pPr fontAlgn="auto">
              <a:spcBef>
                <a:spcPts val="0"/>
              </a:spcBef>
              <a:spcAft>
                <a:spcPts val="0"/>
              </a:spcAft>
              <a:defRPr/>
            </a:pPr>
            <a:r>
              <a:rPr lang="es-ES" sz="2400" b="1" i="1" dirty="0">
                <a:solidFill>
                  <a:schemeClr val="accent1">
                    <a:lumMod val="75000"/>
                  </a:schemeClr>
                </a:solidFill>
                <a:latin typeface="+mn-lt"/>
              </a:rPr>
              <a:t>la mas situada a la derecha</a:t>
            </a:r>
            <a:r>
              <a:rPr lang="es-ES" b="1" i="1" dirty="0">
                <a:latin typeface="+mn-lt"/>
              </a:rPr>
              <a:t>.</a:t>
            </a:r>
          </a:p>
          <a:p>
            <a:pPr fontAlgn="auto">
              <a:spcBef>
                <a:spcPts val="0"/>
              </a:spcBef>
              <a:spcAft>
                <a:spcPts val="0"/>
              </a:spcAft>
              <a:defRPr/>
            </a:pPr>
            <a:endParaRPr lang="es-ES" dirty="0">
              <a:latin typeface="+mn-lt"/>
            </a:endParaRPr>
          </a:p>
        </p:txBody>
      </p:sp>
      <p:pic>
        <p:nvPicPr>
          <p:cNvPr id="17414"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17415"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17419"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25" name="Rectangle 24"/>
          <p:cNvSpPr/>
          <p:nvPr/>
        </p:nvSpPr>
        <p:spPr>
          <a:xfrm>
            <a:off x="3500438"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6" name="Rectangle 25"/>
          <p:cNvSpPr/>
          <p:nvPr/>
        </p:nvSpPr>
        <p:spPr>
          <a:xfrm>
            <a:off x="3643313" y="3714750"/>
            <a:ext cx="10001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2" name="Rectangle 31"/>
          <p:cNvSpPr/>
          <p:nvPr/>
        </p:nvSpPr>
        <p:spPr>
          <a:xfrm>
            <a:off x="3857625" y="3214688"/>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7"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18434"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18435"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18436"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3324225"/>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primero: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Sacamos de la varilla la que mas arriba se encuentra, tal y como explica las condiciones, y la colocamos en la tercera varilla.</a:t>
            </a:r>
          </a:p>
          <a:p>
            <a:pPr fontAlgn="auto">
              <a:spcBef>
                <a:spcPts val="0"/>
              </a:spcBef>
              <a:spcAft>
                <a:spcPts val="0"/>
              </a:spcAft>
              <a:defRPr/>
            </a:pPr>
            <a:endParaRPr lang="es-ES" dirty="0">
              <a:latin typeface="+mn-lt"/>
            </a:endParaRPr>
          </a:p>
        </p:txBody>
      </p:sp>
      <p:pic>
        <p:nvPicPr>
          <p:cNvPr id="18438"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18439"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18443"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16" name="Rectangle 15"/>
          <p:cNvSpPr/>
          <p:nvPr/>
        </p:nvSpPr>
        <p:spPr>
          <a:xfrm>
            <a:off x="3500438"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7" name="Rectangle 16"/>
          <p:cNvSpPr/>
          <p:nvPr/>
        </p:nvSpPr>
        <p:spPr>
          <a:xfrm>
            <a:off x="3643313" y="3714750"/>
            <a:ext cx="10001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p:nvSpPr>
        <p:spPr>
          <a:xfrm>
            <a:off x="8072438" y="4214813"/>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TextBox 17"/>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21"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19458"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19459"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19460"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4800600"/>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segundo: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Sacamos de la varilla inicial la que mas arriba se encuentra de nuevo, y la colocamos en la segunda varilla, esta </a:t>
            </a:r>
          </a:p>
          <a:p>
            <a:pPr fontAlgn="auto">
              <a:spcBef>
                <a:spcPts val="0"/>
              </a:spcBef>
              <a:spcAft>
                <a:spcPts val="0"/>
              </a:spcAft>
              <a:defRPr/>
            </a:pPr>
            <a:r>
              <a:rPr lang="es-ES" sz="2400" b="1" i="1" dirty="0">
                <a:solidFill>
                  <a:schemeClr val="accent1">
                    <a:lumMod val="75000"/>
                  </a:schemeClr>
                </a:solidFill>
                <a:latin typeface="+mn-lt"/>
              </a:rPr>
              <a:t>vez no podemos colocarla en la tercera porque es mayor que </a:t>
            </a:r>
            <a:r>
              <a:rPr lang="es-ES" sz="2400" b="1" i="1" dirty="0" err="1">
                <a:solidFill>
                  <a:schemeClr val="accent1">
                    <a:lumMod val="75000"/>
                  </a:schemeClr>
                </a:solidFill>
                <a:latin typeface="+mn-lt"/>
              </a:rPr>
              <a:t>que</a:t>
            </a:r>
            <a:r>
              <a:rPr lang="es-ES" sz="2400" b="1" i="1" dirty="0">
                <a:solidFill>
                  <a:schemeClr val="accent1">
                    <a:lumMod val="75000"/>
                  </a:schemeClr>
                </a:solidFill>
                <a:latin typeface="+mn-lt"/>
              </a:rPr>
              <a:t> la que ya se encuentra en ella.</a:t>
            </a:r>
          </a:p>
          <a:p>
            <a:pPr fontAlgn="auto">
              <a:spcBef>
                <a:spcPts val="0"/>
              </a:spcBef>
              <a:spcAft>
                <a:spcPts val="0"/>
              </a:spcAft>
              <a:defRPr/>
            </a:pPr>
            <a:endParaRPr lang="es-ES" dirty="0">
              <a:latin typeface="+mn-lt"/>
            </a:endParaRPr>
          </a:p>
        </p:txBody>
      </p:sp>
      <p:pic>
        <p:nvPicPr>
          <p:cNvPr id="19462"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19463"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19467"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17" name="Rectangle 16"/>
          <p:cNvSpPr/>
          <p:nvPr/>
        </p:nvSpPr>
        <p:spPr>
          <a:xfrm>
            <a:off x="3500438"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p:nvSpPr>
        <p:spPr>
          <a:xfrm>
            <a:off x="5715000" y="4214813"/>
            <a:ext cx="10001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 name="Rectangle 23"/>
          <p:cNvSpPr/>
          <p:nvPr/>
        </p:nvSpPr>
        <p:spPr>
          <a:xfrm>
            <a:off x="8072438" y="4214813"/>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8"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0482"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0483"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0484"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3692525"/>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tercero: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Ahora colocamos en la segunda varilla el disco de la tercera que es mas pequeño que el situado en la segunda, </a:t>
            </a:r>
          </a:p>
          <a:p>
            <a:pPr fontAlgn="auto">
              <a:spcBef>
                <a:spcPts val="0"/>
              </a:spcBef>
              <a:spcAft>
                <a:spcPts val="0"/>
              </a:spcAft>
              <a:defRPr/>
            </a:pPr>
            <a:r>
              <a:rPr lang="es-ES" sz="2400" b="1" i="1" dirty="0">
                <a:solidFill>
                  <a:schemeClr val="accent1">
                    <a:lumMod val="75000"/>
                  </a:schemeClr>
                </a:solidFill>
                <a:latin typeface="+mn-lt"/>
              </a:rPr>
              <a:t>por tanto es un movimiento válido.</a:t>
            </a:r>
          </a:p>
          <a:p>
            <a:pPr fontAlgn="auto">
              <a:spcBef>
                <a:spcPts val="0"/>
              </a:spcBef>
              <a:spcAft>
                <a:spcPts val="0"/>
              </a:spcAft>
              <a:defRPr/>
            </a:pPr>
            <a:endParaRPr lang="es-ES" dirty="0">
              <a:latin typeface="+mn-lt"/>
            </a:endParaRPr>
          </a:p>
        </p:txBody>
      </p:sp>
      <p:pic>
        <p:nvPicPr>
          <p:cNvPr id="20486"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0487"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20491"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24" name="Rectangle 23"/>
          <p:cNvSpPr/>
          <p:nvPr/>
        </p:nvSpPr>
        <p:spPr>
          <a:xfrm>
            <a:off x="3500438"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5" name="Rectangle 24"/>
          <p:cNvSpPr/>
          <p:nvPr/>
        </p:nvSpPr>
        <p:spPr>
          <a:xfrm>
            <a:off x="5715000" y="4214813"/>
            <a:ext cx="10001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6" name="Rectangle 25"/>
          <p:cNvSpPr/>
          <p:nvPr/>
        </p:nvSpPr>
        <p:spPr>
          <a:xfrm>
            <a:off x="5929313" y="3714750"/>
            <a:ext cx="571500" cy="35718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7"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1506"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1507"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1508"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2954337"/>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cuarto: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Ponemos el disco mas grande en la tercera varilla para situarlo correctamente en su posición final.</a:t>
            </a:r>
          </a:p>
          <a:p>
            <a:pPr fontAlgn="auto">
              <a:spcBef>
                <a:spcPts val="0"/>
              </a:spcBef>
              <a:spcAft>
                <a:spcPts val="0"/>
              </a:spcAft>
              <a:defRPr/>
            </a:pPr>
            <a:endParaRPr lang="es-ES" dirty="0">
              <a:latin typeface="+mn-lt"/>
            </a:endParaRPr>
          </a:p>
        </p:txBody>
      </p:sp>
      <p:pic>
        <p:nvPicPr>
          <p:cNvPr id="21510"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1511"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21515"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17" name="Rectangle 16"/>
          <p:cNvSpPr/>
          <p:nvPr/>
        </p:nvSpPr>
        <p:spPr>
          <a:xfrm>
            <a:off x="7715250"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Rectangle 21"/>
          <p:cNvSpPr/>
          <p:nvPr/>
        </p:nvSpPr>
        <p:spPr>
          <a:xfrm>
            <a:off x="5715000" y="4214813"/>
            <a:ext cx="10001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p:nvSpPr>
        <p:spPr>
          <a:xfrm>
            <a:off x="5929313" y="3714750"/>
            <a:ext cx="571500" cy="357188"/>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8"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54000"/>
          </a:blip>
          <a:srcRect/>
          <a:stretch>
            <a:fillRect/>
          </a:stretch>
        </p:blipFill>
        <p:spPr bwMode="auto">
          <a:xfrm>
            <a:off x="-9525" y="357188"/>
            <a:ext cx="8980488" cy="5857875"/>
          </a:xfrm>
          <a:prstGeom prst="rect">
            <a:avLst/>
          </a:prstGeom>
          <a:noFill/>
          <a:ln w="9525">
            <a:noFill/>
            <a:miter lim="800000"/>
            <a:headEnd/>
            <a:tailEnd/>
          </a:ln>
          <a:effectLst>
            <a:outerShdw blurRad="50800" dist="50800" dir="5400000" algn="ctr" rotWithShape="0">
              <a:srgbClr val="000000">
                <a:alpha val="0"/>
              </a:srgbClr>
            </a:outerShdw>
          </a:effectLst>
        </p:spPr>
      </p:pic>
      <p:pic>
        <p:nvPicPr>
          <p:cNvPr id="22530" name="Picture 5" descr="Tower_of_Hanoi_4.gif"/>
          <p:cNvPicPr>
            <a:picLocks noChangeAspect="1"/>
          </p:cNvPicPr>
          <p:nvPr/>
        </p:nvPicPr>
        <p:blipFill>
          <a:blip r:embed="rId3">
            <a:lum bright="30000" contrast="14000"/>
          </a:blip>
          <a:srcRect/>
          <a:stretch>
            <a:fillRect/>
          </a:stretch>
        </p:blipFill>
        <p:spPr bwMode="auto">
          <a:xfrm>
            <a:off x="6096000" y="5667375"/>
            <a:ext cx="3048000" cy="1190625"/>
          </a:xfrm>
          <a:prstGeom prst="rect">
            <a:avLst/>
          </a:prstGeom>
          <a:solidFill>
            <a:schemeClr val="accent1">
              <a:alpha val="0"/>
            </a:schemeClr>
          </a:solidFill>
          <a:ln w="9525">
            <a:noFill/>
            <a:miter lim="800000"/>
            <a:headEnd/>
            <a:tailEnd/>
          </a:ln>
        </p:spPr>
      </p:pic>
      <p:pic>
        <p:nvPicPr>
          <p:cNvPr id="22531" name="Picture 8" descr="C:\Archivos de programa\Microsoft Office\MEDIA\OFFICE12\Lines\BD14677_.gif"/>
          <p:cNvPicPr>
            <a:picLocks noChangeAspect="1" noChangeArrowheads="1"/>
          </p:cNvPicPr>
          <p:nvPr/>
        </p:nvPicPr>
        <p:blipFill>
          <a:blip r:embed="rId4"/>
          <a:srcRect/>
          <a:stretch>
            <a:fillRect/>
          </a:stretch>
        </p:blipFill>
        <p:spPr bwMode="auto">
          <a:xfrm>
            <a:off x="857250" y="1214438"/>
            <a:ext cx="8286750" cy="285750"/>
          </a:xfrm>
          <a:prstGeom prst="rect">
            <a:avLst/>
          </a:prstGeom>
          <a:noFill/>
          <a:ln w="9525">
            <a:noFill/>
            <a:miter lim="800000"/>
            <a:headEnd/>
            <a:tailEnd/>
          </a:ln>
        </p:spPr>
      </p:pic>
      <p:pic>
        <p:nvPicPr>
          <p:cNvPr id="22532" name="Picture 9"/>
          <p:cNvPicPr>
            <a:picLocks noChangeAspect="1" noChangeArrowheads="1"/>
          </p:cNvPicPr>
          <p:nvPr/>
        </p:nvPicPr>
        <p:blipFill>
          <a:blip r:embed="rId5"/>
          <a:srcRect/>
          <a:stretch>
            <a:fillRect/>
          </a:stretch>
        </p:blipFill>
        <p:spPr bwMode="auto">
          <a:xfrm>
            <a:off x="8286750" y="0"/>
            <a:ext cx="857250" cy="619125"/>
          </a:xfrm>
          <a:prstGeom prst="rect">
            <a:avLst/>
          </a:prstGeom>
          <a:noFill/>
          <a:ln w="9525">
            <a:noFill/>
            <a:miter lim="800000"/>
            <a:headEnd/>
            <a:tailEnd/>
          </a:ln>
        </p:spPr>
      </p:pic>
      <p:sp>
        <p:nvSpPr>
          <p:cNvPr id="15" name="TextBox 14"/>
          <p:cNvSpPr txBox="1"/>
          <p:nvPr/>
        </p:nvSpPr>
        <p:spPr>
          <a:xfrm>
            <a:off x="500063" y="1785938"/>
            <a:ext cx="3286125" cy="4062412"/>
          </a:xfrm>
          <a:prstGeom prst="rect">
            <a:avLst/>
          </a:prstGeom>
          <a:noFill/>
        </p:spPr>
        <p:txBody>
          <a:bodyPr>
            <a:spAutoFit/>
          </a:bodyPr>
          <a:lstStyle/>
          <a:p>
            <a:pPr fontAlgn="auto">
              <a:spcBef>
                <a:spcPts val="0"/>
              </a:spcBef>
              <a:spcAft>
                <a:spcPts val="0"/>
              </a:spcAft>
              <a:defRPr/>
            </a:pPr>
            <a:r>
              <a:rPr lang="es-ES" sz="2400" b="1" i="1" dirty="0">
                <a:solidFill>
                  <a:schemeClr val="accent1">
                    <a:lumMod val="75000"/>
                  </a:schemeClr>
                </a:solidFill>
                <a:latin typeface="+mn-lt"/>
              </a:rPr>
              <a:t>-Movimiento quinto:</a:t>
            </a:r>
          </a:p>
          <a:p>
            <a:pPr fontAlgn="auto">
              <a:spcBef>
                <a:spcPts val="0"/>
              </a:spcBef>
              <a:spcAft>
                <a:spcPts val="0"/>
              </a:spcAft>
              <a:defRPr/>
            </a:pPr>
            <a:endParaRPr lang="es-ES" sz="2400" b="1" i="1" dirty="0">
              <a:solidFill>
                <a:schemeClr val="accent1">
                  <a:lumMod val="75000"/>
                </a:schemeClr>
              </a:solidFill>
              <a:latin typeface="+mn-lt"/>
            </a:endParaRPr>
          </a:p>
          <a:p>
            <a:pPr fontAlgn="auto">
              <a:spcBef>
                <a:spcPts val="0"/>
              </a:spcBef>
              <a:spcAft>
                <a:spcPts val="0"/>
              </a:spcAft>
              <a:defRPr/>
            </a:pPr>
            <a:r>
              <a:rPr lang="es-ES" sz="2400" b="1" i="1" dirty="0">
                <a:solidFill>
                  <a:schemeClr val="accent1">
                    <a:lumMod val="75000"/>
                  </a:schemeClr>
                </a:solidFill>
                <a:latin typeface="+mn-lt"/>
              </a:rPr>
              <a:t>Sacamos de la segunda varilla el disco mas pequeño para así poder sacar en el siguiente movimiento el disco mediano que se situaría en su posición final en la tercera varilla.</a:t>
            </a:r>
          </a:p>
          <a:p>
            <a:pPr fontAlgn="auto">
              <a:spcBef>
                <a:spcPts val="0"/>
              </a:spcBef>
              <a:spcAft>
                <a:spcPts val="0"/>
              </a:spcAft>
              <a:defRPr/>
            </a:pPr>
            <a:endParaRPr lang="es-ES" dirty="0">
              <a:latin typeface="+mn-lt"/>
            </a:endParaRPr>
          </a:p>
        </p:txBody>
      </p:sp>
      <p:pic>
        <p:nvPicPr>
          <p:cNvPr id="22534" name="Picture 11" descr="C:\Archivos de programa\Microsoft Office\MEDIA\OFFICE12\Lines\j0115875.gif"/>
          <p:cNvPicPr>
            <a:picLocks noChangeAspect="1" noChangeArrowheads="1"/>
          </p:cNvPicPr>
          <p:nvPr/>
        </p:nvPicPr>
        <p:blipFill>
          <a:blip r:embed="rId6"/>
          <a:srcRect/>
          <a:stretch>
            <a:fillRect/>
          </a:stretch>
        </p:blipFill>
        <p:spPr bwMode="auto">
          <a:xfrm>
            <a:off x="857250" y="1214438"/>
            <a:ext cx="8286750" cy="214312"/>
          </a:xfrm>
          <a:prstGeom prst="rect">
            <a:avLst/>
          </a:prstGeom>
          <a:noFill/>
          <a:ln w="9525">
            <a:noFill/>
            <a:miter lim="800000"/>
            <a:headEnd/>
            <a:tailEnd/>
          </a:ln>
        </p:spPr>
      </p:pic>
      <p:pic>
        <p:nvPicPr>
          <p:cNvPr id="22535" name="Picture 11" descr="C:\Archivos de programa\Microsoft Office\MEDIA\OFFICE12\Lines\j0115875.gif"/>
          <p:cNvPicPr>
            <a:picLocks noChangeAspect="1" noChangeArrowheads="1"/>
          </p:cNvPicPr>
          <p:nvPr/>
        </p:nvPicPr>
        <p:blipFill>
          <a:blip r:embed="rId7"/>
          <a:srcRect/>
          <a:stretch>
            <a:fillRect/>
          </a:stretch>
        </p:blipFill>
        <p:spPr bwMode="auto">
          <a:xfrm>
            <a:off x="2714625" y="1571625"/>
            <a:ext cx="6438900" cy="214313"/>
          </a:xfrm>
          <a:prstGeom prst="rect">
            <a:avLst/>
          </a:prstGeom>
          <a:noFill/>
          <a:ln w="9525">
            <a:noFill/>
            <a:miter lim="800000"/>
            <a:headEnd/>
            <a:tailEnd/>
          </a:ln>
        </p:spPr>
      </p:pic>
      <p:sp>
        <p:nvSpPr>
          <p:cNvPr id="19" name="Rectangle 18"/>
          <p:cNvSpPr/>
          <p:nvPr/>
        </p:nvSpPr>
        <p:spPr>
          <a:xfrm>
            <a:off x="500034" y="214290"/>
            <a:ext cx="4357718"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EXPLICACION</a:t>
            </a:r>
          </a:p>
          <a:p>
            <a:pPr algn="ctr" fontAlgn="auto">
              <a:spcBef>
                <a:spcPts val="0"/>
              </a:spcBef>
              <a:spcAft>
                <a:spcPts val="0"/>
              </a:spcAft>
              <a:defRPr/>
            </a:pP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pic>
        <p:nvPicPr>
          <p:cNvPr id="22539" name="Picture 3"/>
          <p:cNvPicPr>
            <a:picLocks noChangeAspect="1" noChangeArrowheads="1"/>
          </p:cNvPicPr>
          <p:nvPr/>
        </p:nvPicPr>
        <p:blipFill>
          <a:blip r:embed="rId8"/>
          <a:srcRect/>
          <a:stretch>
            <a:fillRect/>
          </a:stretch>
        </p:blipFill>
        <p:spPr bwMode="auto">
          <a:xfrm>
            <a:off x="3424238" y="2530475"/>
            <a:ext cx="5648325" cy="2827338"/>
          </a:xfrm>
          <a:prstGeom prst="rect">
            <a:avLst/>
          </a:prstGeom>
          <a:noFill/>
          <a:ln w="9525">
            <a:noFill/>
            <a:miter lim="800000"/>
            <a:headEnd/>
            <a:tailEnd/>
          </a:ln>
        </p:spPr>
      </p:pic>
      <p:sp>
        <p:nvSpPr>
          <p:cNvPr id="17" name="Rectangle 16"/>
          <p:cNvSpPr/>
          <p:nvPr/>
        </p:nvSpPr>
        <p:spPr>
          <a:xfrm>
            <a:off x="7715250" y="4214813"/>
            <a:ext cx="1285875" cy="357187"/>
          </a:xfrm>
          <a:prstGeom prst="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Rectangle 21"/>
          <p:cNvSpPr/>
          <p:nvPr/>
        </p:nvSpPr>
        <p:spPr>
          <a:xfrm>
            <a:off x="5715000" y="4214813"/>
            <a:ext cx="10001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Rectangle 22"/>
          <p:cNvSpPr/>
          <p:nvPr/>
        </p:nvSpPr>
        <p:spPr>
          <a:xfrm>
            <a:off x="3857625" y="4214813"/>
            <a:ext cx="571500" cy="357187"/>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6" name="TextBox 15"/>
          <p:cNvSpPr txBox="1"/>
          <p:nvPr/>
        </p:nvSpPr>
        <p:spPr>
          <a:xfrm>
            <a:off x="71438" y="6534150"/>
            <a:ext cx="7572375" cy="323850"/>
          </a:xfrm>
          <a:prstGeom prst="rect">
            <a:avLst/>
          </a:prstGeom>
          <a:noFill/>
        </p:spPr>
        <p:txBody>
          <a:bodyPr>
            <a:spAutoFit/>
          </a:bodyPr>
          <a:lstStyle/>
          <a:p>
            <a:pPr fontAlgn="auto">
              <a:spcBef>
                <a:spcPts val="0"/>
              </a:spcBef>
              <a:spcAft>
                <a:spcPts val="0"/>
              </a:spcAft>
              <a:defRPr/>
            </a:pPr>
            <a:r>
              <a:rPr lang="es-ES" sz="1500" dirty="0">
                <a:solidFill>
                  <a:schemeClr val="tx2">
                    <a:lumMod val="60000"/>
                    <a:lumOff val="40000"/>
                  </a:schemeClr>
                </a:solidFill>
                <a:latin typeface="+mn-lt"/>
              </a:rPr>
              <a:t>Matemática Recreativa       Jesús </a:t>
            </a:r>
            <a:r>
              <a:rPr lang="es-ES" sz="1500" dirty="0" err="1">
                <a:solidFill>
                  <a:schemeClr val="tx2">
                    <a:lumMod val="60000"/>
                    <a:lumOff val="40000"/>
                  </a:schemeClr>
                </a:solidFill>
                <a:latin typeface="+mn-lt"/>
              </a:rPr>
              <a:t>Ariza</a:t>
            </a:r>
            <a:r>
              <a:rPr lang="es-ES" sz="1500" dirty="0">
                <a:solidFill>
                  <a:schemeClr val="tx2">
                    <a:lumMod val="60000"/>
                    <a:lumOff val="40000"/>
                  </a:schemeClr>
                </a:solidFill>
                <a:latin typeface="+mn-lt"/>
              </a:rPr>
              <a:t>  </a:t>
            </a:r>
            <a:r>
              <a:rPr lang="es-ES" sz="1500" dirty="0" smtClean="0">
                <a:solidFill>
                  <a:schemeClr val="tx2">
                    <a:lumMod val="60000"/>
                    <a:lumOff val="40000"/>
                  </a:schemeClr>
                </a:solidFill>
                <a:latin typeface="+mn-lt"/>
              </a:rPr>
              <a:t>Pérez</a:t>
            </a:r>
            <a:endParaRPr lang="es-ES" sz="1500" dirty="0">
              <a:solidFill>
                <a:schemeClr val="tx2">
                  <a:lumMod val="60000"/>
                  <a:lumOff val="40000"/>
                </a:schemeClr>
              </a:solidFill>
              <a:latin typeface="+mn-lt"/>
            </a:endParaRPr>
          </a:p>
        </p:txBody>
      </p:sp>
      <p:sp>
        <p:nvSpPr>
          <p:cNvPr id="18" name="TextBox 11"/>
          <p:cNvSpPr txBox="1">
            <a:spLocks noChangeArrowheads="1"/>
          </p:cNvSpPr>
          <p:nvPr/>
        </p:nvSpPr>
        <p:spPr bwMode="auto">
          <a:xfrm>
            <a:off x="71438" y="6286500"/>
            <a:ext cx="3500430" cy="646331"/>
          </a:xfrm>
          <a:prstGeom prst="rect">
            <a:avLst/>
          </a:prstGeom>
          <a:noFill/>
          <a:ln w="9525">
            <a:noFill/>
            <a:miter lim="800000"/>
            <a:headEnd/>
            <a:tailEnd/>
          </a:ln>
        </p:spPr>
        <p:txBody>
          <a:bodyPr wrap="square">
            <a:spAutoFit/>
          </a:bodyPr>
          <a:lstStyle/>
          <a:p>
            <a:r>
              <a:rPr lang="es-ES">
                <a:solidFill>
                  <a:schemeClr val="accent1"/>
                </a:solidFill>
                <a:latin typeface="Calibri" pitchFamily="34" charset="0"/>
              </a:rPr>
              <a:t>_____________________________________________</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TotalTime>
  <Words>718</Words>
  <Application>Microsoft Office PowerPoint</Application>
  <PresentationFormat>On-screen Show (4:3)</PresentationFormat>
  <Paragraphs>116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Patas Mclaine</dc:creator>
  <cp:lastModifiedBy>Patas Mclaine</cp:lastModifiedBy>
  <cp:revision>80</cp:revision>
  <dcterms:created xsi:type="dcterms:W3CDTF">2010-01-08T16:48:17Z</dcterms:created>
  <dcterms:modified xsi:type="dcterms:W3CDTF">2010-01-18T22:13:19Z</dcterms:modified>
</cp:coreProperties>
</file>