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6"/>
  </p:notesMasterIdLst>
  <p:handoutMasterIdLst>
    <p:handoutMasterId r:id="rId47"/>
  </p:handoutMasterIdLst>
  <p:sldIdLst>
    <p:sldId id="417" r:id="rId2"/>
    <p:sldId id="425" r:id="rId3"/>
    <p:sldId id="445" r:id="rId4"/>
    <p:sldId id="476" r:id="rId5"/>
    <p:sldId id="477" r:id="rId6"/>
    <p:sldId id="430" r:id="rId7"/>
    <p:sldId id="460" r:id="rId8"/>
    <p:sldId id="446" r:id="rId9"/>
    <p:sldId id="423" r:id="rId10"/>
    <p:sldId id="418" r:id="rId11"/>
    <p:sldId id="419" r:id="rId12"/>
    <p:sldId id="421" r:id="rId13"/>
    <p:sldId id="420" r:id="rId14"/>
    <p:sldId id="447" r:id="rId15"/>
    <p:sldId id="473" r:id="rId16"/>
    <p:sldId id="422" r:id="rId17"/>
    <p:sldId id="475" r:id="rId18"/>
    <p:sldId id="427" r:id="rId19"/>
    <p:sldId id="428" r:id="rId20"/>
    <p:sldId id="429" r:id="rId21"/>
    <p:sldId id="452" r:id="rId22"/>
    <p:sldId id="451" r:id="rId23"/>
    <p:sldId id="438" r:id="rId24"/>
    <p:sldId id="450" r:id="rId25"/>
    <p:sldId id="434" r:id="rId26"/>
    <p:sldId id="435" r:id="rId27"/>
    <p:sldId id="440" r:id="rId28"/>
    <p:sldId id="461" r:id="rId29"/>
    <p:sldId id="459" r:id="rId30"/>
    <p:sldId id="463" r:id="rId31"/>
    <p:sldId id="471" r:id="rId32"/>
    <p:sldId id="472" r:id="rId33"/>
    <p:sldId id="467" r:id="rId34"/>
    <p:sldId id="453" r:id="rId35"/>
    <p:sldId id="454" r:id="rId36"/>
    <p:sldId id="464" r:id="rId37"/>
    <p:sldId id="468" r:id="rId38"/>
    <p:sldId id="465" r:id="rId39"/>
    <p:sldId id="466" r:id="rId40"/>
    <p:sldId id="470" r:id="rId41"/>
    <p:sldId id="455" r:id="rId42"/>
    <p:sldId id="469" r:id="rId43"/>
    <p:sldId id="456" r:id="rId44"/>
    <p:sldId id="260" r:id="rId45"/>
  </p:sldIdLst>
  <p:sldSz cx="9144000" cy="6858000" type="screen4x3"/>
  <p:notesSz cx="7099300" cy="10234613"/>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6AA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78" autoAdjust="0"/>
    <p:restoredTop sz="73667" autoAdjust="0"/>
  </p:normalViewPr>
  <p:slideViewPr>
    <p:cSldViewPr>
      <p:cViewPr varScale="1">
        <p:scale>
          <a:sx n="53" d="100"/>
          <a:sy n="53" d="100"/>
        </p:scale>
        <p:origin x="-1362" y="-96"/>
      </p:cViewPr>
      <p:guideLst>
        <p:guide orient="horz" pos="2160"/>
        <p:guide pos="2880"/>
      </p:guideLst>
    </p:cSldViewPr>
  </p:slideViewPr>
  <p:outlineViewPr>
    <p:cViewPr>
      <p:scale>
        <a:sx n="33" d="100"/>
        <a:sy n="33" d="100"/>
      </p:scale>
      <p:origin x="0" y="17538"/>
    </p:cViewPr>
  </p:outlineViewPr>
  <p:notesTextViewPr>
    <p:cViewPr>
      <p:scale>
        <a:sx n="100" d="100"/>
        <a:sy n="100" d="100"/>
      </p:scale>
      <p:origin x="0" y="0"/>
    </p:cViewPr>
  </p:notesTextViewPr>
  <p:sorterViewPr>
    <p:cViewPr>
      <p:scale>
        <a:sx n="74" d="100"/>
        <a:sy n="74"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s-ES"/>
          </a:p>
        </p:txBody>
      </p:sp>
      <p:sp>
        <p:nvSpPr>
          <p:cNvPr id="138243"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s-ES"/>
          </a:p>
        </p:txBody>
      </p:sp>
      <p:sp>
        <p:nvSpPr>
          <p:cNvPr id="138244"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es-ES"/>
          </a:p>
        </p:txBody>
      </p:sp>
      <p:sp>
        <p:nvSpPr>
          <p:cNvPr id="138245"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0F62F4F9-88EC-4214-88B5-63DDF73EFF5D}"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s-ES"/>
          </a:p>
        </p:txBody>
      </p:sp>
      <p:sp>
        <p:nvSpPr>
          <p:cNvPr id="3075"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s-ES"/>
          </a:p>
        </p:txBody>
      </p:sp>
      <p:sp>
        <p:nvSpPr>
          <p:cNvPr id="52228"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3078"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es-ES"/>
          </a:p>
        </p:txBody>
      </p:sp>
      <p:sp>
        <p:nvSpPr>
          <p:cNvPr id="3079"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105BF5F4-1BB5-4CA2-9EDA-8AAC857FDA84}"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5D98B25F-8C41-4030-A7AB-B4A5E221F167}" type="slidenum">
              <a:rPr lang="es-ES" smtClean="0"/>
              <a:pPr/>
              <a:t>1</a:t>
            </a:fld>
            <a:endParaRPr lang="es-ES" smtClean="0"/>
          </a:p>
        </p:txBody>
      </p:sp>
      <p:sp>
        <p:nvSpPr>
          <p:cNvPr id="53251" name="Rectangle 2"/>
          <p:cNvSpPr>
            <a:spLocks noGrp="1" noRot="1" noChangeAspect="1" noChangeArrowheads="1" noTextEdit="1"/>
          </p:cNvSpPr>
          <p:nvPr>
            <p:ph type="sldImg"/>
          </p:nvPr>
        </p:nvSpPr>
        <p:spPr>
          <a:xfrm>
            <a:off x="992188" y="768350"/>
            <a:ext cx="5114925" cy="3836988"/>
          </a:xfrm>
          <a:ln/>
        </p:spPr>
      </p:sp>
      <p:sp>
        <p:nvSpPr>
          <p:cNvPr id="53252"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mn-ea"/>
                <a:cs typeface="+mn-cs"/>
              </a:rPr>
              <a:t>ABSTRACT: Domain Specific Modeling Languages (DSMLs) are essential elements in Model-based Engineering. Each DSML allows capturing certain properties of the system, while abstracting other properties away. Nowadays DSMLs are mostly used in silos to solve specific problems. However, there are many occasions when multiple DSMLs need to be combined to design systems in a modular way. In this paper we discuss some scenarios of use and several mechanisms for DSML combination. We propose a general framework for combining DSMLs that subsumes them, based on the concept of viewpoint unification, and its realization using model-driven techniques.</a:t>
            </a:r>
            <a:endParaRPr lang="es-E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92188" y="768350"/>
            <a:ext cx="5114925" cy="3836988"/>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105BF5F4-1BB5-4CA2-9EDA-8AAC857FDA84}" type="slidenum">
              <a:rPr lang="es-ES" smtClean="0"/>
              <a:pPr>
                <a:defRPr/>
              </a:pPr>
              <a:t>16</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1B38718A-6EA8-4EA2-97B8-544EA75F2392}" type="slidenum">
              <a:rPr lang="es-ES" smtClean="0"/>
              <a:pPr/>
              <a:t>44</a:t>
            </a:fld>
            <a:endParaRPr lang="es-ES" smtClean="0"/>
          </a:p>
        </p:txBody>
      </p:sp>
      <p:sp>
        <p:nvSpPr>
          <p:cNvPr id="93187" name="Rectangle 2"/>
          <p:cNvSpPr>
            <a:spLocks noGrp="1" noRot="1" noChangeAspect="1" noChangeArrowheads="1" noTextEdit="1"/>
          </p:cNvSpPr>
          <p:nvPr>
            <p:ph type="sldImg"/>
          </p:nvPr>
        </p:nvSpPr>
        <p:spPr>
          <a:xfrm>
            <a:off x="992188" y="768350"/>
            <a:ext cx="5114925" cy="3836988"/>
          </a:xfrm>
          <a:ln/>
        </p:spPr>
      </p:sp>
      <p:sp>
        <p:nvSpPr>
          <p:cNvPr id="9318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7388" y="2565400"/>
            <a:ext cx="7772400" cy="1612900"/>
          </a:xfrm>
        </p:spPr>
        <p:txBody>
          <a:bodyPr/>
          <a:lstStyle>
            <a:lvl1pPr algn="l">
              <a:defRPr sz="4800">
                <a:solidFill>
                  <a:schemeClr val="tx2"/>
                </a:solidFill>
              </a:defRPr>
            </a:lvl1pPr>
          </a:lstStyle>
          <a:p>
            <a:r>
              <a:rPr lang="es-ES" dirty="0"/>
              <a:t>Haga clic para cambiar el estilo de título	</a:t>
            </a:r>
          </a:p>
        </p:txBody>
      </p:sp>
      <p:sp>
        <p:nvSpPr>
          <p:cNvPr id="24579" name="Rectangle 3"/>
          <p:cNvSpPr>
            <a:spLocks noGrp="1" noChangeArrowheads="1"/>
          </p:cNvSpPr>
          <p:nvPr>
            <p:ph type="subTitle" idx="1"/>
          </p:nvPr>
        </p:nvSpPr>
        <p:spPr>
          <a:xfrm>
            <a:off x="684213" y="4292600"/>
            <a:ext cx="6400800" cy="1752600"/>
          </a:xfrm>
        </p:spPr>
        <p:txBody>
          <a:bodyPr/>
          <a:lstStyle>
            <a:lvl1pPr marL="0" indent="0">
              <a:buFont typeface="Wingdings" pitchFamily="2" charset="2"/>
              <a:buNone/>
              <a:defRPr sz="2400">
                <a:solidFill>
                  <a:srgbClr val="003399"/>
                </a:solidFill>
              </a:defRPr>
            </a:lvl1pPr>
          </a:lstStyle>
          <a:p>
            <a:r>
              <a:rPr lang="es-ES"/>
              <a:t>Haga clic para modificar el estilo de subtítulo del patrón</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r>
              <a:rPr lang="es-ES" smtClean="0"/>
              <a:t>ECMFA, paris, June 2010</a:t>
            </a: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 Vallecillo: "On the Combinination of DSMLs"</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FFB4293-23A6-486C-A95D-91F9A4E13672}"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69100" y="260350"/>
            <a:ext cx="2195513" cy="60483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79388" y="260350"/>
            <a:ext cx="6437312" cy="60483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r>
              <a:rPr lang="es-ES" smtClean="0"/>
              <a:t>ECMFA, paris, June 2010</a:t>
            </a: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 Vallecillo: "On the Combinination of DSMLs"</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05F11B7-DE0E-401A-8D4C-5A38B92F0538}"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xfrm>
            <a:off x="5929323" y="6500834"/>
            <a:ext cx="1881178" cy="241278"/>
          </a:xfrm>
          <a:ln/>
        </p:spPr>
        <p:txBody>
          <a:bodyPr/>
          <a:lstStyle>
            <a:lvl1pPr>
              <a:defRPr/>
            </a:lvl1pPr>
          </a:lstStyle>
          <a:p>
            <a:pPr>
              <a:defRPr/>
            </a:pPr>
            <a:r>
              <a:rPr lang="es-ES" smtClean="0"/>
              <a:t>ECMFA, paris, June 2010</a:t>
            </a:r>
            <a:endParaRPr lang="es-ES"/>
          </a:p>
        </p:txBody>
      </p:sp>
      <p:sp>
        <p:nvSpPr>
          <p:cNvPr id="5" name="Rectangle 5"/>
          <p:cNvSpPr>
            <a:spLocks noGrp="1" noChangeArrowheads="1"/>
          </p:cNvSpPr>
          <p:nvPr>
            <p:ph type="ftr" sz="quarter" idx="11"/>
          </p:nvPr>
        </p:nvSpPr>
        <p:spPr>
          <a:xfrm>
            <a:off x="395288" y="6500834"/>
            <a:ext cx="5391158" cy="292079"/>
          </a:xfrm>
          <a:ln/>
        </p:spPr>
        <p:txBody>
          <a:bodyPr/>
          <a:lstStyle>
            <a:lvl1pPr>
              <a:defRPr/>
            </a:lvl1pPr>
          </a:lstStyle>
          <a:p>
            <a:pPr>
              <a:defRPr/>
            </a:pPr>
            <a:r>
              <a:rPr lang="en-US" smtClean="0"/>
              <a:t>A. Vallecillo: "On the Combinination of DSMLs"</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6EF42F5-6E4C-4BA0-B589-1DD1D2AFA1A5}" type="slidenum">
              <a:rPr lang="es-ES"/>
              <a:pPr>
                <a:defRPr/>
              </a:pPr>
              <a:t>‹Nº›</a:t>
            </a:fld>
            <a:endParaRPr lang="es-E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r>
              <a:rPr lang="es-ES" smtClean="0"/>
              <a:t>ECMFA, paris, June 2010</a:t>
            </a: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 Vallecillo: "On the Combinination of DSMLs"</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82441BC-4D4D-4503-85FB-970FC8FFDCA3}" type="slidenum">
              <a:rPr lang="es-ES"/>
              <a:pPr>
                <a:defRPr/>
              </a:pPr>
              <a:t>‹Nº›</a:t>
            </a:fld>
            <a:endParaRPr lang="es-E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268413"/>
            <a:ext cx="4176713"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786313" y="1268413"/>
            <a:ext cx="4178300"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r>
              <a:rPr lang="es-ES" smtClean="0"/>
              <a:t>ECMFA, paris, June 2010</a:t>
            </a:r>
            <a:endParaRPr lang="es-E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 Vallecillo: "On the Combinination of DSMLs"</a:t>
            </a: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C9DCD05-EB9E-4E15-9C9B-4C5F63E3CA8B}"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r>
              <a:rPr lang="es-ES" smtClean="0"/>
              <a:t>ECMFA, paris, June 2010</a:t>
            </a:r>
            <a:endParaRPr lang="es-E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A. Vallecillo: "On the Combinination of DSMLs"</a:t>
            </a: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7BB6D4A0-6895-4D33-8A80-28140C59692A}"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r>
              <a:rPr lang="es-ES" smtClean="0"/>
              <a:t>ECMFA, paris, June 2010</a:t>
            </a:r>
            <a:endParaRPr lang="es-E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A. Vallecillo: "On the Combinination of DSMLs"</a:t>
            </a: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EFD458AA-4104-42CB-803F-D36F3D2683DA}"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s-ES" smtClean="0"/>
              <a:t>ECMFA, paris, June 2010</a:t>
            </a:r>
            <a:endParaRPr lang="es-E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A. Vallecillo: "On the Combinination of DSMLs"</a:t>
            </a: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D61FD757-2937-4129-8AA5-6D0D63C086CF}"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r>
              <a:rPr lang="es-ES" smtClean="0"/>
              <a:t>ECMFA, paris, June 2010</a:t>
            </a:r>
            <a:endParaRPr lang="es-E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 Vallecillo: "On the Combinination of DSMLs"</a:t>
            </a: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2C5FC39-E43B-430B-B7BC-33BB97F201B7}"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r>
              <a:rPr lang="es-ES" smtClean="0"/>
              <a:t>ECMFA, paris, June 2010</a:t>
            </a:r>
            <a:endParaRPr lang="es-E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 Vallecillo: "On the Combinination of DSMLs"</a:t>
            </a: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A312E96-499B-4BF5-A4A1-3A56F7369879}"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79388" y="260350"/>
            <a:ext cx="8713787" cy="706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075" name="Rectangle 3"/>
          <p:cNvSpPr>
            <a:spLocks noGrp="1" noChangeArrowheads="1"/>
          </p:cNvSpPr>
          <p:nvPr>
            <p:ph type="body" idx="1"/>
          </p:nvPr>
        </p:nvSpPr>
        <p:spPr bwMode="auto">
          <a:xfrm>
            <a:off x="457200" y="1268413"/>
            <a:ext cx="8507413" cy="5040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3556" name="Rectangle 4"/>
          <p:cNvSpPr>
            <a:spLocks noGrp="1" noChangeArrowheads="1"/>
          </p:cNvSpPr>
          <p:nvPr>
            <p:ph type="dt" sz="half" idx="2"/>
          </p:nvPr>
        </p:nvSpPr>
        <p:spPr bwMode="auto">
          <a:xfrm>
            <a:off x="6443663" y="6526213"/>
            <a:ext cx="1366837"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lvl1pPr>
          </a:lstStyle>
          <a:p>
            <a:pPr>
              <a:defRPr/>
            </a:pPr>
            <a:r>
              <a:rPr lang="es-ES" smtClean="0"/>
              <a:t>ECMFA, paris, June 2010</a:t>
            </a:r>
            <a:endParaRPr lang="es-ES"/>
          </a:p>
        </p:txBody>
      </p:sp>
      <p:sp>
        <p:nvSpPr>
          <p:cNvPr id="23557" name="Rectangle 5"/>
          <p:cNvSpPr>
            <a:spLocks noGrp="1" noChangeArrowheads="1"/>
          </p:cNvSpPr>
          <p:nvPr>
            <p:ph type="ftr" sz="quarter" idx="3"/>
          </p:nvPr>
        </p:nvSpPr>
        <p:spPr bwMode="auto">
          <a:xfrm>
            <a:off x="395288" y="6524625"/>
            <a:ext cx="5688012"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lvl1pPr>
          </a:lstStyle>
          <a:p>
            <a:pPr>
              <a:defRPr/>
            </a:pPr>
            <a:r>
              <a:rPr lang="en-US" smtClean="0"/>
              <a:t>A. Vallecillo: "On the Combinination of DSMLs"</a:t>
            </a:r>
            <a:endParaRPr lang="es-ES"/>
          </a:p>
        </p:txBody>
      </p:sp>
      <p:sp>
        <p:nvSpPr>
          <p:cNvPr id="23558" name="Rectangle 6"/>
          <p:cNvSpPr>
            <a:spLocks noGrp="1" noChangeArrowheads="1"/>
          </p:cNvSpPr>
          <p:nvPr>
            <p:ph type="sldNum" sz="quarter" idx="4"/>
          </p:nvPr>
        </p:nvSpPr>
        <p:spPr bwMode="auto">
          <a:xfrm>
            <a:off x="8101013" y="6540500"/>
            <a:ext cx="7651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lvl1pPr>
          </a:lstStyle>
          <a:p>
            <a:pPr>
              <a:defRPr/>
            </a:pPr>
            <a:fld id="{869FB659-FAC0-44F5-B97C-C23E3D148732}"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44"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p:txStyles>
    <p:titleStyle>
      <a:lvl1pPr algn="r" rtl="0" eaLnBrk="0" fontAlgn="base" hangingPunct="0">
        <a:spcBef>
          <a:spcPct val="0"/>
        </a:spcBef>
        <a:spcAft>
          <a:spcPct val="0"/>
        </a:spcAft>
        <a:defRPr sz="3200">
          <a:solidFill>
            <a:srgbClr val="003399"/>
          </a:solidFill>
          <a:latin typeface="+mj-lt"/>
          <a:ea typeface="+mj-ea"/>
          <a:cs typeface="+mj-cs"/>
        </a:defRPr>
      </a:lvl1pPr>
      <a:lvl2pPr algn="r" rtl="0" eaLnBrk="0" fontAlgn="base" hangingPunct="0">
        <a:spcBef>
          <a:spcPct val="0"/>
        </a:spcBef>
        <a:spcAft>
          <a:spcPct val="0"/>
        </a:spcAft>
        <a:defRPr sz="3200">
          <a:solidFill>
            <a:srgbClr val="003399"/>
          </a:solidFill>
          <a:latin typeface="Verdana" pitchFamily="34" charset="0"/>
        </a:defRPr>
      </a:lvl2pPr>
      <a:lvl3pPr algn="r" rtl="0" eaLnBrk="0" fontAlgn="base" hangingPunct="0">
        <a:spcBef>
          <a:spcPct val="0"/>
        </a:spcBef>
        <a:spcAft>
          <a:spcPct val="0"/>
        </a:spcAft>
        <a:defRPr sz="3200">
          <a:solidFill>
            <a:srgbClr val="003399"/>
          </a:solidFill>
          <a:latin typeface="Verdana" pitchFamily="34" charset="0"/>
        </a:defRPr>
      </a:lvl3pPr>
      <a:lvl4pPr algn="r" rtl="0" eaLnBrk="0" fontAlgn="base" hangingPunct="0">
        <a:spcBef>
          <a:spcPct val="0"/>
        </a:spcBef>
        <a:spcAft>
          <a:spcPct val="0"/>
        </a:spcAft>
        <a:defRPr sz="3200">
          <a:solidFill>
            <a:srgbClr val="003399"/>
          </a:solidFill>
          <a:latin typeface="Verdana" pitchFamily="34" charset="0"/>
        </a:defRPr>
      </a:lvl4pPr>
      <a:lvl5pPr algn="r" rtl="0" eaLnBrk="0" fontAlgn="base" hangingPunct="0">
        <a:spcBef>
          <a:spcPct val="0"/>
        </a:spcBef>
        <a:spcAft>
          <a:spcPct val="0"/>
        </a:spcAft>
        <a:defRPr sz="3200">
          <a:solidFill>
            <a:srgbClr val="003399"/>
          </a:solidFill>
          <a:latin typeface="Verdana" pitchFamily="34" charset="0"/>
        </a:defRPr>
      </a:lvl5pPr>
      <a:lvl6pPr marL="457200" algn="r" rtl="0" fontAlgn="base">
        <a:spcBef>
          <a:spcPct val="0"/>
        </a:spcBef>
        <a:spcAft>
          <a:spcPct val="0"/>
        </a:spcAft>
        <a:defRPr sz="3200">
          <a:solidFill>
            <a:srgbClr val="003399"/>
          </a:solidFill>
          <a:latin typeface="Verdana" pitchFamily="34" charset="0"/>
        </a:defRPr>
      </a:lvl6pPr>
      <a:lvl7pPr marL="914400" algn="r" rtl="0" fontAlgn="base">
        <a:spcBef>
          <a:spcPct val="0"/>
        </a:spcBef>
        <a:spcAft>
          <a:spcPct val="0"/>
        </a:spcAft>
        <a:defRPr sz="3200">
          <a:solidFill>
            <a:srgbClr val="003399"/>
          </a:solidFill>
          <a:latin typeface="Verdana" pitchFamily="34" charset="0"/>
        </a:defRPr>
      </a:lvl7pPr>
      <a:lvl8pPr marL="1371600" algn="r" rtl="0" fontAlgn="base">
        <a:spcBef>
          <a:spcPct val="0"/>
        </a:spcBef>
        <a:spcAft>
          <a:spcPct val="0"/>
        </a:spcAft>
        <a:defRPr sz="3200">
          <a:solidFill>
            <a:srgbClr val="003399"/>
          </a:solidFill>
          <a:latin typeface="Verdana" pitchFamily="34" charset="0"/>
        </a:defRPr>
      </a:lvl8pPr>
      <a:lvl9pPr marL="1828800" algn="r" rtl="0" fontAlgn="base">
        <a:spcBef>
          <a:spcPct val="0"/>
        </a:spcBef>
        <a:spcAft>
          <a:spcPct val="0"/>
        </a:spcAft>
        <a:defRPr sz="3200">
          <a:solidFill>
            <a:srgbClr val="003399"/>
          </a:solidFill>
          <a:latin typeface="Verdana" pitchFamily="34" charset="0"/>
        </a:defRPr>
      </a:lvl9pPr>
    </p:titleStyle>
    <p:bodyStyle>
      <a:lvl1pPr marL="350838" indent="-350838" algn="l" rtl="0" eaLnBrk="0" fontAlgn="base" hangingPunct="0">
        <a:spcBef>
          <a:spcPct val="20000"/>
        </a:spcBef>
        <a:spcAft>
          <a:spcPct val="0"/>
        </a:spcAft>
        <a:buClr>
          <a:srgbClr val="0099FF"/>
        </a:buClr>
        <a:buSzPct val="150000"/>
        <a:buFont typeface="Wingdings" pitchFamily="2" charset="2"/>
        <a:buBlip>
          <a:blip r:embed="rId14"/>
        </a:buBlip>
        <a:defRPr sz="2200">
          <a:solidFill>
            <a:schemeClr val="tx1"/>
          </a:solidFill>
          <a:latin typeface="+mn-lt"/>
          <a:ea typeface="+mn-ea"/>
          <a:cs typeface="+mn-cs"/>
        </a:defRPr>
      </a:lvl1pPr>
      <a:lvl2pPr marL="898525" indent="-368300" algn="l" rtl="0" eaLnBrk="0" fontAlgn="base" hangingPunct="0">
        <a:spcBef>
          <a:spcPct val="20000"/>
        </a:spcBef>
        <a:spcAft>
          <a:spcPct val="0"/>
        </a:spcAft>
        <a:buClr>
          <a:srgbClr val="0099FF"/>
        </a:buClr>
        <a:buSzPct val="150000"/>
        <a:buBlip>
          <a:blip r:embed="rId15"/>
        </a:buBlip>
        <a:defRPr sz="2000">
          <a:solidFill>
            <a:schemeClr val="tx1"/>
          </a:solidFill>
          <a:latin typeface="+mn-lt"/>
        </a:defRPr>
      </a:lvl2pPr>
      <a:lvl3pPr marL="1435100" indent="-357188" algn="l" rtl="0" eaLnBrk="0" fontAlgn="base" hangingPunct="0">
        <a:spcBef>
          <a:spcPct val="20000"/>
        </a:spcBef>
        <a:spcAft>
          <a:spcPct val="0"/>
        </a:spcAft>
        <a:buClr>
          <a:srgbClr val="0099FF"/>
        </a:buClr>
        <a:buSzPct val="150000"/>
        <a:buFont typeface="Courier New" pitchFamily="49" charset="0"/>
        <a:buBlip>
          <a:blip r:embed="rId16"/>
        </a:buBlip>
        <a:defRPr>
          <a:solidFill>
            <a:schemeClr val="tx1"/>
          </a:solidFill>
          <a:latin typeface="+mn-lt"/>
        </a:defRPr>
      </a:lvl3pPr>
      <a:lvl4pPr marL="1939925" indent="-325438" algn="l" rtl="0" eaLnBrk="0" fontAlgn="base" hangingPunct="0">
        <a:spcBef>
          <a:spcPct val="20000"/>
        </a:spcBef>
        <a:spcAft>
          <a:spcPct val="0"/>
        </a:spcAft>
        <a:buSzPct val="150000"/>
        <a:buBlip>
          <a:blip r:embed="rId17"/>
        </a:buBlip>
        <a:defRPr sz="1600">
          <a:solidFill>
            <a:schemeClr val="tx1"/>
          </a:solidFill>
          <a:latin typeface="+mn-lt"/>
        </a:defRPr>
      </a:lvl4pPr>
      <a:lvl5pPr marL="2347913" indent="-228600" algn="l" rtl="0" eaLnBrk="0" fontAlgn="base" hangingPunct="0">
        <a:spcBef>
          <a:spcPct val="20000"/>
        </a:spcBef>
        <a:spcAft>
          <a:spcPct val="0"/>
        </a:spcAft>
        <a:buSzPct val="150000"/>
        <a:buBlip>
          <a:blip r:embed="rId18"/>
        </a:buBlip>
        <a:defRPr sz="1600">
          <a:solidFill>
            <a:schemeClr val="tx1"/>
          </a:solidFill>
          <a:latin typeface="+mn-lt"/>
        </a:defRPr>
      </a:lvl5pPr>
      <a:lvl6pPr marL="2805113" indent="-228600" algn="l" rtl="0" fontAlgn="base">
        <a:spcBef>
          <a:spcPct val="20000"/>
        </a:spcBef>
        <a:spcAft>
          <a:spcPct val="0"/>
        </a:spcAft>
        <a:buSzPct val="150000"/>
        <a:buBlip>
          <a:blip r:embed="rId18"/>
        </a:buBlip>
        <a:defRPr sz="1600">
          <a:solidFill>
            <a:schemeClr val="tx1"/>
          </a:solidFill>
          <a:latin typeface="+mn-lt"/>
        </a:defRPr>
      </a:lvl6pPr>
      <a:lvl7pPr marL="3262313" indent="-228600" algn="l" rtl="0" fontAlgn="base">
        <a:spcBef>
          <a:spcPct val="20000"/>
        </a:spcBef>
        <a:spcAft>
          <a:spcPct val="0"/>
        </a:spcAft>
        <a:buSzPct val="150000"/>
        <a:buBlip>
          <a:blip r:embed="rId18"/>
        </a:buBlip>
        <a:defRPr sz="1600">
          <a:solidFill>
            <a:schemeClr val="tx1"/>
          </a:solidFill>
          <a:latin typeface="+mn-lt"/>
        </a:defRPr>
      </a:lvl7pPr>
      <a:lvl8pPr marL="3719513" indent="-228600" algn="l" rtl="0" fontAlgn="base">
        <a:spcBef>
          <a:spcPct val="20000"/>
        </a:spcBef>
        <a:spcAft>
          <a:spcPct val="0"/>
        </a:spcAft>
        <a:buSzPct val="150000"/>
        <a:buBlip>
          <a:blip r:embed="rId18"/>
        </a:buBlip>
        <a:defRPr sz="1600">
          <a:solidFill>
            <a:schemeClr val="tx1"/>
          </a:solidFill>
          <a:latin typeface="+mn-lt"/>
        </a:defRPr>
      </a:lvl8pPr>
      <a:lvl9pPr marL="4176713" indent="-228600" algn="l" rtl="0" fontAlgn="base">
        <a:spcBef>
          <a:spcPct val="20000"/>
        </a:spcBef>
        <a:spcAft>
          <a:spcPct val="0"/>
        </a:spcAft>
        <a:buSzPct val="150000"/>
        <a:buBlip>
          <a:blip r:embed="rId18"/>
        </a:buBlip>
        <a:defRPr sz="16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371600" y="3101984"/>
            <a:ext cx="7772400" cy="1612900"/>
          </a:xfrm>
        </p:spPr>
        <p:txBody>
          <a:bodyPr/>
          <a:lstStyle/>
          <a:p>
            <a:pPr algn="ctr" eaLnBrk="1" hangingPunct="1"/>
            <a:r>
              <a:rPr lang="en-GB" sz="4000" noProof="0" dirty="0" smtClean="0">
                <a:latin typeface="Lucida Sans Unicode" pitchFamily="34" charset="0"/>
              </a:rPr>
              <a:t>On the Combination of Domain Specific </a:t>
            </a:r>
            <a:br>
              <a:rPr lang="en-GB" sz="4000" noProof="0" dirty="0" smtClean="0">
                <a:latin typeface="Lucida Sans Unicode" pitchFamily="34" charset="0"/>
              </a:rPr>
            </a:br>
            <a:r>
              <a:rPr lang="en-GB" sz="4000" noProof="0" dirty="0" err="1" smtClean="0">
                <a:latin typeface="Lucida Sans Unicode" pitchFamily="34" charset="0"/>
              </a:rPr>
              <a:t>Modeling</a:t>
            </a:r>
            <a:r>
              <a:rPr lang="en-GB" sz="4000" noProof="0" dirty="0" smtClean="0">
                <a:latin typeface="Lucida Sans Unicode" pitchFamily="34" charset="0"/>
              </a:rPr>
              <a:t> Languages</a:t>
            </a:r>
            <a:endParaRPr lang="en-GB" noProof="0" dirty="0" smtClean="0">
              <a:latin typeface="Lucida Sans Unicode" pitchFamily="34" charset="0"/>
            </a:endParaRPr>
          </a:p>
        </p:txBody>
      </p:sp>
      <p:sp>
        <p:nvSpPr>
          <p:cNvPr id="5123" name="Rectangle 3"/>
          <p:cNvSpPr>
            <a:spLocks noGrp="1" noChangeArrowheads="1"/>
          </p:cNvSpPr>
          <p:nvPr>
            <p:ph type="subTitle" idx="1"/>
          </p:nvPr>
        </p:nvSpPr>
        <p:spPr>
          <a:xfrm>
            <a:off x="2071670" y="4500570"/>
            <a:ext cx="6400800" cy="1752600"/>
          </a:xfrm>
        </p:spPr>
        <p:txBody>
          <a:bodyPr/>
          <a:lstStyle/>
          <a:p>
            <a:pPr marL="0" indent="0" algn="ctr" eaLnBrk="1" hangingPunct="1">
              <a:buFont typeface="Wingdings" pitchFamily="2" charset="2"/>
              <a:buNone/>
            </a:pPr>
            <a:endParaRPr lang="en-GB" sz="2400" noProof="0" smtClean="0">
              <a:solidFill>
                <a:srgbClr val="003399"/>
              </a:solidFill>
              <a:latin typeface="Tahoma" pitchFamily="34" charset="0"/>
            </a:endParaRPr>
          </a:p>
          <a:p>
            <a:pPr marL="0" indent="0" algn="ctr" eaLnBrk="1" hangingPunct="1">
              <a:buFont typeface="Wingdings" pitchFamily="2" charset="2"/>
              <a:buNone/>
            </a:pPr>
            <a:r>
              <a:rPr lang="en-GB" sz="2400" noProof="0" smtClean="0">
                <a:solidFill>
                  <a:srgbClr val="003399"/>
                </a:solidFill>
                <a:latin typeface="Tahoma" pitchFamily="34" charset="0"/>
              </a:rPr>
              <a:t>Antonio Vallecillo</a:t>
            </a:r>
          </a:p>
          <a:p>
            <a:pPr marL="0" indent="0" algn="ctr" eaLnBrk="1" hangingPunct="1">
              <a:buFont typeface="Wingdings" pitchFamily="2" charset="2"/>
              <a:buNone/>
            </a:pPr>
            <a:r>
              <a:rPr lang="en-GB" sz="2000" noProof="0" smtClean="0">
                <a:solidFill>
                  <a:schemeClr val="accent2">
                    <a:lumMod val="50000"/>
                  </a:schemeClr>
                </a:solidFill>
                <a:latin typeface="Tahoma" pitchFamily="34" charset="0"/>
              </a:rPr>
              <a:t>GISUM/Atenea Research Group</a:t>
            </a:r>
          </a:p>
          <a:p>
            <a:pPr marL="0" indent="0" algn="ctr" eaLnBrk="1" hangingPunct="1">
              <a:buFont typeface="Wingdings" pitchFamily="2" charset="2"/>
              <a:buNone/>
            </a:pPr>
            <a:r>
              <a:rPr lang="en-GB" sz="1800" noProof="0" smtClean="0">
                <a:solidFill>
                  <a:srgbClr val="003399"/>
                </a:solidFill>
                <a:latin typeface="Tahoma" pitchFamily="34" charset="0"/>
              </a:rPr>
              <a:t>ECMFA, Paris, </a:t>
            </a:r>
            <a:r>
              <a:rPr lang="en-GB" sz="1800" noProof="0" smtClean="0">
                <a:latin typeface="Tahoma" pitchFamily="34" charset="0"/>
              </a:rPr>
              <a:t>J</a:t>
            </a:r>
            <a:r>
              <a:rPr lang="en-GB" sz="1800" noProof="0" smtClean="0">
                <a:solidFill>
                  <a:srgbClr val="003399"/>
                </a:solidFill>
                <a:latin typeface="Tahoma" pitchFamily="34" charset="0"/>
              </a:rPr>
              <a:t>une 2010</a:t>
            </a:r>
          </a:p>
          <a:p>
            <a:pPr marL="0" indent="0" algn="ctr" eaLnBrk="1" hangingPunct="1">
              <a:buFont typeface="Wingdings" pitchFamily="2" charset="2"/>
              <a:buNone/>
            </a:pPr>
            <a:endParaRPr lang="en-GB" sz="2000" noProof="0" smtClean="0">
              <a:solidFill>
                <a:srgbClr val="003399"/>
              </a:solidFill>
              <a:latin typeface="Tahoma" pitchFamily="34" charset="0"/>
            </a:endParaRPr>
          </a:p>
          <a:p>
            <a:pPr marL="0" indent="0" algn="ctr" eaLnBrk="1" hangingPunct="1">
              <a:buFont typeface="Wingdings" pitchFamily="2" charset="2"/>
              <a:buNone/>
            </a:pPr>
            <a:endParaRPr lang="en-GB" sz="2000" noProof="0" smtClean="0">
              <a:solidFill>
                <a:srgbClr val="003399"/>
              </a:solidFill>
              <a:latin typeface="Tahoma" pitchFamily="34" charset="0"/>
            </a:endParaRPr>
          </a:p>
        </p:txBody>
      </p:sp>
      <p:pic>
        <p:nvPicPr>
          <p:cNvPr id="5124" name="Picture 4"/>
          <p:cNvPicPr>
            <a:picLocks noChangeAspect="1" noChangeArrowheads="1"/>
          </p:cNvPicPr>
          <p:nvPr/>
        </p:nvPicPr>
        <p:blipFill>
          <a:blip r:embed="rId3" cstate="print"/>
          <a:srcRect/>
          <a:stretch>
            <a:fillRect/>
          </a:stretch>
        </p:blipFill>
        <p:spPr bwMode="auto">
          <a:xfrm>
            <a:off x="0" y="0"/>
            <a:ext cx="1258888" cy="6858000"/>
          </a:xfrm>
          <a:prstGeom prst="rect">
            <a:avLst/>
          </a:prstGeom>
          <a:noFill/>
          <a:ln w="9525">
            <a:noFill/>
            <a:miter lim="800000"/>
            <a:headEnd/>
            <a:tailEnd/>
          </a:ln>
        </p:spPr>
      </p:pic>
      <p:pic>
        <p:nvPicPr>
          <p:cNvPr id="5125" name="Picture 7" descr="MPj03987870000[1]"/>
          <p:cNvPicPr>
            <a:picLocks noChangeAspect="1" noChangeArrowheads="1"/>
          </p:cNvPicPr>
          <p:nvPr/>
        </p:nvPicPr>
        <p:blipFill>
          <a:blip r:embed="rId4" cstate="print"/>
          <a:srcRect/>
          <a:stretch>
            <a:fillRect/>
          </a:stretch>
        </p:blipFill>
        <p:spPr bwMode="auto">
          <a:xfrm>
            <a:off x="3929058" y="214290"/>
            <a:ext cx="2092321" cy="2092321"/>
          </a:xfrm>
          <a:prstGeom prst="rect">
            <a:avLst/>
          </a:prstGeom>
          <a:noFill/>
          <a:ln w="9525">
            <a:noFill/>
            <a:miter lim="800000"/>
            <a:headEnd/>
            <a:tailEnd/>
          </a:ln>
        </p:spPr>
      </p:pic>
      <p:pic>
        <p:nvPicPr>
          <p:cNvPr id="6" name="Picture 6" descr="D:\DatosAV\Mis Webs\public_html\logo-gisum-transparent.png"/>
          <p:cNvPicPr>
            <a:picLocks noChangeAspect="1" noChangeArrowheads="1"/>
          </p:cNvPicPr>
          <p:nvPr/>
        </p:nvPicPr>
        <p:blipFill>
          <a:blip r:embed="rId5" cstate="print"/>
          <a:srcRect/>
          <a:stretch>
            <a:fillRect/>
          </a:stretch>
        </p:blipFill>
        <p:spPr bwMode="auto">
          <a:xfrm>
            <a:off x="7143768" y="1643050"/>
            <a:ext cx="1285877" cy="1118509"/>
          </a:xfrm>
          <a:prstGeom prst="rect">
            <a:avLst/>
          </a:prstGeom>
          <a:noFill/>
          <a:ln w="9525">
            <a:noFill/>
            <a:miter lim="800000"/>
            <a:headEnd/>
            <a:tailEnd/>
          </a:ln>
        </p:spPr>
      </p:pic>
      <p:pic>
        <p:nvPicPr>
          <p:cNvPr id="7" name="Picture 7" descr="D:\DatosAV\Mis Webs\public_html\AteneaLogo.png"/>
          <p:cNvPicPr>
            <a:picLocks noChangeAspect="1" noChangeArrowheads="1"/>
          </p:cNvPicPr>
          <p:nvPr/>
        </p:nvPicPr>
        <p:blipFill>
          <a:blip r:embed="rId6" cstate="print"/>
          <a:srcRect/>
          <a:stretch>
            <a:fillRect/>
          </a:stretch>
        </p:blipFill>
        <p:spPr bwMode="auto">
          <a:xfrm>
            <a:off x="785786" y="1500174"/>
            <a:ext cx="2936233" cy="15049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noProof="0" dirty="0" smtClean="0"/>
              <a:t>Creatures viewpoint</a:t>
            </a:r>
            <a:endParaRPr lang="en-GB" noProof="0" dirty="0"/>
          </a:p>
        </p:txBody>
      </p:sp>
      <p:sp>
        <p:nvSpPr>
          <p:cNvPr id="3" name="2 Marcador de contenido"/>
          <p:cNvSpPr>
            <a:spLocks noGrp="1"/>
          </p:cNvSpPr>
          <p:nvPr>
            <p:ph idx="1"/>
          </p:nvPr>
        </p:nvSpPr>
        <p:spPr/>
        <p:txBody>
          <a:bodyPr/>
          <a:lstStyle/>
          <a:p>
            <a:r>
              <a:rPr lang="en-GB" noProof="0" dirty="0" smtClean="0"/>
              <a:t>Various kinds of </a:t>
            </a:r>
            <a:r>
              <a:rPr lang="en-GB" b="1" noProof="0" dirty="0" smtClean="0"/>
              <a:t>creatures</a:t>
            </a:r>
          </a:p>
          <a:p>
            <a:r>
              <a:rPr lang="en-GB" noProof="0" dirty="0" smtClean="0"/>
              <a:t>They breed true and are not cannibals</a:t>
            </a:r>
            <a:endParaRPr lang="en-GB" noProof="0" dirty="0"/>
          </a:p>
        </p:txBody>
      </p:sp>
      <p:sp>
        <p:nvSpPr>
          <p:cNvPr id="4" name="3 Marcador de fecha"/>
          <p:cNvSpPr>
            <a:spLocks noGrp="1"/>
          </p:cNvSpPr>
          <p:nvPr>
            <p:ph type="dt" sz="half" idx="10"/>
          </p:nvPr>
        </p:nvSpPr>
        <p:spPr/>
        <p:txBody>
          <a:bodyPr/>
          <a:lstStyle/>
          <a:p>
            <a:pPr>
              <a:defRPr/>
            </a:pPr>
            <a:r>
              <a:rPr lang="es-ES" smtClean="0"/>
              <a:t>ECMFA, paris, June 2010</a:t>
            </a:r>
            <a:endParaRPr lang="es-ES" dirty="0"/>
          </a:p>
        </p:txBody>
      </p:sp>
      <p:sp>
        <p:nvSpPr>
          <p:cNvPr id="5" name="4 Marcador de pie de página"/>
          <p:cNvSpPr>
            <a:spLocks noGrp="1"/>
          </p:cNvSpPr>
          <p:nvPr>
            <p:ph type="ftr" sz="quarter" idx="11"/>
          </p:nvPr>
        </p:nvSpPr>
        <p:spPr/>
        <p:txBody>
          <a:bodyPr/>
          <a:lstStyle/>
          <a:p>
            <a:pPr>
              <a:defRPr/>
            </a:pPr>
            <a:r>
              <a:rPr lang="en-US" smtClean="0"/>
              <a:t>A. Vallecillo: "On the Combinination of DSMLs"</a:t>
            </a:r>
            <a:endParaRPr lang="es-ES"/>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10</a:t>
            </a:fld>
            <a:endParaRPr lang="es-ES"/>
          </a:p>
        </p:txBody>
      </p:sp>
      <p:sp>
        <p:nvSpPr>
          <p:cNvPr id="9" name="8 CuadroTexto"/>
          <p:cNvSpPr txBox="1"/>
          <p:nvPr/>
        </p:nvSpPr>
        <p:spPr>
          <a:xfrm>
            <a:off x="1142976" y="5929331"/>
            <a:ext cx="6929486" cy="307777"/>
          </a:xfrm>
          <a:prstGeom prst="rect">
            <a:avLst/>
          </a:prstGeom>
          <a:noFill/>
          <a:ln w="9525">
            <a:solidFill>
              <a:schemeClr val="accent2"/>
            </a:solidFill>
            <a:prstDash val="sysDash"/>
          </a:ln>
        </p:spPr>
        <p:txBody>
          <a:bodyPr wrap="square" rtlCol="0">
            <a:spAutoFit/>
          </a:bodyPr>
          <a:lstStyle/>
          <a:p>
            <a:r>
              <a:rPr lang="es-ES" sz="1400" dirty="0" smtClean="0">
                <a:solidFill>
                  <a:srgbClr val="002060"/>
                </a:solidFill>
              </a:rPr>
              <a:t>[</a:t>
            </a:r>
            <a:r>
              <a:rPr lang="es-ES" sz="1400" dirty="0" err="1" smtClean="0">
                <a:solidFill>
                  <a:srgbClr val="002060"/>
                </a:solidFill>
              </a:rPr>
              <a:t>Many</a:t>
            </a:r>
            <a:r>
              <a:rPr lang="es-ES" sz="1400" dirty="0" smtClean="0">
                <a:solidFill>
                  <a:srgbClr val="002060"/>
                </a:solidFill>
              </a:rPr>
              <a:t> </a:t>
            </a:r>
            <a:r>
              <a:rPr lang="es-ES" sz="1400" dirty="0" err="1" smtClean="0">
                <a:solidFill>
                  <a:srgbClr val="002060"/>
                </a:solidFill>
              </a:rPr>
              <a:t>thanks</a:t>
            </a:r>
            <a:r>
              <a:rPr lang="es-ES" sz="1400" dirty="0" smtClean="0">
                <a:solidFill>
                  <a:srgbClr val="002060"/>
                </a:solidFill>
              </a:rPr>
              <a:t> </a:t>
            </a:r>
            <a:r>
              <a:rPr lang="es-ES" sz="1400" dirty="0" err="1" smtClean="0">
                <a:solidFill>
                  <a:srgbClr val="002060"/>
                </a:solidFill>
              </a:rPr>
              <a:t>to</a:t>
            </a:r>
            <a:r>
              <a:rPr lang="es-ES" sz="1400" dirty="0" smtClean="0">
                <a:solidFill>
                  <a:srgbClr val="002060"/>
                </a:solidFill>
              </a:rPr>
              <a:t> Martin </a:t>
            </a:r>
            <a:r>
              <a:rPr lang="es-ES" sz="1400" dirty="0" err="1" smtClean="0">
                <a:solidFill>
                  <a:srgbClr val="002060"/>
                </a:solidFill>
              </a:rPr>
              <a:t>Gogolla</a:t>
            </a:r>
            <a:r>
              <a:rPr lang="es-ES" sz="1400" dirty="0" smtClean="0">
                <a:solidFill>
                  <a:srgbClr val="002060"/>
                </a:solidFill>
              </a:rPr>
              <a:t> </a:t>
            </a:r>
            <a:r>
              <a:rPr lang="es-ES" sz="1400" dirty="0" err="1" smtClean="0">
                <a:solidFill>
                  <a:srgbClr val="002060"/>
                </a:solidFill>
              </a:rPr>
              <a:t>for</a:t>
            </a:r>
            <a:r>
              <a:rPr lang="es-ES" sz="1400" dirty="0" smtClean="0">
                <a:solidFill>
                  <a:srgbClr val="002060"/>
                </a:solidFill>
              </a:rPr>
              <a:t> </a:t>
            </a:r>
            <a:r>
              <a:rPr lang="es-ES" sz="1400" dirty="0" err="1" smtClean="0">
                <a:solidFill>
                  <a:srgbClr val="002060"/>
                </a:solidFill>
              </a:rPr>
              <a:t>suggesting</a:t>
            </a:r>
            <a:r>
              <a:rPr lang="es-ES" sz="1400" dirty="0" smtClean="0">
                <a:solidFill>
                  <a:srgbClr val="002060"/>
                </a:solidFill>
              </a:rPr>
              <a:t> </a:t>
            </a:r>
            <a:r>
              <a:rPr lang="es-ES" sz="1400" dirty="0" err="1" smtClean="0">
                <a:solidFill>
                  <a:srgbClr val="002060"/>
                </a:solidFill>
              </a:rPr>
              <a:t>the</a:t>
            </a:r>
            <a:r>
              <a:rPr lang="es-ES" sz="1400" dirty="0" smtClean="0">
                <a:solidFill>
                  <a:srgbClr val="002060"/>
                </a:solidFill>
              </a:rPr>
              <a:t> OCL </a:t>
            </a:r>
            <a:r>
              <a:rPr lang="es-ES" sz="1400" dirty="0" err="1" smtClean="0">
                <a:solidFill>
                  <a:srgbClr val="002060"/>
                </a:solidFill>
              </a:rPr>
              <a:t>expressions</a:t>
            </a:r>
            <a:r>
              <a:rPr lang="es-ES" sz="1400" dirty="0" smtClean="0">
                <a:solidFill>
                  <a:srgbClr val="002060"/>
                </a:solidFill>
              </a:rPr>
              <a:t> </a:t>
            </a:r>
            <a:r>
              <a:rPr lang="es-ES" sz="1400" dirty="0" err="1" smtClean="0">
                <a:solidFill>
                  <a:srgbClr val="002060"/>
                </a:solidFill>
              </a:rPr>
              <a:t>for</a:t>
            </a:r>
            <a:r>
              <a:rPr lang="es-ES" sz="1400" dirty="0" smtClean="0">
                <a:solidFill>
                  <a:srgbClr val="002060"/>
                </a:solidFill>
              </a:rPr>
              <a:t> </a:t>
            </a:r>
            <a:r>
              <a:rPr lang="es-ES" sz="1400" dirty="0" err="1" smtClean="0">
                <a:solidFill>
                  <a:srgbClr val="002060"/>
                </a:solidFill>
              </a:rPr>
              <a:t>this</a:t>
            </a:r>
            <a:r>
              <a:rPr lang="es-ES" sz="1400" dirty="0" smtClean="0">
                <a:solidFill>
                  <a:srgbClr val="002060"/>
                </a:solidFill>
              </a:rPr>
              <a:t> </a:t>
            </a:r>
            <a:r>
              <a:rPr lang="es-ES" sz="1400" dirty="0" err="1" smtClean="0">
                <a:solidFill>
                  <a:srgbClr val="002060"/>
                </a:solidFill>
              </a:rPr>
              <a:t>example</a:t>
            </a:r>
            <a:r>
              <a:rPr lang="es-ES" sz="1400" dirty="0" smtClean="0">
                <a:solidFill>
                  <a:srgbClr val="002060"/>
                </a:solidFill>
              </a:rPr>
              <a:t>]</a:t>
            </a:r>
            <a:endParaRPr lang="es-ES" sz="1400" dirty="0">
              <a:solidFill>
                <a:srgbClr val="002060"/>
              </a:solidFill>
            </a:endParaRPr>
          </a:p>
        </p:txBody>
      </p:sp>
      <p:pic>
        <p:nvPicPr>
          <p:cNvPr id="19458" name="Picture 2"/>
          <p:cNvPicPr>
            <a:picLocks noChangeAspect="1" noChangeArrowheads="1"/>
          </p:cNvPicPr>
          <p:nvPr/>
        </p:nvPicPr>
        <p:blipFill>
          <a:blip r:embed="rId2" cstate="print"/>
          <a:srcRect/>
          <a:stretch>
            <a:fillRect/>
          </a:stretch>
        </p:blipFill>
        <p:spPr bwMode="auto">
          <a:xfrm>
            <a:off x="611560" y="2492896"/>
            <a:ext cx="8113541"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noProof="0" dirty="0" smtClean="0"/>
              <a:t>Habitats viewpoint</a:t>
            </a:r>
            <a:endParaRPr lang="en-GB" noProof="0" dirty="0"/>
          </a:p>
        </p:txBody>
      </p:sp>
      <p:sp>
        <p:nvSpPr>
          <p:cNvPr id="3" name="2 Marcador de contenido"/>
          <p:cNvSpPr>
            <a:spLocks noGrp="1"/>
          </p:cNvSpPr>
          <p:nvPr>
            <p:ph idx="1"/>
          </p:nvPr>
        </p:nvSpPr>
        <p:spPr/>
        <p:txBody>
          <a:bodyPr/>
          <a:lstStyle/>
          <a:p>
            <a:r>
              <a:rPr lang="en-GB" b="1" noProof="0" smtClean="0"/>
              <a:t>Inhabitants</a:t>
            </a:r>
            <a:r>
              <a:rPr lang="en-GB" noProof="0" smtClean="0"/>
              <a:t> live in a </a:t>
            </a:r>
            <a:r>
              <a:rPr lang="en-GB" b="1" noProof="0" smtClean="0"/>
              <a:t>habitat</a:t>
            </a:r>
          </a:p>
          <a:p>
            <a:r>
              <a:rPr lang="en-GB" noProof="0" smtClean="0"/>
              <a:t>There are different kinds of habitats</a:t>
            </a:r>
            <a:endParaRPr lang="en-GB" noProof="0"/>
          </a:p>
        </p:txBody>
      </p:sp>
      <p:sp>
        <p:nvSpPr>
          <p:cNvPr id="4" name="3 Marcador de fecha"/>
          <p:cNvSpPr>
            <a:spLocks noGrp="1"/>
          </p:cNvSpPr>
          <p:nvPr>
            <p:ph type="dt" sz="half" idx="10"/>
          </p:nvPr>
        </p:nvSpPr>
        <p:spPr/>
        <p:txBody>
          <a:bodyPr/>
          <a:lstStyle/>
          <a:p>
            <a:pPr>
              <a:defRPr/>
            </a:pPr>
            <a:r>
              <a:rPr lang="es-ES" smtClean="0"/>
              <a:t>ECMFA, paris, June 2010</a:t>
            </a:r>
            <a:endParaRPr lang="es-ES"/>
          </a:p>
        </p:txBody>
      </p:sp>
      <p:sp>
        <p:nvSpPr>
          <p:cNvPr id="5" name="4 Marcador de pie de página"/>
          <p:cNvSpPr>
            <a:spLocks noGrp="1"/>
          </p:cNvSpPr>
          <p:nvPr>
            <p:ph type="ftr" sz="quarter" idx="11"/>
          </p:nvPr>
        </p:nvSpPr>
        <p:spPr/>
        <p:txBody>
          <a:bodyPr/>
          <a:lstStyle/>
          <a:p>
            <a:pPr>
              <a:defRPr/>
            </a:pPr>
            <a:r>
              <a:rPr lang="en-US" smtClean="0"/>
              <a:t>A. Vallecillo: "On the Combinination of DSMLs"</a:t>
            </a:r>
            <a:endParaRPr lang="es-ES"/>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11</a:t>
            </a:fld>
            <a:endParaRPr lang="es-ES"/>
          </a:p>
        </p:txBody>
      </p:sp>
      <p:pic>
        <p:nvPicPr>
          <p:cNvPr id="20482" name="Picture 2"/>
          <p:cNvPicPr>
            <a:picLocks noChangeAspect="1" noChangeArrowheads="1"/>
          </p:cNvPicPr>
          <p:nvPr/>
        </p:nvPicPr>
        <p:blipFill>
          <a:blip r:embed="rId2" cstate="print"/>
          <a:srcRect/>
          <a:stretch>
            <a:fillRect/>
          </a:stretch>
        </p:blipFill>
        <p:spPr bwMode="auto">
          <a:xfrm>
            <a:off x="1187624" y="2564904"/>
            <a:ext cx="6459579" cy="30311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noProof="0" dirty="0" smtClean="0"/>
              <a:t>Colours</a:t>
            </a:r>
            <a:endParaRPr lang="en-GB" noProof="0" dirty="0"/>
          </a:p>
        </p:txBody>
      </p:sp>
      <p:sp>
        <p:nvSpPr>
          <p:cNvPr id="3" name="2 Marcador de contenido"/>
          <p:cNvSpPr>
            <a:spLocks noGrp="1"/>
          </p:cNvSpPr>
          <p:nvPr>
            <p:ph idx="1"/>
          </p:nvPr>
        </p:nvSpPr>
        <p:spPr/>
        <p:txBody>
          <a:bodyPr/>
          <a:lstStyle/>
          <a:p>
            <a:r>
              <a:rPr lang="en-GB" noProof="0" dirty="0" err="1" smtClean="0"/>
              <a:t>ColouredThings</a:t>
            </a:r>
            <a:r>
              <a:rPr lang="en-GB" noProof="0" dirty="0" smtClean="0"/>
              <a:t> have a </a:t>
            </a:r>
            <a:r>
              <a:rPr lang="en-GB" b="1" noProof="0" dirty="0" smtClean="0"/>
              <a:t>colour</a:t>
            </a:r>
          </a:p>
          <a:p>
            <a:r>
              <a:rPr lang="en-GB" noProof="0" dirty="0" smtClean="0"/>
              <a:t>An operation establishes the rule for </a:t>
            </a:r>
            <a:r>
              <a:rPr lang="en-GB" b="1" noProof="0" dirty="0" smtClean="0"/>
              <a:t>mingling</a:t>
            </a:r>
            <a:r>
              <a:rPr lang="en-GB" noProof="0" dirty="0" smtClean="0"/>
              <a:t> two Colours</a:t>
            </a:r>
          </a:p>
          <a:p>
            <a:r>
              <a:rPr lang="en-GB" noProof="0" dirty="0" smtClean="0"/>
              <a:t>A colour </a:t>
            </a:r>
            <a:r>
              <a:rPr lang="en-GB" b="1" noProof="0" dirty="0" smtClean="0"/>
              <a:t>clashes </a:t>
            </a:r>
            <a:r>
              <a:rPr lang="en-GB" noProof="0" dirty="0" smtClean="0"/>
              <a:t>with </a:t>
            </a:r>
            <a:r>
              <a:rPr lang="en-GB" dirty="0" smtClean="0"/>
              <a:t>other </a:t>
            </a:r>
            <a:r>
              <a:rPr lang="en-GB" noProof="0" dirty="0" smtClean="0"/>
              <a:t>strongly contrasted colours</a:t>
            </a:r>
          </a:p>
          <a:p>
            <a:endParaRPr lang="en-GB" noProof="0" dirty="0" smtClean="0"/>
          </a:p>
          <a:p>
            <a:endParaRPr lang="en-GB" noProof="0" dirty="0"/>
          </a:p>
        </p:txBody>
      </p:sp>
      <p:sp>
        <p:nvSpPr>
          <p:cNvPr id="4" name="3 Marcador de fecha"/>
          <p:cNvSpPr>
            <a:spLocks noGrp="1"/>
          </p:cNvSpPr>
          <p:nvPr>
            <p:ph type="dt" sz="half" idx="10"/>
          </p:nvPr>
        </p:nvSpPr>
        <p:spPr/>
        <p:txBody>
          <a:bodyPr/>
          <a:lstStyle/>
          <a:p>
            <a:pPr>
              <a:defRPr/>
            </a:pPr>
            <a:r>
              <a:rPr lang="es-ES" smtClean="0"/>
              <a:t>ECMFA, paris, June 2010</a:t>
            </a:r>
            <a:endParaRPr lang="es-ES"/>
          </a:p>
        </p:txBody>
      </p:sp>
      <p:sp>
        <p:nvSpPr>
          <p:cNvPr id="5" name="4 Marcador de pie de página"/>
          <p:cNvSpPr>
            <a:spLocks noGrp="1"/>
          </p:cNvSpPr>
          <p:nvPr>
            <p:ph type="ftr" sz="quarter" idx="11"/>
          </p:nvPr>
        </p:nvSpPr>
        <p:spPr/>
        <p:txBody>
          <a:bodyPr/>
          <a:lstStyle/>
          <a:p>
            <a:pPr>
              <a:defRPr/>
            </a:pPr>
            <a:r>
              <a:rPr lang="en-US" smtClean="0"/>
              <a:t>A. Vallecillo: "On the Combinination of DSMLs"</a:t>
            </a:r>
            <a:endParaRPr lang="es-ES"/>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12</a:t>
            </a:fld>
            <a:endParaRPr lang="es-ES"/>
          </a:p>
        </p:txBody>
      </p:sp>
      <p:pic>
        <p:nvPicPr>
          <p:cNvPr id="7" name="Picture 2"/>
          <p:cNvPicPr>
            <a:picLocks noChangeAspect="1" noChangeArrowheads="1"/>
          </p:cNvPicPr>
          <p:nvPr/>
        </p:nvPicPr>
        <p:blipFill>
          <a:blip r:embed="rId2" cstate="print"/>
          <a:srcRect/>
          <a:stretch>
            <a:fillRect/>
          </a:stretch>
        </p:blipFill>
        <p:spPr bwMode="auto">
          <a:xfrm>
            <a:off x="1691680" y="3068960"/>
            <a:ext cx="6084167" cy="29120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noProof="0" dirty="0" smtClean="0"/>
              <a:t>Travelling around</a:t>
            </a:r>
            <a:endParaRPr lang="en-GB" noProof="0" dirty="0"/>
          </a:p>
        </p:txBody>
      </p:sp>
      <p:sp>
        <p:nvSpPr>
          <p:cNvPr id="3" name="2 Marcador de contenido"/>
          <p:cNvSpPr>
            <a:spLocks noGrp="1"/>
          </p:cNvSpPr>
          <p:nvPr>
            <p:ph idx="1"/>
          </p:nvPr>
        </p:nvSpPr>
        <p:spPr/>
        <p:txBody>
          <a:bodyPr/>
          <a:lstStyle/>
          <a:p>
            <a:r>
              <a:rPr lang="en-GB" sz="2000" noProof="0" dirty="0" smtClean="0"/>
              <a:t>A </a:t>
            </a:r>
            <a:r>
              <a:rPr lang="en-GB" sz="2000" b="1" noProof="0" dirty="0" smtClean="0"/>
              <a:t>Position </a:t>
            </a:r>
            <a:r>
              <a:rPr lang="en-GB" sz="2000" noProof="0" dirty="0" smtClean="0"/>
              <a:t>indicates where a </a:t>
            </a:r>
            <a:r>
              <a:rPr lang="en-GB" sz="2000" b="1" noProof="0" dirty="0" smtClean="0"/>
              <a:t>Thing </a:t>
            </a:r>
            <a:r>
              <a:rPr lang="en-GB" sz="2000" noProof="0" dirty="0" smtClean="0"/>
              <a:t>is in a moment in time</a:t>
            </a:r>
          </a:p>
          <a:p>
            <a:r>
              <a:rPr lang="en-GB" sz="2000" noProof="0" dirty="0" smtClean="0"/>
              <a:t>A </a:t>
            </a:r>
            <a:r>
              <a:rPr lang="en-GB" sz="2000" b="1" noProof="0" dirty="0" smtClean="0"/>
              <a:t>Movement</a:t>
            </a:r>
            <a:r>
              <a:rPr lang="en-GB" sz="2000" noProof="0" dirty="0" smtClean="0"/>
              <a:t> transports together a set of things (which are in the same place) from one location to another using a sequence of moves</a:t>
            </a:r>
          </a:p>
          <a:p>
            <a:r>
              <a:rPr lang="en-GB" sz="2000" noProof="0" dirty="0" smtClean="0"/>
              <a:t>A </a:t>
            </a:r>
            <a:r>
              <a:rPr lang="en-GB" sz="2000" b="1" noProof="0" dirty="0" smtClean="0"/>
              <a:t>Move </a:t>
            </a:r>
            <a:r>
              <a:rPr lang="en-GB" sz="2000" noProof="0" dirty="0" smtClean="0"/>
              <a:t>establishes a </a:t>
            </a:r>
            <a:r>
              <a:rPr lang="en-GB" sz="2000" b="1" noProof="0" dirty="0" smtClean="0"/>
              <a:t>valid</a:t>
            </a:r>
            <a:r>
              <a:rPr lang="en-GB" sz="2000" noProof="0" dirty="0" smtClean="0"/>
              <a:t> </a:t>
            </a:r>
            <a:r>
              <a:rPr lang="en-GB" sz="2000" dirty="0" smtClean="0"/>
              <a:t>path </a:t>
            </a:r>
            <a:r>
              <a:rPr lang="en-GB" sz="2000" noProof="0" dirty="0" smtClean="0"/>
              <a:t>between two positions</a:t>
            </a:r>
          </a:p>
        </p:txBody>
      </p:sp>
      <p:sp>
        <p:nvSpPr>
          <p:cNvPr id="4" name="3 Marcador de fecha"/>
          <p:cNvSpPr>
            <a:spLocks noGrp="1"/>
          </p:cNvSpPr>
          <p:nvPr>
            <p:ph type="dt" sz="half" idx="10"/>
          </p:nvPr>
        </p:nvSpPr>
        <p:spPr/>
        <p:txBody>
          <a:bodyPr/>
          <a:lstStyle/>
          <a:p>
            <a:pPr>
              <a:defRPr/>
            </a:pPr>
            <a:r>
              <a:rPr lang="es-ES" smtClean="0"/>
              <a:t>ECMFA, paris, June 2010</a:t>
            </a:r>
            <a:endParaRPr lang="es-ES"/>
          </a:p>
        </p:txBody>
      </p:sp>
      <p:sp>
        <p:nvSpPr>
          <p:cNvPr id="5" name="4 Marcador de pie de página"/>
          <p:cNvSpPr>
            <a:spLocks noGrp="1"/>
          </p:cNvSpPr>
          <p:nvPr>
            <p:ph type="ftr" sz="quarter" idx="11"/>
          </p:nvPr>
        </p:nvSpPr>
        <p:spPr/>
        <p:txBody>
          <a:bodyPr/>
          <a:lstStyle/>
          <a:p>
            <a:pPr>
              <a:defRPr/>
            </a:pPr>
            <a:r>
              <a:rPr lang="en-US" smtClean="0"/>
              <a:t>A. Vallecillo: "On the Combinination of DSMLs"</a:t>
            </a:r>
            <a:endParaRPr lang="es-ES"/>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13</a:t>
            </a:fld>
            <a:endParaRPr lang="es-ES"/>
          </a:p>
        </p:txBody>
      </p:sp>
      <p:pic>
        <p:nvPicPr>
          <p:cNvPr id="22530" name="Picture 2"/>
          <p:cNvPicPr>
            <a:picLocks noChangeAspect="1" noChangeArrowheads="1"/>
          </p:cNvPicPr>
          <p:nvPr/>
        </p:nvPicPr>
        <p:blipFill>
          <a:blip r:embed="rId2" cstate="print"/>
          <a:srcRect/>
          <a:stretch>
            <a:fillRect/>
          </a:stretch>
        </p:blipFill>
        <p:spPr bwMode="auto">
          <a:xfrm>
            <a:off x="1259632" y="2996952"/>
            <a:ext cx="6770421" cy="3168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noProof="0" dirty="0" smtClean="0"/>
              <a:t>Three main issues to be addressed</a:t>
            </a:r>
            <a:endParaRPr lang="en-GB" noProof="0" dirty="0"/>
          </a:p>
        </p:txBody>
      </p:sp>
      <p:sp>
        <p:nvSpPr>
          <p:cNvPr id="3" name="2 Marcador de contenido"/>
          <p:cNvSpPr>
            <a:spLocks noGrp="1"/>
          </p:cNvSpPr>
          <p:nvPr>
            <p:ph idx="1"/>
          </p:nvPr>
        </p:nvSpPr>
        <p:spPr/>
        <p:txBody>
          <a:bodyPr/>
          <a:lstStyle/>
          <a:p>
            <a:r>
              <a:rPr lang="en-GB" noProof="0" dirty="0" smtClean="0"/>
              <a:t>How to relate the elements from the different views?</a:t>
            </a:r>
          </a:p>
          <a:p>
            <a:endParaRPr lang="en-GB" noProof="0" dirty="0" smtClean="0"/>
          </a:p>
          <a:p>
            <a:endParaRPr lang="en-GB" noProof="0" dirty="0" smtClean="0"/>
          </a:p>
          <a:p>
            <a:r>
              <a:rPr lang="en-GB" noProof="0" dirty="0" smtClean="0"/>
              <a:t>How to integrate the models of the views into a common workable model?</a:t>
            </a:r>
          </a:p>
          <a:p>
            <a:endParaRPr lang="en-GB" noProof="0" dirty="0" smtClean="0"/>
          </a:p>
          <a:p>
            <a:endParaRPr lang="en-GB" noProof="0" dirty="0" smtClean="0"/>
          </a:p>
          <a:p>
            <a:r>
              <a:rPr lang="en-GB" noProof="0" dirty="0" smtClean="0"/>
              <a:t>How to extract information (and other views) from the common model</a:t>
            </a:r>
          </a:p>
        </p:txBody>
      </p:sp>
      <p:sp>
        <p:nvSpPr>
          <p:cNvPr id="4" name="3 Marcador de fecha"/>
          <p:cNvSpPr>
            <a:spLocks noGrp="1"/>
          </p:cNvSpPr>
          <p:nvPr>
            <p:ph type="dt" sz="half" idx="10"/>
          </p:nvPr>
        </p:nvSpPr>
        <p:spPr/>
        <p:txBody>
          <a:bodyPr/>
          <a:lstStyle/>
          <a:p>
            <a:pPr>
              <a:defRPr/>
            </a:pPr>
            <a:r>
              <a:rPr lang="en-GB" smtClean="0"/>
              <a:t>ECMFA, paris, June 2010</a:t>
            </a:r>
            <a:endParaRPr lang="en-GB"/>
          </a:p>
        </p:txBody>
      </p:sp>
      <p:sp>
        <p:nvSpPr>
          <p:cNvPr id="5" name="4 Marcador de pie de página"/>
          <p:cNvSpPr>
            <a:spLocks noGrp="1"/>
          </p:cNvSpPr>
          <p:nvPr>
            <p:ph type="ftr" sz="quarter" idx="11"/>
          </p:nvPr>
        </p:nvSpPr>
        <p:spPr/>
        <p:txBody>
          <a:bodyPr/>
          <a:lstStyle/>
          <a:p>
            <a:pPr>
              <a:defRPr/>
            </a:pPr>
            <a:r>
              <a:rPr lang="en-GB" smtClean="0"/>
              <a:t>A. Vallecillo: "On the Combinination of DSMLs"</a:t>
            </a:r>
            <a:endParaRPr lang="en-GB"/>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n-GB" smtClean="0"/>
              <a:pPr>
                <a:defRPr/>
              </a:pPr>
              <a:t>14</a:t>
            </a:fld>
            <a:endParaRPr lang="en-GB"/>
          </a:p>
        </p:txBody>
      </p:sp>
      <p:sp>
        <p:nvSpPr>
          <p:cNvPr id="7" name="6 CuadroTexto"/>
          <p:cNvSpPr txBox="1"/>
          <p:nvPr/>
        </p:nvSpPr>
        <p:spPr>
          <a:xfrm>
            <a:off x="2857488" y="1857364"/>
            <a:ext cx="2928958" cy="461665"/>
          </a:xfrm>
          <a:prstGeom prst="rect">
            <a:avLst/>
          </a:prstGeom>
          <a:noFill/>
          <a:ln w="9525">
            <a:solidFill>
              <a:schemeClr val="tx1"/>
            </a:solidFill>
          </a:ln>
        </p:spPr>
        <p:txBody>
          <a:bodyPr wrap="square" rtlCol="0">
            <a:spAutoFit/>
          </a:bodyPr>
          <a:lstStyle/>
          <a:p>
            <a:r>
              <a:rPr lang="en-GB" sz="2400" b="1" smtClean="0">
                <a:solidFill>
                  <a:srgbClr val="002060"/>
                </a:solidFill>
              </a:rPr>
              <a:t>Viewpoint relation</a:t>
            </a:r>
            <a:endParaRPr lang="en-GB" sz="2400" b="1">
              <a:solidFill>
                <a:srgbClr val="002060"/>
              </a:solidFill>
            </a:endParaRPr>
          </a:p>
        </p:txBody>
      </p:sp>
      <p:sp>
        <p:nvSpPr>
          <p:cNvPr id="8" name="7 CuadroTexto"/>
          <p:cNvSpPr txBox="1"/>
          <p:nvPr/>
        </p:nvSpPr>
        <p:spPr>
          <a:xfrm>
            <a:off x="2857488" y="3429000"/>
            <a:ext cx="3000396" cy="461665"/>
          </a:xfrm>
          <a:prstGeom prst="rect">
            <a:avLst/>
          </a:prstGeom>
          <a:noFill/>
          <a:ln w="9525">
            <a:solidFill>
              <a:schemeClr val="tx1"/>
            </a:solidFill>
          </a:ln>
        </p:spPr>
        <p:txBody>
          <a:bodyPr wrap="square" rtlCol="0">
            <a:spAutoFit/>
          </a:bodyPr>
          <a:lstStyle/>
          <a:p>
            <a:pPr algn="ctr"/>
            <a:r>
              <a:rPr lang="en-GB" sz="2400" b="1" smtClean="0">
                <a:solidFill>
                  <a:srgbClr val="002060"/>
                </a:solidFill>
              </a:rPr>
              <a:t>Synthesis</a:t>
            </a:r>
            <a:endParaRPr lang="en-GB" sz="2400" b="1">
              <a:solidFill>
                <a:srgbClr val="002060"/>
              </a:solidFill>
            </a:endParaRPr>
          </a:p>
        </p:txBody>
      </p:sp>
      <p:sp>
        <p:nvSpPr>
          <p:cNvPr id="9" name="8 CuadroTexto"/>
          <p:cNvSpPr txBox="1"/>
          <p:nvPr/>
        </p:nvSpPr>
        <p:spPr>
          <a:xfrm>
            <a:off x="2857488" y="4967599"/>
            <a:ext cx="3000396" cy="461665"/>
          </a:xfrm>
          <a:prstGeom prst="rect">
            <a:avLst/>
          </a:prstGeom>
          <a:noFill/>
          <a:ln w="9525">
            <a:solidFill>
              <a:schemeClr val="tx1"/>
            </a:solidFill>
          </a:ln>
        </p:spPr>
        <p:txBody>
          <a:bodyPr wrap="square" rtlCol="0">
            <a:spAutoFit/>
          </a:bodyPr>
          <a:lstStyle/>
          <a:p>
            <a:pPr algn="ctr"/>
            <a:r>
              <a:rPr lang="en-GB" sz="2400" b="1" smtClean="0">
                <a:solidFill>
                  <a:srgbClr val="002060"/>
                </a:solidFill>
              </a:rPr>
              <a:t>Analysis</a:t>
            </a:r>
            <a:endParaRPr lang="en-GB" sz="2400" b="1">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noProof="0" dirty="0" smtClean="0"/>
              <a:t>Correspondences</a:t>
            </a:r>
            <a:endParaRPr lang="en-GB" noProof="0" dirty="0"/>
          </a:p>
        </p:txBody>
      </p:sp>
      <p:sp>
        <p:nvSpPr>
          <p:cNvPr id="3" name="2 Marcador de contenido"/>
          <p:cNvSpPr>
            <a:spLocks noGrp="1"/>
          </p:cNvSpPr>
          <p:nvPr>
            <p:ph idx="1"/>
          </p:nvPr>
        </p:nvSpPr>
        <p:spPr/>
        <p:txBody>
          <a:bodyPr/>
          <a:lstStyle/>
          <a:p>
            <a:r>
              <a:rPr lang="en-GB" noProof="0" dirty="0" smtClean="0"/>
              <a:t>Simple correspondences establish the relationships between elements in different viewpoints</a:t>
            </a:r>
          </a:p>
          <a:p>
            <a:pPr lvl="1"/>
            <a:r>
              <a:rPr lang="en-GB" noProof="0" dirty="0" err="1" smtClean="0"/>
              <a:t>Creatures.Creature</a:t>
            </a:r>
            <a:r>
              <a:rPr lang="en-GB" noProof="0" dirty="0" smtClean="0"/>
              <a:t> &lt;-&gt; </a:t>
            </a:r>
            <a:r>
              <a:rPr lang="en-GB" noProof="0" dirty="0" err="1" smtClean="0"/>
              <a:t>Habitats.Inhabitant</a:t>
            </a:r>
            <a:endParaRPr lang="en-GB" noProof="0" dirty="0" smtClean="0"/>
          </a:p>
          <a:p>
            <a:pPr lvl="1"/>
            <a:r>
              <a:rPr lang="en-GB" noProof="0" dirty="0" err="1" smtClean="0"/>
              <a:t>Creatures.Creature</a:t>
            </a:r>
            <a:r>
              <a:rPr lang="en-GB" noProof="0" dirty="0" smtClean="0"/>
              <a:t> &lt;-&gt; </a:t>
            </a:r>
            <a:r>
              <a:rPr lang="en-GB" noProof="0" dirty="0" err="1" smtClean="0"/>
              <a:t>Colours.ColouredThing</a:t>
            </a:r>
            <a:endParaRPr lang="en-GB" noProof="0" dirty="0" smtClean="0"/>
          </a:p>
          <a:p>
            <a:pPr lvl="1"/>
            <a:r>
              <a:rPr lang="en-GB" noProof="0" dirty="0" err="1" smtClean="0"/>
              <a:t>Habitats.Inhabitant</a:t>
            </a:r>
            <a:r>
              <a:rPr lang="en-GB" noProof="0" dirty="0" smtClean="0"/>
              <a:t> &lt;-&gt; </a:t>
            </a:r>
            <a:r>
              <a:rPr lang="en-GB" noProof="0" dirty="0" err="1" smtClean="0"/>
              <a:t>Movement.Thing</a:t>
            </a:r>
            <a:endParaRPr lang="en-GB" noProof="0" dirty="0" smtClean="0"/>
          </a:p>
          <a:p>
            <a:pPr lvl="1"/>
            <a:r>
              <a:rPr lang="en-GB" noProof="0" dirty="0" err="1" smtClean="0"/>
              <a:t>Habitats.Habitat</a:t>
            </a:r>
            <a:r>
              <a:rPr lang="en-GB" noProof="0" dirty="0" smtClean="0"/>
              <a:t>      &lt;-&gt; </a:t>
            </a:r>
            <a:r>
              <a:rPr lang="en-GB" noProof="0" dirty="0" err="1" smtClean="0"/>
              <a:t>Colours.ColouredThing</a:t>
            </a:r>
            <a:endParaRPr lang="en-GB" noProof="0" dirty="0" smtClean="0"/>
          </a:p>
          <a:p>
            <a:pPr lvl="3"/>
            <a:endParaRPr lang="en-GB" noProof="0" dirty="0" smtClean="0"/>
          </a:p>
          <a:p>
            <a:r>
              <a:rPr lang="en-GB" dirty="0" smtClean="0"/>
              <a:t>Correspondences do not form part of any viewpoint</a:t>
            </a:r>
          </a:p>
          <a:p>
            <a:pPr lvl="2"/>
            <a:endParaRPr lang="en-GB" dirty="0" smtClean="0"/>
          </a:p>
          <a:p>
            <a:r>
              <a:rPr lang="en-GB" noProof="0" dirty="0" smtClean="0"/>
              <a:t>Constraints on Correspondences:</a:t>
            </a:r>
          </a:p>
          <a:p>
            <a:pPr lvl="1"/>
            <a:r>
              <a:rPr lang="en-GB" noProof="0" dirty="0" smtClean="0"/>
              <a:t>We do not want to have </a:t>
            </a:r>
            <a:r>
              <a:rPr lang="en-GB" b="1" noProof="0" dirty="0" smtClean="0">
                <a:solidFill>
                  <a:srgbClr val="FF0000"/>
                </a:solidFill>
              </a:rPr>
              <a:t>red</a:t>
            </a:r>
            <a:r>
              <a:rPr lang="en-GB" b="1" noProof="0" dirty="0" smtClean="0"/>
              <a:t> cats </a:t>
            </a:r>
            <a:r>
              <a:rPr lang="en-GB" noProof="0" dirty="0" smtClean="0"/>
              <a:t>or </a:t>
            </a:r>
            <a:r>
              <a:rPr lang="en-GB" b="1" noProof="0" dirty="0" smtClean="0">
                <a:solidFill>
                  <a:schemeClr val="accent2"/>
                </a:solidFill>
              </a:rPr>
              <a:t>blue</a:t>
            </a:r>
            <a:r>
              <a:rPr lang="en-GB" b="1" noProof="0" dirty="0" smtClean="0"/>
              <a:t> woodlands</a:t>
            </a:r>
          </a:p>
          <a:p>
            <a:pPr lvl="1"/>
            <a:r>
              <a:rPr lang="en-GB" noProof="0" dirty="0" smtClean="0"/>
              <a:t>The colour of an inhabitant cannot clash with the colour of its habitat!</a:t>
            </a:r>
            <a:endParaRPr lang="en-GB" noProof="0" dirty="0"/>
          </a:p>
        </p:txBody>
      </p:sp>
      <p:sp>
        <p:nvSpPr>
          <p:cNvPr id="4" name="3 Marcador de fecha"/>
          <p:cNvSpPr>
            <a:spLocks noGrp="1"/>
          </p:cNvSpPr>
          <p:nvPr>
            <p:ph type="dt" sz="half" idx="10"/>
          </p:nvPr>
        </p:nvSpPr>
        <p:spPr/>
        <p:txBody>
          <a:bodyPr/>
          <a:lstStyle/>
          <a:p>
            <a:pPr>
              <a:defRPr/>
            </a:pPr>
            <a:r>
              <a:rPr lang="es-ES" smtClean="0"/>
              <a:t>ECMFA, paris, June 2010</a:t>
            </a:r>
            <a:endParaRPr lang="es-ES"/>
          </a:p>
        </p:txBody>
      </p:sp>
      <p:sp>
        <p:nvSpPr>
          <p:cNvPr id="5" name="4 Marcador de pie de página"/>
          <p:cNvSpPr>
            <a:spLocks noGrp="1"/>
          </p:cNvSpPr>
          <p:nvPr>
            <p:ph type="ftr" sz="quarter" idx="11"/>
          </p:nvPr>
        </p:nvSpPr>
        <p:spPr/>
        <p:txBody>
          <a:bodyPr/>
          <a:lstStyle/>
          <a:p>
            <a:pPr>
              <a:defRPr/>
            </a:pPr>
            <a:r>
              <a:rPr lang="en-US" smtClean="0"/>
              <a:t>A. Vallecillo: "On the Combinination of DSMLs"</a:t>
            </a:r>
            <a:endParaRPr lang="es-ES"/>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15</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noProof="0" dirty="0" smtClean="0"/>
              <a:t>Correspondences</a:t>
            </a:r>
            <a:endParaRPr lang="en-GB" noProof="0" dirty="0"/>
          </a:p>
        </p:txBody>
      </p:sp>
      <p:sp>
        <p:nvSpPr>
          <p:cNvPr id="3" name="2 Marcador de contenido"/>
          <p:cNvSpPr>
            <a:spLocks noGrp="1"/>
          </p:cNvSpPr>
          <p:nvPr>
            <p:ph idx="1"/>
          </p:nvPr>
        </p:nvSpPr>
        <p:spPr/>
        <p:txBody>
          <a:bodyPr/>
          <a:lstStyle/>
          <a:p>
            <a:endParaRPr lang="es-ES" dirty="0"/>
          </a:p>
        </p:txBody>
      </p:sp>
      <p:sp>
        <p:nvSpPr>
          <p:cNvPr id="4" name="3 Marcador de fecha"/>
          <p:cNvSpPr>
            <a:spLocks noGrp="1"/>
          </p:cNvSpPr>
          <p:nvPr>
            <p:ph type="dt" sz="half" idx="10"/>
          </p:nvPr>
        </p:nvSpPr>
        <p:spPr/>
        <p:txBody>
          <a:bodyPr/>
          <a:lstStyle/>
          <a:p>
            <a:pPr>
              <a:defRPr/>
            </a:pPr>
            <a:r>
              <a:rPr lang="es-ES" smtClean="0"/>
              <a:t>ECMFA, paris, June 2010</a:t>
            </a:r>
            <a:endParaRPr lang="es-ES" dirty="0"/>
          </a:p>
        </p:txBody>
      </p:sp>
      <p:sp>
        <p:nvSpPr>
          <p:cNvPr id="5" name="4 Marcador de pie de página"/>
          <p:cNvSpPr>
            <a:spLocks noGrp="1"/>
          </p:cNvSpPr>
          <p:nvPr>
            <p:ph type="ftr" sz="quarter" idx="11"/>
          </p:nvPr>
        </p:nvSpPr>
        <p:spPr/>
        <p:txBody>
          <a:bodyPr/>
          <a:lstStyle/>
          <a:p>
            <a:pPr>
              <a:defRPr/>
            </a:pPr>
            <a:r>
              <a:rPr lang="en-US" smtClean="0"/>
              <a:t>A. Vallecillo: "On the Combinination of DSMLs"</a:t>
            </a:r>
            <a:endParaRPr lang="es-ES" dirty="0"/>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16</a:t>
            </a:fld>
            <a:endParaRPr lang="es-ES"/>
          </a:p>
        </p:txBody>
      </p:sp>
      <p:pic>
        <p:nvPicPr>
          <p:cNvPr id="23554" name="Picture 2"/>
          <p:cNvPicPr>
            <a:picLocks noChangeAspect="1" noChangeArrowheads="1"/>
          </p:cNvPicPr>
          <p:nvPr/>
        </p:nvPicPr>
        <p:blipFill>
          <a:blip r:embed="rId3" cstate="print"/>
          <a:srcRect/>
          <a:stretch>
            <a:fillRect/>
          </a:stretch>
        </p:blipFill>
        <p:spPr bwMode="auto">
          <a:xfrm>
            <a:off x="0" y="1484784"/>
            <a:ext cx="9144000" cy="44229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smtClean="0"/>
              <a:t>Existing approaches for VP synthesis</a:t>
            </a:r>
            <a:endParaRPr lang="en-GB" dirty="0"/>
          </a:p>
        </p:txBody>
      </p:sp>
      <p:sp>
        <p:nvSpPr>
          <p:cNvPr id="3" name="2 Marcador de contenido"/>
          <p:cNvSpPr>
            <a:spLocks noGrp="1"/>
          </p:cNvSpPr>
          <p:nvPr>
            <p:ph idx="1"/>
          </p:nvPr>
        </p:nvSpPr>
        <p:spPr/>
        <p:txBody>
          <a:bodyPr/>
          <a:lstStyle/>
          <a:p>
            <a:endParaRPr lang="en-GB" dirty="0" smtClean="0"/>
          </a:p>
          <a:p>
            <a:r>
              <a:rPr lang="en-GB" dirty="0" err="1" smtClean="0"/>
              <a:t>Metamodel</a:t>
            </a:r>
            <a:r>
              <a:rPr lang="en-GB" dirty="0" smtClean="0"/>
              <a:t> inheritance</a:t>
            </a:r>
          </a:p>
          <a:p>
            <a:endParaRPr lang="en-GB" dirty="0" smtClean="0"/>
          </a:p>
          <a:p>
            <a:r>
              <a:rPr lang="en-GB" dirty="0" err="1" smtClean="0"/>
              <a:t>Metamodel</a:t>
            </a:r>
            <a:r>
              <a:rPr lang="en-GB" dirty="0" smtClean="0"/>
              <a:t> extension</a:t>
            </a:r>
          </a:p>
          <a:p>
            <a:endParaRPr lang="en-GB" dirty="0" smtClean="0"/>
          </a:p>
          <a:p>
            <a:r>
              <a:rPr lang="en-GB" dirty="0" smtClean="0"/>
              <a:t>Language embedding</a:t>
            </a:r>
          </a:p>
          <a:p>
            <a:endParaRPr lang="en-GB" dirty="0" smtClean="0"/>
          </a:p>
          <a:p>
            <a:r>
              <a:rPr lang="en-GB" dirty="0" err="1" smtClean="0"/>
              <a:t>Metamodel</a:t>
            </a:r>
            <a:r>
              <a:rPr lang="en-GB" dirty="0" smtClean="0"/>
              <a:t> merge</a:t>
            </a:r>
            <a:endParaRPr lang="en-GB" dirty="0"/>
          </a:p>
        </p:txBody>
      </p:sp>
      <p:sp>
        <p:nvSpPr>
          <p:cNvPr id="4" name="3 Marcador de fecha"/>
          <p:cNvSpPr>
            <a:spLocks noGrp="1"/>
          </p:cNvSpPr>
          <p:nvPr>
            <p:ph type="dt" sz="half" idx="10"/>
          </p:nvPr>
        </p:nvSpPr>
        <p:spPr/>
        <p:txBody>
          <a:bodyPr/>
          <a:lstStyle/>
          <a:p>
            <a:pPr>
              <a:defRPr/>
            </a:pPr>
            <a:r>
              <a:rPr lang="es-ES" smtClean="0"/>
              <a:t>ECMFA, paris, June 2010</a:t>
            </a:r>
            <a:endParaRPr lang="es-ES"/>
          </a:p>
        </p:txBody>
      </p:sp>
      <p:sp>
        <p:nvSpPr>
          <p:cNvPr id="5" name="4 Marcador de pie de página"/>
          <p:cNvSpPr>
            <a:spLocks noGrp="1"/>
          </p:cNvSpPr>
          <p:nvPr>
            <p:ph type="ftr" sz="quarter" idx="11"/>
          </p:nvPr>
        </p:nvSpPr>
        <p:spPr/>
        <p:txBody>
          <a:bodyPr/>
          <a:lstStyle/>
          <a:p>
            <a:pPr>
              <a:defRPr/>
            </a:pPr>
            <a:r>
              <a:rPr lang="en-US" smtClean="0"/>
              <a:t>A. Vallecillo: "On the Combinination of DSMLs"</a:t>
            </a:r>
            <a:endParaRPr lang="es-ES"/>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17</a:t>
            </a:fld>
            <a:endParaRPr lang="es-E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noProof="0" dirty="0" smtClean="0"/>
              <a:t>Model inheritance [7,10]</a:t>
            </a:r>
            <a:endParaRPr lang="en-GB" noProof="0" dirty="0"/>
          </a:p>
        </p:txBody>
      </p:sp>
      <p:sp>
        <p:nvSpPr>
          <p:cNvPr id="3" name="2 Marcador de contenido"/>
          <p:cNvSpPr>
            <a:spLocks noGrp="1"/>
          </p:cNvSpPr>
          <p:nvPr>
            <p:ph idx="1"/>
          </p:nvPr>
        </p:nvSpPr>
        <p:spPr/>
        <p:txBody>
          <a:bodyPr/>
          <a:lstStyle/>
          <a:p>
            <a:endParaRPr lang="es-ES"/>
          </a:p>
        </p:txBody>
      </p:sp>
      <p:sp>
        <p:nvSpPr>
          <p:cNvPr id="4" name="3 Marcador de fecha"/>
          <p:cNvSpPr>
            <a:spLocks noGrp="1"/>
          </p:cNvSpPr>
          <p:nvPr>
            <p:ph type="dt" sz="half" idx="10"/>
          </p:nvPr>
        </p:nvSpPr>
        <p:spPr/>
        <p:txBody>
          <a:bodyPr/>
          <a:lstStyle/>
          <a:p>
            <a:pPr>
              <a:defRPr/>
            </a:pPr>
            <a:r>
              <a:rPr lang="es-ES" smtClean="0"/>
              <a:t>ECMFA, paris, June 2010</a:t>
            </a:r>
            <a:endParaRPr lang="es-ES"/>
          </a:p>
        </p:txBody>
      </p:sp>
      <p:sp>
        <p:nvSpPr>
          <p:cNvPr id="5" name="4 Marcador de pie de página"/>
          <p:cNvSpPr>
            <a:spLocks noGrp="1"/>
          </p:cNvSpPr>
          <p:nvPr>
            <p:ph type="ftr" sz="quarter" idx="11"/>
          </p:nvPr>
        </p:nvSpPr>
        <p:spPr/>
        <p:txBody>
          <a:bodyPr/>
          <a:lstStyle/>
          <a:p>
            <a:pPr>
              <a:defRPr/>
            </a:pPr>
            <a:r>
              <a:rPr lang="en-US" smtClean="0"/>
              <a:t>A. Vallecillo: "On the Combinination of DSMLs"</a:t>
            </a:r>
            <a:endParaRPr lang="es-ES"/>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18</a:t>
            </a:fld>
            <a:endParaRPr lang="es-ES"/>
          </a:p>
        </p:txBody>
      </p:sp>
      <p:pic>
        <p:nvPicPr>
          <p:cNvPr id="23554" name="Picture 2"/>
          <p:cNvPicPr>
            <a:picLocks noChangeAspect="1" noChangeArrowheads="1"/>
          </p:cNvPicPr>
          <p:nvPr/>
        </p:nvPicPr>
        <p:blipFill>
          <a:blip r:embed="rId2" cstate="print"/>
          <a:srcRect/>
          <a:stretch>
            <a:fillRect/>
          </a:stretch>
        </p:blipFill>
        <p:spPr bwMode="auto">
          <a:xfrm>
            <a:off x="-32" y="1857364"/>
            <a:ext cx="8954010" cy="3929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noProof="0" dirty="0" smtClean="0"/>
              <a:t>Model Extension [6]</a:t>
            </a:r>
            <a:endParaRPr lang="en-GB" noProof="0" dirty="0"/>
          </a:p>
        </p:txBody>
      </p:sp>
      <p:sp>
        <p:nvSpPr>
          <p:cNvPr id="3" name="2 Marcador de contenido"/>
          <p:cNvSpPr>
            <a:spLocks noGrp="1"/>
          </p:cNvSpPr>
          <p:nvPr>
            <p:ph idx="1"/>
          </p:nvPr>
        </p:nvSpPr>
        <p:spPr/>
        <p:txBody>
          <a:bodyPr/>
          <a:lstStyle/>
          <a:p>
            <a:endParaRPr lang="en-GB" noProof="0" dirty="0" smtClean="0"/>
          </a:p>
          <a:p>
            <a:endParaRPr lang="en-GB" noProof="0" dirty="0" smtClean="0"/>
          </a:p>
          <a:p>
            <a:endParaRPr lang="en-GB" noProof="0" dirty="0" smtClean="0"/>
          </a:p>
          <a:p>
            <a:endParaRPr lang="en-GB" noProof="0" dirty="0" smtClean="0"/>
          </a:p>
          <a:p>
            <a:endParaRPr lang="en-GB" noProof="0" dirty="0" smtClean="0"/>
          </a:p>
          <a:p>
            <a:endParaRPr lang="en-GB" noProof="0" dirty="0" smtClean="0"/>
          </a:p>
          <a:p>
            <a:endParaRPr lang="en-GB" noProof="0" dirty="0" smtClean="0"/>
          </a:p>
          <a:p>
            <a:endParaRPr lang="en-GB" noProof="0" dirty="0" smtClean="0"/>
          </a:p>
          <a:p>
            <a:r>
              <a:rPr lang="en-GB" noProof="0" dirty="0" smtClean="0"/>
              <a:t>The combined </a:t>
            </a:r>
            <a:r>
              <a:rPr lang="en-GB" noProof="0" dirty="0" err="1" smtClean="0"/>
              <a:t>metamodel</a:t>
            </a:r>
            <a:r>
              <a:rPr lang="en-GB" noProof="0" dirty="0" smtClean="0"/>
              <a:t> contains the “</a:t>
            </a:r>
            <a:r>
              <a:rPr lang="en-GB" noProof="0" dirty="0" smtClean="0">
                <a:solidFill>
                  <a:schemeClr val="accent2"/>
                </a:solidFill>
              </a:rPr>
              <a:t>duplicate-free union</a:t>
            </a:r>
            <a:r>
              <a:rPr lang="en-GB" noProof="0" dirty="0" smtClean="0"/>
              <a:t>” of the </a:t>
            </a:r>
            <a:r>
              <a:rPr lang="en-GB" noProof="0" dirty="0" err="1" smtClean="0"/>
              <a:t>metamodels</a:t>
            </a:r>
            <a:r>
              <a:rPr lang="en-GB" noProof="0" dirty="0" smtClean="0"/>
              <a:t> being combined</a:t>
            </a:r>
          </a:p>
          <a:p>
            <a:r>
              <a:rPr lang="en-GB" noProof="0" dirty="0" smtClean="0"/>
              <a:t>The user defines the elements that should be “unified” based on the </a:t>
            </a:r>
            <a:r>
              <a:rPr lang="en-GB" noProof="0" dirty="0" smtClean="0">
                <a:solidFill>
                  <a:schemeClr val="accent2"/>
                </a:solidFill>
              </a:rPr>
              <a:t>correspondences</a:t>
            </a:r>
            <a:r>
              <a:rPr lang="en-GB" noProof="0" dirty="0" smtClean="0"/>
              <a:t> between them</a:t>
            </a:r>
            <a:endParaRPr lang="en-GB" noProof="0" dirty="0"/>
          </a:p>
        </p:txBody>
      </p:sp>
      <p:sp>
        <p:nvSpPr>
          <p:cNvPr id="4" name="3 Marcador de fecha"/>
          <p:cNvSpPr>
            <a:spLocks noGrp="1"/>
          </p:cNvSpPr>
          <p:nvPr>
            <p:ph type="dt" sz="half" idx="10"/>
          </p:nvPr>
        </p:nvSpPr>
        <p:spPr/>
        <p:txBody>
          <a:bodyPr/>
          <a:lstStyle/>
          <a:p>
            <a:pPr>
              <a:defRPr/>
            </a:pPr>
            <a:r>
              <a:rPr lang="es-ES" smtClean="0"/>
              <a:t>ECMFA, paris, June 2010</a:t>
            </a:r>
            <a:endParaRPr lang="es-ES"/>
          </a:p>
        </p:txBody>
      </p:sp>
      <p:sp>
        <p:nvSpPr>
          <p:cNvPr id="5" name="4 Marcador de pie de página"/>
          <p:cNvSpPr>
            <a:spLocks noGrp="1"/>
          </p:cNvSpPr>
          <p:nvPr>
            <p:ph type="ftr" sz="quarter" idx="11"/>
          </p:nvPr>
        </p:nvSpPr>
        <p:spPr/>
        <p:txBody>
          <a:bodyPr/>
          <a:lstStyle/>
          <a:p>
            <a:pPr>
              <a:defRPr/>
            </a:pPr>
            <a:r>
              <a:rPr lang="en-US" smtClean="0"/>
              <a:t>A. Vallecillo: "On the Combinination of DSMLs"</a:t>
            </a:r>
            <a:endParaRPr lang="es-ES"/>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19</a:t>
            </a:fld>
            <a:endParaRPr lang="es-ES"/>
          </a:p>
        </p:txBody>
      </p:sp>
      <p:pic>
        <p:nvPicPr>
          <p:cNvPr id="20482" name="Picture 2"/>
          <p:cNvPicPr>
            <a:picLocks noChangeAspect="1" noChangeArrowheads="1"/>
          </p:cNvPicPr>
          <p:nvPr/>
        </p:nvPicPr>
        <p:blipFill>
          <a:blip r:embed="rId2" cstate="print"/>
          <a:srcRect/>
          <a:stretch>
            <a:fillRect/>
          </a:stretch>
        </p:blipFill>
        <p:spPr bwMode="auto">
          <a:xfrm>
            <a:off x="500033" y="1643050"/>
            <a:ext cx="8377921" cy="23574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noProof="0" dirty="0" smtClean="0"/>
              <a:t>Domain Specific </a:t>
            </a:r>
            <a:r>
              <a:rPr lang="en-GB" noProof="0" dirty="0" err="1" smtClean="0"/>
              <a:t>Modeling</a:t>
            </a:r>
            <a:r>
              <a:rPr lang="en-GB" noProof="0" dirty="0" smtClean="0"/>
              <a:t> Languages</a:t>
            </a:r>
            <a:endParaRPr lang="en-GB" noProof="0" dirty="0"/>
          </a:p>
        </p:txBody>
      </p:sp>
      <p:sp>
        <p:nvSpPr>
          <p:cNvPr id="3" name="2 Marcador de contenido"/>
          <p:cNvSpPr>
            <a:spLocks noGrp="1"/>
          </p:cNvSpPr>
          <p:nvPr>
            <p:ph idx="1"/>
          </p:nvPr>
        </p:nvSpPr>
        <p:spPr/>
        <p:txBody>
          <a:bodyPr/>
          <a:lstStyle/>
          <a:p>
            <a:r>
              <a:rPr lang="en-GB" sz="2000" noProof="0" dirty="0" smtClean="0"/>
              <a:t>A DSML permits describing (</a:t>
            </a:r>
            <a:r>
              <a:rPr lang="en-GB" sz="2000" i="1" noProof="0" dirty="0" smtClean="0"/>
              <a:t>and reasoning about</a:t>
            </a:r>
            <a:r>
              <a:rPr lang="en-GB" sz="2000" noProof="0" dirty="0" smtClean="0"/>
              <a:t>) a </a:t>
            </a:r>
            <a:r>
              <a:rPr lang="en-GB" sz="2000" b="1" noProof="0" dirty="0" smtClean="0">
                <a:solidFill>
                  <a:schemeClr val="accent2"/>
                </a:solidFill>
              </a:rPr>
              <a:t>view</a:t>
            </a:r>
            <a:r>
              <a:rPr lang="en-GB" sz="2000" noProof="0" dirty="0" smtClean="0"/>
              <a:t> of a system using a language close to the domain experts and with the right size and level of abstraction</a:t>
            </a:r>
          </a:p>
          <a:p>
            <a:pPr lvl="4"/>
            <a:endParaRPr lang="en-GB" sz="1400" noProof="0" dirty="0" smtClean="0"/>
          </a:p>
          <a:p>
            <a:r>
              <a:rPr lang="en-GB" sz="2000" noProof="0" dirty="0" smtClean="0"/>
              <a:t>A </a:t>
            </a:r>
            <a:r>
              <a:rPr lang="en-GB" sz="2000" noProof="0" dirty="0" smtClean="0">
                <a:solidFill>
                  <a:srgbClr val="002060"/>
                </a:solidFill>
              </a:rPr>
              <a:t>system specification </a:t>
            </a:r>
            <a:r>
              <a:rPr lang="en-GB" sz="2000" noProof="0" dirty="0" smtClean="0"/>
              <a:t>is made from many views, each one using its own DSML (vocabulary, rules, notation, style,…)</a:t>
            </a:r>
          </a:p>
          <a:p>
            <a:pPr lvl="1"/>
            <a:r>
              <a:rPr lang="en-GB" sz="1800" noProof="0" dirty="0" smtClean="0"/>
              <a:t>Yet they need to be related and consistent…</a:t>
            </a:r>
          </a:p>
          <a:p>
            <a:pPr lvl="1"/>
            <a:r>
              <a:rPr lang="en-GB" sz="1800" noProof="0" dirty="0" smtClean="0"/>
              <a:t>…they all describe the same system!</a:t>
            </a:r>
            <a:endParaRPr lang="en-GB" sz="1800" noProof="0" dirty="0"/>
          </a:p>
        </p:txBody>
      </p:sp>
      <p:sp>
        <p:nvSpPr>
          <p:cNvPr id="4" name="3 Marcador de fecha"/>
          <p:cNvSpPr>
            <a:spLocks noGrp="1"/>
          </p:cNvSpPr>
          <p:nvPr>
            <p:ph type="dt" sz="half" idx="10"/>
          </p:nvPr>
        </p:nvSpPr>
        <p:spPr/>
        <p:txBody>
          <a:bodyPr/>
          <a:lstStyle/>
          <a:p>
            <a:pPr>
              <a:defRPr/>
            </a:pPr>
            <a:r>
              <a:rPr lang="es-ES" smtClean="0"/>
              <a:t>ECMFA, paris, June 2010</a:t>
            </a:r>
            <a:endParaRPr lang="es-ES"/>
          </a:p>
        </p:txBody>
      </p:sp>
      <p:sp>
        <p:nvSpPr>
          <p:cNvPr id="5" name="4 Marcador de pie de página"/>
          <p:cNvSpPr>
            <a:spLocks noGrp="1"/>
          </p:cNvSpPr>
          <p:nvPr>
            <p:ph type="ftr" sz="quarter" idx="11"/>
          </p:nvPr>
        </p:nvSpPr>
        <p:spPr/>
        <p:txBody>
          <a:bodyPr/>
          <a:lstStyle/>
          <a:p>
            <a:pPr>
              <a:defRPr/>
            </a:pPr>
            <a:r>
              <a:rPr lang="en-US" smtClean="0"/>
              <a:t>A. Vallecillo: "On the Combinination of DSMLs"</a:t>
            </a:r>
            <a:endParaRPr lang="es-ES"/>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2</a:t>
            </a:fld>
            <a:endParaRPr lang="es-ES" dirty="0"/>
          </a:p>
        </p:txBody>
      </p:sp>
      <p:pic>
        <p:nvPicPr>
          <p:cNvPr id="7" name="Picture 3"/>
          <p:cNvPicPr>
            <a:picLocks noChangeAspect="1" noChangeArrowheads="1"/>
          </p:cNvPicPr>
          <p:nvPr/>
        </p:nvPicPr>
        <p:blipFill>
          <a:blip r:embed="rId2" cstate="print"/>
          <a:srcRect/>
          <a:stretch>
            <a:fillRect/>
          </a:stretch>
        </p:blipFill>
        <p:spPr bwMode="auto">
          <a:xfrm>
            <a:off x="1557351" y="3951408"/>
            <a:ext cx="5872169" cy="2549426"/>
          </a:xfrm>
          <a:prstGeom prst="rect">
            <a:avLst/>
          </a:prstGeom>
          <a:noFill/>
          <a:ln w="9525">
            <a:noFill/>
            <a:miter lim="800000"/>
            <a:headEnd/>
            <a:tailEnd/>
          </a:ln>
        </p:spPr>
      </p:pic>
      <p:sp>
        <p:nvSpPr>
          <p:cNvPr id="8" name="7 CuadroTexto"/>
          <p:cNvSpPr txBox="1"/>
          <p:nvPr/>
        </p:nvSpPr>
        <p:spPr>
          <a:xfrm>
            <a:off x="6929454" y="5929330"/>
            <a:ext cx="1481496" cy="461665"/>
          </a:xfrm>
          <a:prstGeom prst="rect">
            <a:avLst/>
          </a:prstGeom>
          <a:noFill/>
        </p:spPr>
        <p:txBody>
          <a:bodyPr wrap="none" rtlCol="0">
            <a:spAutoFit/>
          </a:bodyPr>
          <a:lstStyle/>
          <a:p>
            <a:r>
              <a:rPr lang="es-ES" sz="1200" dirty="0" smtClean="0"/>
              <a:t>[Picture </a:t>
            </a:r>
            <a:r>
              <a:rPr lang="es-ES" sz="1200" dirty="0" err="1" smtClean="0"/>
              <a:t>borrowed</a:t>
            </a:r>
            <a:r>
              <a:rPr lang="es-ES" sz="1200" dirty="0" smtClean="0"/>
              <a:t> </a:t>
            </a:r>
          </a:p>
          <a:p>
            <a:r>
              <a:rPr lang="es-ES" sz="1200" dirty="0" smtClean="0"/>
              <a:t>  </a:t>
            </a:r>
            <a:r>
              <a:rPr lang="es-ES" sz="1200" dirty="0" err="1" smtClean="0"/>
              <a:t>from</a:t>
            </a:r>
            <a:r>
              <a:rPr lang="es-ES" sz="1200" dirty="0" smtClean="0"/>
              <a:t> J. </a:t>
            </a:r>
            <a:r>
              <a:rPr lang="es-ES" sz="1200" dirty="0" err="1" smtClean="0"/>
              <a:t>Bézivin</a:t>
            </a:r>
            <a:r>
              <a:rPr lang="es-ES" sz="1200" dirty="0" smtClean="0"/>
              <a:t>]</a:t>
            </a:r>
            <a:endParaRPr lang="es-ES" sz="1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noProof="0" dirty="0" smtClean="0"/>
              <a:t>Combined model</a:t>
            </a:r>
            <a:endParaRPr lang="en-GB" noProof="0" dirty="0"/>
          </a:p>
        </p:txBody>
      </p:sp>
      <p:sp>
        <p:nvSpPr>
          <p:cNvPr id="3" name="2 Marcador de contenido"/>
          <p:cNvSpPr>
            <a:spLocks noGrp="1"/>
          </p:cNvSpPr>
          <p:nvPr>
            <p:ph idx="1"/>
          </p:nvPr>
        </p:nvSpPr>
        <p:spPr/>
        <p:txBody>
          <a:bodyPr/>
          <a:lstStyle/>
          <a:p>
            <a:endParaRPr lang="es-ES"/>
          </a:p>
        </p:txBody>
      </p:sp>
      <p:sp>
        <p:nvSpPr>
          <p:cNvPr id="4" name="3 Marcador de fecha"/>
          <p:cNvSpPr>
            <a:spLocks noGrp="1"/>
          </p:cNvSpPr>
          <p:nvPr>
            <p:ph type="dt" sz="half" idx="10"/>
          </p:nvPr>
        </p:nvSpPr>
        <p:spPr/>
        <p:txBody>
          <a:bodyPr/>
          <a:lstStyle/>
          <a:p>
            <a:pPr>
              <a:defRPr/>
            </a:pPr>
            <a:r>
              <a:rPr lang="es-ES" smtClean="0"/>
              <a:t>ECMFA, paris, June 2010</a:t>
            </a:r>
            <a:endParaRPr lang="es-ES"/>
          </a:p>
        </p:txBody>
      </p:sp>
      <p:sp>
        <p:nvSpPr>
          <p:cNvPr id="5" name="4 Marcador de pie de página"/>
          <p:cNvSpPr>
            <a:spLocks noGrp="1"/>
          </p:cNvSpPr>
          <p:nvPr>
            <p:ph type="ftr" sz="quarter" idx="11"/>
          </p:nvPr>
        </p:nvSpPr>
        <p:spPr/>
        <p:txBody>
          <a:bodyPr/>
          <a:lstStyle/>
          <a:p>
            <a:pPr>
              <a:defRPr/>
            </a:pPr>
            <a:r>
              <a:rPr lang="en-US" smtClean="0"/>
              <a:t>A. Vallecillo: "On the Combinination of DSMLs"</a:t>
            </a:r>
            <a:endParaRPr lang="es-ES"/>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20</a:t>
            </a:fld>
            <a:endParaRPr lang="es-ES"/>
          </a:p>
        </p:txBody>
      </p:sp>
      <p:pic>
        <p:nvPicPr>
          <p:cNvPr id="24578" name="Picture 2"/>
          <p:cNvPicPr>
            <a:picLocks noChangeAspect="1" noChangeArrowheads="1"/>
          </p:cNvPicPr>
          <p:nvPr/>
        </p:nvPicPr>
        <p:blipFill>
          <a:blip r:embed="rId2" cstate="print"/>
          <a:srcRect/>
          <a:stretch>
            <a:fillRect/>
          </a:stretch>
        </p:blipFill>
        <p:spPr bwMode="auto">
          <a:xfrm>
            <a:off x="1" y="1500174"/>
            <a:ext cx="9143999" cy="43689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noProof="0" dirty="0" smtClean="0"/>
              <a:t>Language embedding [8,9]</a:t>
            </a:r>
            <a:endParaRPr lang="en-GB" noProof="0" dirty="0"/>
          </a:p>
        </p:txBody>
      </p:sp>
      <p:sp>
        <p:nvSpPr>
          <p:cNvPr id="3" name="2 Marcador de contenido"/>
          <p:cNvSpPr>
            <a:spLocks noGrp="1"/>
          </p:cNvSpPr>
          <p:nvPr>
            <p:ph idx="1"/>
          </p:nvPr>
        </p:nvSpPr>
        <p:spPr/>
        <p:txBody>
          <a:bodyPr/>
          <a:lstStyle/>
          <a:p>
            <a:r>
              <a:rPr lang="en-GB" noProof="0" dirty="0" smtClean="0"/>
              <a:t>UML, </a:t>
            </a:r>
            <a:r>
              <a:rPr lang="en-GB" noProof="0" dirty="0" err="1" smtClean="0"/>
              <a:t>Skala</a:t>
            </a:r>
            <a:r>
              <a:rPr lang="en-GB" noProof="0" dirty="0" smtClean="0"/>
              <a:t>, Haskell, Maude… are typical host languages</a:t>
            </a:r>
          </a:p>
          <a:p>
            <a:endParaRPr lang="en-GB" noProof="0" dirty="0" smtClean="0"/>
          </a:p>
          <a:p>
            <a:r>
              <a:rPr lang="en-GB" noProof="0" dirty="0" smtClean="0"/>
              <a:t>The embedded language(s) can use the syntax of the host language, its module system, associated tools, …</a:t>
            </a:r>
          </a:p>
          <a:p>
            <a:endParaRPr lang="en-GB" noProof="0" dirty="0" smtClean="0"/>
          </a:p>
          <a:p>
            <a:r>
              <a:rPr lang="en-GB" noProof="0" dirty="0" smtClean="0"/>
              <a:t>The embedding is defined in terms of a </a:t>
            </a:r>
            <a:r>
              <a:rPr lang="en-GB" b="1" noProof="0" dirty="0" smtClean="0">
                <a:solidFill>
                  <a:schemeClr val="accent2">
                    <a:lumMod val="75000"/>
                  </a:schemeClr>
                </a:solidFill>
              </a:rPr>
              <a:t>mapping</a:t>
            </a:r>
            <a:r>
              <a:rPr lang="en-GB" noProof="0" dirty="0" smtClean="0"/>
              <a:t> that defines how elements of the embedded language are represented in terms of </a:t>
            </a:r>
            <a:r>
              <a:rPr lang="en-GB" noProof="0" dirty="0" err="1" smtClean="0"/>
              <a:t>constucts</a:t>
            </a:r>
            <a:r>
              <a:rPr lang="en-GB" noProof="0" dirty="0" smtClean="0"/>
              <a:t> of the host language</a:t>
            </a:r>
          </a:p>
          <a:p>
            <a:endParaRPr lang="en-GB" noProof="0" dirty="0" smtClean="0"/>
          </a:p>
          <a:p>
            <a:r>
              <a:rPr lang="en-GB" noProof="0" dirty="0" smtClean="0"/>
              <a:t>Embedding can be used to provide (translational) </a:t>
            </a:r>
            <a:r>
              <a:rPr lang="en-GB" noProof="0" dirty="0" smtClean="0">
                <a:solidFill>
                  <a:schemeClr val="accent2">
                    <a:lumMod val="75000"/>
                  </a:schemeClr>
                </a:solidFill>
              </a:rPr>
              <a:t>semantics</a:t>
            </a:r>
            <a:r>
              <a:rPr lang="en-GB" noProof="0" dirty="0" smtClean="0"/>
              <a:t> to a language </a:t>
            </a:r>
          </a:p>
          <a:p>
            <a:endParaRPr lang="en-GB" noProof="0" dirty="0" smtClean="0"/>
          </a:p>
        </p:txBody>
      </p:sp>
      <p:sp>
        <p:nvSpPr>
          <p:cNvPr id="4" name="3 Marcador de fecha"/>
          <p:cNvSpPr>
            <a:spLocks noGrp="1"/>
          </p:cNvSpPr>
          <p:nvPr>
            <p:ph type="dt" sz="half" idx="10"/>
          </p:nvPr>
        </p:nvSpPr>
        <p:spPr/>
        <p:txBody>
          <a:bodyPr/>
          <a:lstStyle/>
          <a:p>
            <a:pPr>
              <a:defRPr/>
            </a:pPr>
            <a:r>
              <a:rPr lang="es-ES" smtClean="0"/>
              <a:t>ECMFA, paris, June 2010</a:t>
            </a:r>
            <a:endParaRPr lang="es-ES"/>
          </a:p>
        </p:txBody>
      </p:sp>
      <p:sp>
        <p:nvSpPr>
          <p:cNvPr id="5" name="4 Marcador de pie de página"/>
          <p:cNvSpPr>
            <a:spLocks noGrp="1"/>
          </p:cNvSpPr>
          <p:nvPr>
            <p:ph type="ftr" sz="quarter" idx="11"/>
          </p:nvPr>
        </p:nvSpPr>
        <p:spPr/>
        <p:txBody>
          <a:bodyPr/>
          <a:lstStyle/>
          <a:p>
            <a:pPr>
              <a:defRPr/>
            </a:pPr>
            <a:r>
              <a:rPr lang="en-US" smtClean="0"/>
              <a:t>A. Vallecillo: "On the Combinination of DSMLs"</a:t>
            </a:r>
            <a:endParaRPr lang="es-ES"/>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21</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2000"/>
                                  </p:stCondLst>
                                  <p:childTnLst>
                                    <p:set>
                                      <p:cBhvr>
                                        <p:cTn id="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noProof="0" dirty="0" smtClean="0"/>
              <a:t>Language embedding</a:t>
            </a:r>
            <a:endParaRPr lang="en-GB" noProof="0" dirty="0"/>
          </a:p>
        </p:txBody>
      </p:sp>
      <p:sp>
        <p:nvSpPr>
          <p:cNvPr id="3" name="2 Marcador de contenido"/>
          <p:cNvSpPr>
            <a:spLocks noGrp="1"/>
          </p:cNvSpPr>
          <p:nvPr>
            <p:ph idx="1"/>
          </p:nvPr>
        </p:nvSpPr>
        <p:spPr/>
        <p:txBody>
          <a:bodyPr/>
          <a:lstStyle/>
          <a:p>
            <a:endParaRPr lang="es-ES"/>
          </a:p>
        </p:txBody>
      </p:sp>
      <p:sp>
        <p:nvSpPr>
          <p:cNvPr id="4" name="3 Marcador de fecha"/>
          <p:cNvSpPr>
            <a:spLocks noGrp="1"/>
          </p:cNvSpPr>
          <p:nvPr>
            <p:ph type="dt" sz="half" idx="10"/>
          </p:nvPr>
        </p:nvSpPr>
        <p:spPr/>
        <p:txBody>
          <a:bodyPr/>
          <a:lstStyle/>
          <a:p>
            <a:pPr>
              <a:defRPr/>
            </a:pPr>
            <a:r>
              <a:rPr lang="es-ES" smtClean="0"/>
              <a:t>ECMFA, paris, June 2010</a:t>
            </a:r>
            <a:endParaRPr lang="es-ES"/>
          </a:p>
        </p:txBody>
      </p:sp>
      <p:sp>
        <p:nvSpPr>
          <p:cNvPr id="5" name="4 Marcador de pie de página"/>
          <p:cNvSpPr>
            <a:spLocks noGrp="1"/>
          </p:cNvSpPr>
          <p:nvPr>
            <p:ph type="ftr" sz="quarter" idx="11"/>
          </p:nvPr>
        </p:nvSpPr>
        <p:spPr/>
        <p:txBody>
          <a:bodyPr/>
          <a:lstStyle/>
          <a:p>
            <a:pPr>
              <a:defRPr/>
            </a:pPr>
            <a:r>
              <a:rPr lang="en-US" smtClean="0"/>
              <a:t>A. Vallecillo: "On the Combinination of DSMLs"</a:t>
            </a:r>
            <a:endParaRPr lang="es-ES"/>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22</a:t>
            </a:fld>
            <a:endParaRPr lang="es-ES"/>
          </a:p>
        </p:txBody>
      </p:sp>
      <p:pic>
        <p:nvPicPr>
          <p:cNvPr id="25602" name="Picture 2"/>
          <p:cNvPicPr>
            <a:picLocks noChangeAspect="1" noChangeArrowheads="1"/>
          </p:cNvPicPr>
          <p:nvPr/>
        </p:nvPicPr>
        <p:blipFill>
          <a:blip r:embed="rId2" cstate="print"/>
          <a:srcRect/>
          <a:stretch>
            <a:fillRect/>
          </a:stretch>
        </p:blipFill>
        <p:spPr bwMode="auto">
          <a:xfrm>
            <a:off x="1" y="1284528"/>
            <a:ext cx="9143999" cy="48591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GB" noProof="0" dirty="0"/>
          </a:p>
        </p:txBody>
      </p:sp>
      <p:sp>
        <p:nvSpPr>
          <p:cNvPr id="3" name="2 Marcador de contenido"/>
          <p:cNvSpPr>
            <a:spLocks noGrp="1"/>
          </p:cNvSpPr>
          <p:nvPr>
            <p:ph idx="1"/>
          </p:nvPr>
        </p:nvSpPr>
        <p:spPr/>
        <p:txBody>
          <a:bodyPr/>
          <a:lstStyle/>
          <a:p>
            <a:pPr>
              <a:buNone/>
            </a:pPr>
            <a:r>
              <a:rPr lang="en-GB" sz="3600" noProof="0" dirty="0" smtClean="0"/>
              <a:t>	</a:t>
            </a:r>
          </a:p>
          <a:p>
            <a:pPr>
              <a:buNone/>
            </a:pPr>
            <a:r>
              <a:rPr lang="en-GB" sz="3600" noProof="0" dirty="0" smtClean="0"/>
              <a:t>	</a:t>
            </a:r>
          </a:p>
          <a:p>
            <a:pPr>
              <a:buNone/>
            </a:pPr>
            <a:r>
              <a:rPr lang="en-GB" sz="3600" noProof="0" dirty="0" smtClean="0"/>
              <a:t>	</a:t>
            </a:r>
            <a:r>
              <a:rPr lang="en-GB" sz="3600" dirty="0" smtClean="0"/>
              <a:t>That was easy and painless, wasn’t it?</a:t>
            </a:r>
            <a:endParaRPr lang="en-GB" sz="3600" noProof="0" dirty="0" smtClean="0"/>
          </a:p>
          <a:p>
            <a:pPr>
              <a:buNone/>
            </a:pPr>
            <a:endParaRPr lang="en-GB" sz="3600" noProof="0" dirty="0" smtClean="0"/>
          </a:p>
          <a:p>
            <a:pPr>
              <a:buNone/>
            </a:pPr>
            <a:r>
              <a:rPr lang="en-GB" sz="3600" noProof="0" dirty="0" smtClean="0"/>
              <a:t>	But… </a:t>
            </a:r>
            <a:r>
              <a:rPr lang="en-GB" sz="3600" dirty="0" smtClean="0">
                <a:solidFill>
                  <a:schemeClr val="accent2"/>
                </a:solidFill>
              </a:rPr>
              <a:t>D</a:t>
            </a:r>
            <a:r>
              <a:rPr lang="en-GB" sz="3600" noProof="0" dirty="0" err="1" smtClean="0">
                <a:solidFill>
                  <a:schemeClr val="accent2"/>
                </a:solidFill>
              </a:rPr>
              <a:t>oes</a:t>
            </a:r>
            <a:r>
              <a:rPr lang="en-GB" sz="3600" noProof="0" dirty="0" smtClean="0">
                <a:solidFill>
                  <a:schemeClr val="accent2"/>
                </a:solidFill>
              </a:rPr>
              <a:t> it always work?</a:t>
            </a:r>
            <a:endParaRPr lang="en-GB" sz="3600" noProof="0" dirty="0">
              <a:solidFill>
                <a:schemeClr val="accent2"/>
              </a:solidFill>
            </a:endParaRPr>
          </a:p>
        </p:txBody>
      </p:sp>
      <p:sp>
        <p:nvSpPr>
          <p:cNvPr id="4" name="3 Marcador de fecha"/>
          <p:cNvSpPr>
            <a:spLocks noGrp="1"/>
          </p:cNvSpPr>
          <p:nvPr>
            <p:ph type="dt" sz="half" idx="10"/>
          </p:nvPr>
        </p:nvSpPr>
        <p:spPr/>
        <p:txBody>
          <a:bodyPr/>
          <a:lstStyle/>
          <a:p>
            <a:pPr>
              <a:defRPr/>
            </a:pPr>
            <a:r>
              <a:rPr lang="es-ES" smtClean="0"/>
              <a:t>ECMFA, paris, June 2010</a:t>
            </a:r>
            <a:endParaRPr lang="es-ES"/>
          </a:p>
        </p:txBody>
      </p:sp>
      <p:sp>
        <p:nvSpPr>
          <p:cNvPr id="5" name="4 Marcador de pie de página"/>
          <p:cNvSpPr>
            <a:spLocks noGrp="1"/>
          </p:cNvSpPr>
          <p:nvPr>
            <p:ph type="ftr" sz="quarter" idx="11"/>
          </p:nvPr>
        </p:nvSpPr>
        <p:spPr/>
        <p:txBody>
          <a:bodyPr/>
          <a:lstStyle/>
          <a:p>
            <a:pPr>
              <a:defRPr/>
            </a:pPr>
            <a:r>
              <a:rPr lang="en-US" smtClean="0"/>
              <a:t>A. Vallecillo: "On the Combinination of DSMLs"</a:t>
            </a:r>
            <a:endParaRPr lang="es-ES"/>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23</a:t>
            </a:fld>
            <a:endParaRPr lang="es-E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noProof="0" dirty="0" smtClean="0"/>
              <a:t>Problems of language embedding</a:t>
            </a:r>
            <a:endParaRPr lang="en-GB" noProof="0" dirty="0"/>
          </a:p>
        </p:txBody>
      </p:sp>
      <p:sp>
        <p:nvSpPr>
          <p:cNvPr id="3" name="2 Marcador de contenido"/>
          <p:cNvSpPr>
            <a:spLocks noGrp="1"/>
          </p:cNvSpPr>
          <p:nvPr>
            <p:ph idx="1"/>
          </p:nvPr>
        </p:nvSpPr>
        <p:spPr/>
        <p:txBody>
          <a:bodyPr/>
          <a:lstStyle/>
          <a:p>
            <a:r>
              <a:rPr lang="en-GB" sz="2000" noProof="0" dirty="0" smtClean="0"/>
              <a:t>It means </a:t>
            </a:r>
            <a:r>
              <a:rPr lang="en-GB" sz="2000" b="1" noProof="0" dirty="0" smtClean="0">
                <a:solidFill>
                  <a:schemeClr val="accent2">
                    <a:lumMod val="75000"/>
                  </a:schemeClr>
                </a:solidFill>
              </a:rPr>
              <a:t>re-</a:t>
            </a:r>
            <a:r>
              <a:rPr lang="en-GB" sz="2000" b="1" noProof="0" dirty="0" err="1" smtClean="0">
                <a:solidFill>
                  <a:schemeClr val="accent2">
                    <a:lumMod val="75000"/>
                  </a:schemeClr>
                </a:solidFill>
              </a:rPr>
              <a:t>definining</a:t>
            </a:r>
            <a:r>
              <a:rPr lang="en-GB" sz="2000" noProof="0" dirty="0" smtClean="0"/>
              <a:t> the embedded languages </a:t>
            </a:r>
          </a:p>
          <a:p>
            <a:pPr lvl="1"/>
            <a:r>
              <a:rPr lang="en-GB" sz="1800" noProof="0" dirty="0" smtClean="0"/>
              <a:t>E.g. </a:t>
            </a:r>
            <a:r>
              <a:rPr lang="en-GB" sz="1800" noProof="0" dirty="0" err="1" smtClean="0"/>
              <a:t>MSCs</a:t>
            </a:r>
            <a:r>
              <a:rPr lang="en-GB" sz="1800" noProof="0" dirty="0" smtClean="0"/>
              <a:t> and </a:t>
            </a:r>
            <a:r>
              <a:rPr lang="en-GB" sz="1800" noProof="0" dirty="0" err="1" smtClean="0"/>
              <a:t>statecharts</a:t>
            </a:r>
            <a:r>
              <a:rPr lang="en-GB" sz="1800" noProof="0" dirty="0" smtClean="0"/>
              <a:t> in UML 1</a:t>
            </a:r>
          </a:p>
          <a:p>
            <a:pPr lvl="1"/>
            <a:r>
              <a:rPr lang="en-GB" sz="1800" noProof="0" dirty="0" smtClean="0"/>
              <a:t>This hinders the use of their native </a:t>
            </a:r>
            <a:r>
              <a:rPr lang="en-GB" sz="1800" noProof="0" dirty="0" smtClean="0">
                <a:solidFill>
                  <a:srgbClr val="FF0000"/>
                </a:solidFill>
              </a:rPr>
              <a:t>associated tools</a:t>
            </a:r>
          </a:p>
          <a:p>
            <a:pPr lvl="1"/>
            <a:r>
              <a:rPr lang="en-GB" sz="1800" noProof="0" dirty="0" smtClean="0"/>
              <a:t>The concrete syntax is completely </a:t>
            </a:r>
            <a:r>
              <a:rPr lang="en-GB" sz="1800" noProof="0" dirty="0" smtClean="0">
                <a:solidFill>
                  <a:srgbClr val="FF0000"/>
                </a:solidFill>
              </a:rPr>
              <a:t>distorted</a:t>
            </a:r>
          </a:p>
          <a:p>
            <a:r>
              <a:rPr lang="en-GB" sz="2000" b="1" noProof="0" dirty="0" smtClean="0">
                <a:solidFill>
                  <a:schemeClr val="accent2">
                    <a:lumMod val="75000"/>
                  </a:schemeClr>
                </a:solidFill>
              </a:rPr>
              <a:t>Semantics adaptations </a:t>
            </a:r>
            <a:r>
              <a:rPr lang="en-GB" sz="2000" noProof="0" dirty="0" smtClean="0"/>
              <a:t>are frequent</a:t>
            </a:r>
          </a:p>
          <a:p>
            <a:pPr lvl="1"/>
            <a:r>
              <a:rPr lang="en-GB" sz="1800" noProof="0" dirty="0" smtClean="0"/>
              <a:t>E.g. </a:t>
            </a:r>
            <a:r>
              <a:rPr lang="en-GB" sz="1800" noProof="0" dirty="0" err="1" smtClean="0"/>
              <a:t>MSCs</a:t>
            </a:r>
            <a:r>
              <a:rPr lang="en-GB" sz="1800" noProof="0" dirty="0" smtClean="0"/>
              <a:t> and </a:t>
            </a:r>
            <a:r>
              <a:rPr lang="en-GB" sz="1800" noProof="0" dirty="0" err="1" smtClean="0"/>
              <a:t>statecharts</a:t>
            </a:r>
            <a:r>
              <a:rPr lang="en-GB" sz="1800" noProof="0" dirty="0" smtClean="0"/>
              <a:t> in UML</a:t>
            </a:r>
          </a:p>
          <a:p>
            <a:r>
              <a:rPr lang="en-GB" sz="2000" noProof="0" dirty="0" smtClean="0"/>
              <a:t>The </a:t>
            </a:r>
            <a:r>
              <a:rPr lang="en-GB" sz="2000" b="1" dirty="0" smtClean="0">
                <a:solidFill>
                  <a:schemeClr val="accent2">
                    <a:lumMod val="75000"/>
                  </a:schemeClr>
                </a:solidFill>
              </a:rPr>
              <a:t>relations</a:t>
            </a:r>
            <a:r>
              <a:rPr lang="en-GB" sz="2000" noProof="0" dirty="0" smtClean="0"/>
              <a:t> between the view elements gets </a:t>
            </a:r>
            <a:r>
              <a:rPr lang="en-GB" sz="2000" b="1" noProof="0" dirty="0" smtClean="0">
                <a:solidFill>
                  <a:schemeClr val="accent2">
                    <a:lumMod val="75000"/>
                  </a:schemeClr>
                </a:solidFill>
              </a:rPr>
              <a:t>blurred</a:t>
            </a:r>
          </a:p>
          <a:p>
            <a:pPr lvl="1"/>
            <a:r>
              <a:rPr lang="en-GB" sz="1800" noProof="0" dirty="0" smtClean="0"/>
              <a:t>The </a:t>
            </a:r>
            <a:r>
              <a:rPr lang="en-GB" sz="1800" noProof="0" dirty="0" smtClean="0">
                <a:solidFill>
                  <a:srgbClr val="FF0000"/>
                </a:solidFill>
              </a:rPr>
              <a:t>host</a:t>
            </a:r>
            <a:r>
              <a:rPr lang="en-GB" sz="1800" noProof="0" dirty="0" smtClean="0"/>
              <a:t> </a:t>
            </a:r>
            <a:r>
              <a:rPr lang="en-GB" sz="1800" noProof="0" dirty="0" err="1" smtClean="0">
                <a:solidFill>
                  <a:srgbClr val="FF0000"/>
                </a:solidFill>
              </a:rPr>
              <a:t>metamodel</a:t>
            </a:r>
            <a:r>
              <a:rPr lang="en-GB" sz="1800" noProof="0" dirty="0" smtClean="0">
                <a:solidFill>
                  <a:srgbClr val="FF0000"/>
                </a:solidFill>
              </a:rPr>
              <a:t> is complex</a:t>
            </a:r>
          </a:p>
          <a:p>
            <a:pPr lvl="1"/>
            <a:r>
              <a:rPr lang="en-GB" sz="1800" noProof="0" dirty="0" smtClean="0"/>
              <a:t>It does not have mechanisms for expressing correspondences</a:t>
            </a:r>
          </a:p>
          <a:p>
            <a:r>
              <a:rPr lang="en-GB" sz="2000" noProof="0" dirty="0" smtClean="0"/>
              <a:t>Users </a:t>
            </a:r>
            <a:r>
              <a:rPr lang="en-GB" sz="2000" b="1" dirty="0" smtClean="0">
                <a:solidFill>
                  <a:schemeClr val="accent2">
                    <a:lumMod val="75000"/>
                  </a:schemeClr>
                </a:solidFill>
              </a:rPr>
              <a:t>lose</a:t>
            </a:r>
            <a:r>
              <a:rPr lang="en-GB" sz="2000" noProof="0" dirty="0" smtClean="0"/>
              <a:t> the </a:t>
            </a:r>
            <a:r>
              <a:rPr lang="en-GB" sz="2000" b="1" dirty="0" smtClean="0">
                <a:solidFill>
                  <a:schemeClr val="accent2">
                    <a:lumMod val="75000"/>
                  </a:schemeClr>
                </a:solidFill>
              </a:rPr>
              <a:t>conciseness</a:t>
            </a:r>
            <a:r>
              <a:rPr lang="en-GB" sz="2000" noProof="0" dirty="0" smtClean="0"/>
              <a:t> and </a:t>
            </a:r>
            <a:r>
              <a:rPr lang="en-GB" sz="2000" b="1" dirty="0" smtClean="0">
                <a:solidFill>
                  <a:schemeClr val="accent2">
                    <a:lumMod val="75000"/>
                  </a:schemeClr>
                </a:solidFill>
              </a:rPr>
              <a:t>simplicity</a:t>
            </a:r>
            <a:r>
              <a:rPr lang="en-GB" sz="2000" noProof="0" dirty="0" smtClean="0"/>
              <a:t> of </a:t>
            </a:r>
            <a:r>
              <a:rPr lang="en-GB" sz="2000" noProof="0" dirty="0" err="1" smtClean="0"/>
              <a:t>DSMLs</a:t>
            </a:r>
            <a:r>
              <a:rPr lang="en-GB" sz="2000" noProof="0" dirty="0" smtClean="0"/>
              <a:t> and are forced to use a complex language</a:t>
            </a:r>
          </a:p>
          <a:p>
            <a:r>
              <a:rPr lang="en-GB" sz="2000" b="1" dirty="0" smtClean="0">
                <a:solidFill>
                  <a:schemeClr val="accent2">
                    <a:lumMod val="75000"/>
                  </a:schemeClr>
                </a:solidFill>
              </a:rPr>
              <a:t>Combination</a:t>
            </a:r>
            <a:r>
              <a:rPr lang="en-GB" sz="2000" noProof="0" dirty="0" smtClean="0"/>
              <a:t> </a:t>
            </a:r>
            <a:r>
              <a:rPr lang="en-GB" sz="2000" b="1" dirty="0" smtClean="0">
                <a:solidFill>
                  <a:schemeClr val="accent2">
                    <a:lumMod val="75000"/>
                  </a:schemeClr>
                </a:solidFill>
              </a:rPr>
              <a:t>of</a:t>
            </a:r>
            <a:r>
              <a:rPr lang="en-GB" sz="2000" noProof="0" dirty="0" smtClean="0"/>
              <a:t> </a:t>
            </a:r>
            <a:r>
              <a:rPr lang="en-GB" sz="2000" b="1" dirty="0" smtClean="0">
                <a:solidFill>
                  <a:schemeClr val="accent2">
                    <a:lumMod val="75000"/>
                  </a:schemeClr>
                </a:solidFill>
              </a:rPr>
              <a:t>embedded</a:t>
            </a:r>
            <a:r>
              <a:rPr lang="en-GB" sz="2000" noProof="0" dirty="0" smtClean="0"/>
              <a:t> </a:t>
            </a:r>
            <a:r>
              <a:rPr lang="en-GB" sz="2000" b="1" dirty="0" smtClean="0">
                <a:solidFill>
                  <a:schemeClr val="accent2">
                    <a:lumMod val="75000"/>
                  </a:schemeClr>
                </a:solidFill>
              </a:rPr>
              <a:t>languages</a:t>
            </a:r>
            <a:r>
              <a:rPr lang="en-GB" sz="2000" noProof="0" dirty="0" smtClean="0"/>
              <a:t> is not properly defined (e.g., </a:t>
            </a:r>
            <a:r>
              <a:rPr lang="en-GB" sz="2000" dirty="0" smtClean="0"/>
              <a:t>S</a:t>
            </a:r>
            <a:r>
              <a:rPr lang="en-GB" sz="2000" noProof="0" dirty="0" err="1" smtClean="0"/>
              <a:t>ysML+MARTE</a:t>
            </a:r>
            <a:r>
              <a:rPr lang="en-GB" sz="2000" noProof="0" dirty="0" smtClean="0"/>
              <a:t>?)</a:t>
            </a:r>
          </a:p>
          <a:p>
            <a:r>
              <a:rPr lang="en-GB" sz="2000" i="1" noProof="0" dirty="0" smtClean="0">
                <a:solidFill>
                  <a:srgbClr val="FF0000"/>
                </a:solidFill>
              </a:rPr>
              <a:t>Users soon start making use of elements of the host language outside their viewpoint languages!</a:t>
            </a:r>
            <a:endParaRPr lang="en-GB" noProof="0" dirty="0">
              <a:solidFill>
                <a:srgbClr val="FF0000"/>
              </a:solidFill>
            </a:endParaRPr>
          </a:p>
        </p:txBody>
      </p:sp>
      <p:sp>
        <p:nvSpPr>
          <p:cNvPr id="4" name="3 Marcador de fecha"/>
          <p:cNvSpPr>
            <a:spLocks noGrp="1"/>
          </p:cNvSpPr>
          <p:nvPr>
            <p:ph type="dt" sz="half" idx="10"/>
          </p:nvPr>
        </p:nvSpPr>
        <p:spPr/>
        <p:txBody>
          <a:bodyPr/>
          <a:lstStyle/>
          <a:p>
            <a:pPr>
              <a:defRPr/>
            </a:pPr>
            <a:r>
              <a:rPr lang="es-ES" smtClean="0"/>
              <a:t>ECMFA, paris, June 2010</a:t>
            </a:r>
            <a:endParaRPr lang="es-ES"/>
          </a:p>
        </p:txBody>
      </p:sp>
      <p:sp>
        <p:nvSpPr>
          <p:cNvPr id="5" name="4 Marcador de pie de página"/>
          <p:cNvSpPr>
            <a:spLocks noGrp="1"/>
          </p:cNvSpPr>
          <p:nvPr>
            <p:ph type="ftr" sz="quarter" idx="11"/>
          </p:nvPr>
        </p:nvSpPr>
        <p:spPr/>
        <p:txBody>
          <a:bodyPr/>
          <a:lstStyle/>
          <a:p>
            <a:pPr>
              <a:defRPr/>
            </a:pPr>
            <a:r>
              <a:rPr lang="en-US" smtClean="0"/>
              <a:t>A. Vallecillo: "On the Combinination of DSMLs"</a:t>
            </a:r>
            <a:endParaRPr lang="es-ES"/>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24</a:t>
            </a:fld>
            <a:endParaRPr lang="es-E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noProof="0" dirty="0" smtClean="0"/>
              <a:t>Other option: (Meta)model </a:t>
            </a:r>
            <a:r>
              <a:rPr lang="en-GB" dirty="0" smtClean="0"/>
              <a:t>merge</a:t>
            </a:r>
            <a:endParaRPr lang="en-GB" noProof="0" dirty="0"/>
          </a:p>
        </p:txBody>
      </p:sp>
      <p:sp>
        <p:nvSpPr>
          <p:cNvPr id="3" name="2 Marcador de contenido"/>
          <p:cNvSpPr>
            <a:spLocks noGrp="1"/>
          </p:cNvSpPr>
          <p:nvPr>
            <p:ph idx="1"/>
          </p:nvPr>
        </p:nvSpPr>
        <p:spPr/>
        <p:txBody>
          <a:bodyPr/>
          <a:lstStyle/>
          <a:p>
            <a:endParaRPr lang="es-ES"/>
          </a:p>
        </p:txBody>
      </p:sp>
      <p:sp>
        <p:nvSpPr>
          <p:cNvPr id="4" name="3 Marcador de fecha"/>
          <p:cNvSpPr>
            <a:spLocks noGrp="1"/>
          </p:cNvSpPr>
          <p:nvPr>
            <p:ph type="dt" sz="half" idx="10"/>
          </p:nvPr>
        </p:nvSpPr>
        <p:spPr/>
        <p:txBody>
          <a:bodyPr/>
          <a:lstStyle/>
          <a:p>
            <a:pPr>
              <a:defRPr/>
            </a:pPr>
            <a:r>
              <a:rPr lang="es-ES" smtClean="0"/>
              <a:t>ECMFA, paris, June 2010</a:t>
            </a:r>
            <a:endParaRPr lang="es-ES"/>
          </a:p>
        </p:txBody>
      </p:sp>
      <p:sp>
        <p:nvSpPr>
          <p:cNvPr id="5" name="4 Marcador de pie de página"/>
          <p:cNvSpPr>
            <a:spLocks noGrp="1"/>
          </p:cNvSpPr>
          <p:nvPr>
            <p:ph type="ftr" sz="quarter" idx="11"/>
          </p:nvPr>
        </p:nvSpPr>
        <p:spPr/>
        <p:txBody>
          <a:bodyPr/>
          <a:lstStyle/>
          <a:p>
            <a:pPr>
              <a:defRPr/>
            </a:pPr>
            <a:r>
              <a:rPr lang="en-US" smtClean="0"/>
              <a:t>A. Vallecillo: "On the Combinination of DSMLs"</a:t>
            </a:r>
            <a:endParaRPr lang="es-ES"/>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25</a:t>
            </a:fld>
            <a:endParaRPr lang="es-ES"/>
          </a:p>
        </p:txBody>
      </p:sp>
      <p:pic>
        <p:nvPicPr>
          <p:cNvPr id="26626" name="Picture 2"/>
          <p:cNvPicPr>
            <a:picLocks noChangeAspect="1" noChangeArrowheads="1"/>
          </p:cNvPicPr>
          <p:nvPr/>
        </p:nvPicPr>
        <p:blipFill>
          <a:blip r:embed="rId2" cstate="print"/>
          <a:srcRect/>
          <a:stretch>
            <a:fillRect/>
          </a:stretch>
        </p:blipFill>
        <p:spPr bwMode="auto">
          <a:xfrm>
            <a:off x="0" y="2071678"/>
            <a:ext cx="9144000" cy="3429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noProof="0" dirty="0" smtClean="0"/>
              <a:t>Model Merge [5,7]</a:t>
            </a:r>
            <a:endParaRPr lang="en-GB" noProof="0" dirty="0"/>
          </a:p>
        </p:txBody>
      </p:sp>
      <p:sp>
        <p:nvSpPr>
          <p:cNvPr id="3" name="2 Marcador de contenido"/>
          <p:cNvSpPr>
            <a:spLocks noGrp="1"/>
          </p:cNvSpPr>
          <p:nvPr>
            <p:ph idx="1"/>
          </p:nvPr>
        </p:nvSpPr>
        <p:spPr/>
        <p:txBody>
          <a:bodyPr/>
          <a:lstStyle/>
          <a:p>
            <a:r>
              <a:rPr lang="es-ES" dirty="0" err="1" smtClean="0"/>
              <a:t>An</a:t>
            </a:r>
            <a:r>
              <a:rPr lang="es-ES" dirty="0" smtClean="0"/>
              <a:t> </a:t>
            </a:r>
            <a:r>
              <a:rPr lang="es-ES" dirty="0" err="1" smtClean="0"/>
              <a:t>algorithm</a:t>
            </a:r>
            <a:r>
              <a:rPr lang="es-ES" dirty="0" smtClean="0"/>
              <a:t> </a:t>
            </a:r>
            <a:r>
              <a:rPr lang="es-ES" dirty="0" err="1" smtClean="0"/>
              <a:t>for</a:t>
            </a:r>
            <a:r>
              <a:rPr lang="es-ES" dirty="0" smtClean="0"/>
              <a:t> </a:t>
            </a:r>
            <a:r>
              <a:rPr lang="es-ES" dirty="0" err="1" smtClean="0"/>
              <a:t>merging</a:t>
            </a:r>
            <a:r>
              <a:rPr lang="es-ES" dirty="0" smtClean="0"/>
              <a:t> </a:t>
            </a:r>
            <a:r>
              <a:rPr lang="es-ES" dirty="0" err="1" smtClean="0"/>
              <a:t>models</a:t>
            </a:r>
            <a:r>
              <a:rPr lang="es-ES" dirty="0" smtClean="0"/>
              <a:t> </a:t>
            </a:r>
            <a:r>
              <a:rPr lang="es-ES" dirty="0" err="1" smtClean="0"/>
              <a:t>based</a:t>
            </a:r>
            <a:r>
              <a:rPr lang="es-ES" dirty="0" smtClean="0"/>
              <a:t> </a:t>
            </a:r>
            <a:r>
              <a:rPr lang="es-ES" dirty="0" err="1" smtClean="0"/>
              <a:t>on</a:t>
            </a:r>
            <a:r>
              <a:rPr lang="es-ES" dirty="0" smtClean="0"/>
              <a:t> </a:t>
            </a:r>
            <a:r>
              <a:rPr lang="es-ES" dirty="0" err="1" smtClean="0"/>
              <a:t>correspondences</a:t>
            </a:r>
            <a:r>
              <a:rPr lang="es-ES" dirty="0" smtClean="0"/>
              <a:t> </a:t>
            </a:r>
            <a:r>
              <a:rPr lang="es-ES" dirty="0" err="1" smtClean="0"/>
              <a:t>defined</a:t>
            </a:r>
            <a:r>
              <a:rPr lang="es-ES" dirty="0" smtClean="0"/>
              <a:t> </a:t>
            </a:r>
            <a:r>
              <a:rPr lang="es-ES" dirty="0" err="1" smtClean="0"/>
              <a:t>between</a:t>
            </a:r>
            <a:r>
              <a:rPr lang="es-ES" dirty="0" smtClean="0"/>
              <a:t> </a:t>
            </a:r>
            <a:r>
              <a:rPr lang="es-ES" dirty="0" err="1" smtClean="0"/>
              <a:t>them</a:t>
            </a:r>
            <a:endParaRPr lang="es-ES" dirty="0" smtClean="0"/>
          </a:p>
          <a:p>
            <a:r>
              <a:rPr lang="es-ES" dirty="0" err="1" smtClean="0"/>
              <a:t>The</a:t>
            </a:r>
            <a:r>
              <a:rPr lang="es-ES" dirty="0" smtClean="0"/>
              <a:t> </a:t>
            </a:r>
            <a:r>
              <a:rPr lang="es-ES" dirty="0" err="1" smtClean="0"/>
              <a:t>merge</a:t>
            </a:r>
            <a:r>
              <a:rPr lang="es-ES" dirty="0" smtClean="0"/>
              <a:t> </a:t>
            </a:r>
            <a:r>
              <a:rPr lang="es-ES" dirty="0" err="1" smtClean="0"/>
              <a:t>is</a:t>
            </a:r>
            <a:r>
              <a:rPr lang="es-ES" dirty="0" smtClean="0"/>
              <a:t> </a:t>
            </a:r>
            <a:r>
              <a:rPr lang="es-ES" dirty="0" err="1" smtClean="0"/>
              <a:t>again</a:t>
            </a:r>
            <a:r>
              <a:rPr lang="es-ES" dirty="0" smtClean="0"/>
              <a:t> </a:t>
            </a:r>
            <a:r>
              <a:rPr lang="es-ES" dirty="0" err="1" smtClean="0"/>
              <a:t>the</a:t>
            </a:r>
            <a:r>
              <a:rPr lang="es-ES" dirty="0" smtClean="0"/>
              <a:t> </a:t>
            </a:r>
            <a:r>
              <a:rPr lang="es-ES" dirty="0" err="1" smtClean="0">
                <a:solidFill>
                  <a:schemeClr val="accent2"/>
                </a:solidFill>
              </a:rPr>
              <a:t>duplicate</a:t>
            </a:r>
            <a:r>
              <a:rPr lang="es-ES" dirty="0" smtClean="0">
                <a:solidFill>
                  <a:schemeClr val="accent2"/>
                </a:solidFill>
              </a:rPr>
              <a:t>-free </a:t>
            </a:r>
            <a:r>
              <a:rPr lang="es-ES" dirty="0" err="1" smtClean="0">
                <a:solidFill>
                  <a:schemeClr val="accent2"/>
                </a:solidFill>
              </a:rPr>
              <a:t>union</a:t>
            </a:r>
            <a:r>
              <a:rPr lang="es-ES" dirty="0" smtClean="0">
                <a:solidFill>
                  <a:schemeClr val="accent2"/>
                </a:solidFill>
              </a:rPr>
              <a:t> </a:t>
            </a:r>
            <a:r>
              <a:rPr lang="es-ES" dirty="0" smtClean="0"/>
              <a:t>of </a:t>
            </a:r>
            <a:r>
              <a:rPr lang="es-ES" dirty="0" err="1" smtClean="0"/>
              <a:t>the</a:t>
            </a:r>
            <a:r>
              <a:rPr lang="es-ES" dirty="0" smtClean="0"/>
              <a:t> </a:t>
            </a:r>
            <a:r>
              <a:rPr lang="es-ES" dirty="0" err="1" smtClean="0"/>
              <a:t>model</a:t>
            </a:r>
            <a:r>
              <a:rPr lang="es-ES" dirty="0" smtClean="0"/>
              <a:t> </a:t>
            </a:r>
            <a:r>
              <a:rPr lang="es-ES" dirty="0" err="1" smtClean="0"/>
              <a:t>elements</a:t>
            </a:r>
            <a:endParaRPr lang="es-ES" dirty="0"/>
          </a:p>
        </p:txBody>
      </p:sp>
      <p:sp>
        <p:nvSpPr>
          <p:cNvPr id="4" name="3 Marcador de fecha"/>
          <p:cNvSpPr>
            <a:spLocks noGrp="1"/>
          </p:cNvSpPr>
          <p:nvPr>
            <p:ph type="dt" sz="half" idx="10"/>
          </p:nvPr>
        </p:nvSpPr>
        <p:spPr/>
        <p:txBody>
          <a:bodyPr/>
          <a:lstStyle/>
          <a:p>
            <a:pPr>
              <a:defRPr/>
            </a:pPr>
            <a:r>
              <a:rPr lang="es-ES" smtClean="0"/>
              <a:t>ECMFA, paris, June 2010</a:t>
            </a:r>
            <a:endParaRPr lang="es-ES"/>
          </a:p>
        </p:txBody>
      </p:sp>
      <p:sp>
        <p:nvSpPr>
          <p:cNvPr id="5" name="4 Marcador de pie de página"/>
          <p:cNvSpPr>
            <a:spLocks noGrp="1"/>
          </p:cNvSpPr>
          <p:nvPr>
            <p:ph type="ftr" sz="quarter" idx="11"/>
          </p:nvPr>
        </p:nvSpPr>
        <p:spPr/>
        <p:txBody>
          <a:bodyPr/>
          <a:lstStyle/>
          <a:p>
            <a:pPr>
              <a:defRPr/>
            </a:pPr>
            <a:r>
              <a:rPr lang="en-US" smtClean="0"/>
              <a:t>A. Vallecillo: "On the Combinination of DSMLs"</a:t>
            </a:r>
            <a:endParaRPr lang="es-ES"/>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26</a:t>
            </a:fld>
            <a:endParaRPr lang="es-ES"/>
          </a:p>
        </p:txBody>
      </p:sp>
      <p:pic>
        <p:nvPicPr>
          <p:cNvPr id="22530" name="Picture 2"/>
          <p:cNvPicPr>
            <a:picLocks noChangeAspect="1" noChangeArrowheads="1"/>
          </p:cNvPicPr>
          <p:nvPr/>
        </p:nvPicPr>
        <p:blipFill>
          <a:blip r:embed="rId2" cstate="print"/>
          <a:srcRect/>
          <a:stretch>
            <a:fillRect/>
          </a:stretch>
        </p:blipFill>
        <p:spPr bwMode="auto">
          <a:xfrm>
            <a:off x="0" y="3041017"/>
            <a:ext cx="9144000" cy="29597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dirty="0"/>
          </a:p>
        </p:txBody>
      </p:sp>
      <p:pic>
        <p:nvPicPr>
          <p:cNvPr id="27650" name="Picture 2"/>
          <p:cNvPicPr>
            <a:picLocks noChangeAspect="1" noChangeArrowheads="1"/>
          </p:cNvPicPr>
          <p:nvPr/>
        </p:nvPicPr>
        <p:blipFill>
          <a:blip r:embed="rId2" cstate="print"/>
          <a:srcRect/>
          <a:stretch>
            <a:fillRect/>
          </a:stretch>
        </p:blipFill>
        <p:spPr bwMode="auto">
          <a:xfrm>
            <a:off x="-32" y="1285860"/>
            <a:ext cx="9144000" cy="4565533"/>
          </a:xfrm>
          <a:prstGeom prst="rect">
            <a:avLst/>
          </a:prstGeom>
          <a:noFill/>
          <a:ln w="9525">
            <a:noFill/>
            <a:miter lim="800000"/>
            <a:headEnd/>
            <a:tailEnd/>
          </a:ln>
        </p:spPr>
      </p:pic>
      <p:sp>
        <p:nvSpPr>
          <p:cNvPr id="2" name="1 Título"/>
          <p:cNvSpPr>
            <a:spLocks noGrp="1"/>
          </p:cNvSpPr>
          <p:nvPr>
            <p:ph type="title"/>
          </p:nvPr>
        </p:nvSpPr>
        <p:spPr/>
        <p:txBody>
          <a:bodyPr/>
          <a:lstStyle/>
          <a:p>
            <a:r>
              <a:rPr lang="en-GB" noProof="0" dirty="0" smtClean="0"/>
              <a:t>Problems of </a:t>
            </a:r>
            <a:r>
              <a:rPr lang="en-GB" noProof="0" dirty="0" err="1" smtClean="0"/>
              <a:t>metamodel</a:t>
            </a:r>
            <a:r>
              <a:rPr lang="en-GB" noProof="0" dirty="0" smtClean="0"/>
              <a:t> merge</a:t>
            </a:r>
            <a:endParaRPr lang="en-GB" noProof="0" dirty="0"/>
          </a:p>
        </p:txBody>
      </p:sp>
      <p:sp>
        <p:nvSpPr>
          <p:cNvPr id="4" name="3 Marcador de fecha"/>
          <p:cNvSpPr>
            <a:spLocks noGrp="1"/>
          </p:cNvSpPr>
          <p:nvPr>
            <p:ph type="dt" sz="half" idx="10"/>
          </p:nvPr>
        </p:nvSpPr>
        <p:spPr/>
        <p:txBody>
          <a:bodyPr/>
          <a:lstStyle/>
          <a:p>
            <a:pPr>
              <a:defRPr/>
            </a:pPr>
            <a:r>
              <a:rPr lang="es-ES" smtClean="0"/>
              <a:t>ECMFA, paris, June 2010</a:t>
            </a:r>
            <a:endParaRPr lang="es-ES"/>
          </a:p>
        </p:txBody>
      </p:sp>
      <p:sp>
        <p:nvSpPr>
          <p:cNvPr id="5" name="4 Marcador de pie de página"/>
          <p:cNvSpPr>
            <a:spLocks noGrp="1"/>
          </p:cNvSpPr>
          <p:nvPr>
            <p:ph type="ftr" sz="quarter" idx="11"/>
          </p:nvPr>
        </p:nvSpPr>
        <p:spPr/>
        <p:txBody>
          <a:bodyPr/>
          <a:lstStyle/>
          <a:p>
            <a:pPr>
              <a:defRPr/>
            </a:pPr>
            <a:r>
              <a:rPr lang="en-US" smtClean="0"/>
              <a:t>A. Vallecillo: "On the Combinination of DSMLs"</a:t>
            </a:r>
            <a:endParaRPr lang="es-ES"/>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27</a:t>
            </a:fld>
            <a:endParaRPr lang="es-ES"/>
          </a:p>
        </p:txBody>
      </p:sp>
      <p:sp>
        <p:nvSpPr>
          <p:cNvPr id="8" name="7 Elipse"/>
          <p:cNvSpPr/>
          <p:nvPr/>
        </p:nvSpPr>
        <p:spPr>
          <a:xfrm>
            <a:off x="3357554" y="3000372"/>
            <a:ext cx="1143008" cy="7858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Elipse"/>
          <p:cNvSpPr/>
          <p:nvPr/>
        </p:nvSpPr>
        <p:spPr>
          <a:xfrm>
            <a:off x="7715272" y="3071810"/>
            <a:ext cx="1214446" cy="5715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Elipse"/>
          <p:cNvSpPr/>
          <p:nvPr/>
        </p:nvSpPr>
        <p:spPr>
          <a:xfrm>
            <a:off x="5929322" y="3071810"/>
            <a:ext cx="1285884" cy="6429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Elipse"/>
          <p:cNvSpPr/>
          <p:nvPr/>
        </p:nvSpPr>
        <p:spPr>
          <a:xfrm>
            <a:off x="4572000" y="3071810"/>
            <a:ext cx="785818" cy="5715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It</a:t>
            </a:r>
            <a:r>
              <a:rPr lang="es-ES" dirty="0" smtClean="0"/>
              <a:t> </a:t>
            </a:r>
            <a:r>
              <a:rPr lang="es-ES" dirty="0" err="1" smtClean="0"/>
              <a:t>might</a:t>
            </a:r>
            <a:r>
              <a:rPr lang="es-ES" dirty="0" smtClean="0"/>
              <a:t> </a:t>
            </a:r>
            <a:r>
              <a:rPr lang="es-ES" dirty="0" err="1" smtClean="0"/>
              <a:t>work</a:t>
            </a:r>
            <a:r>
              <a:rPr lang="es-ES" dirty="0" smtClean="0"/>
              <a:t>…</a:t>
            </a:r>
            <a:endParaRPr lang="es-ES" dirty="0"/>
          </a:p>
        </p:txBody>
      </p:sp>
      <p:sp>
        <p:nvSpPr>
          <p:cNvPr id="3" name="2 Marcador de contenido"/>
          <p:cNvSpPr>
            <a:spLocks noGrp="1"/>
          </p:cNvSpPr>
          <p:nvPr>
            <p:ph idx="1"/>
          </p:nvPr>
        </p:nvSpPr>
        <p:spPr/>
        <p:txBody>
          <a:bodyPr/>
          <a:lstStyle/>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p:txBody>
      </p:sp>
      <p:sp>
        <p:nvSpPr>
          <p:cNvPr id="4" name="3 Marcador de fecha"/>
          <p:cNvSpPr>
            <a:spLocks noGrp="1"/>
          </p:cNvSpPr>
          <p:nvPr>
            <p:ph type="dt" sz="half" idx="10"/>
          </p:nvPr>
        </p:nvSpPr>
        <p:spPr/>
        <p:txBody>
          <a:bodyPr/>
          <a:lstStyle/>
          <a:p>
            <a:pPr>
              <a:defRPr/>
            </a:pPr>
            <a:r>
              <a:rPr lang="es-ES" dirty="0" smtClean="0"/>
              <a:t>ECMFA, </a:t>
            </a:r>
            <a:r>
              <a:rPr lang="es-ES" dirty="0" err="1" smtClean="0"/>
              <a:t>paris</a:t>
            </a:r>
            <a:r>
              <a:rPr lang="es-ES" dirty="0" smtClean="0"/>
              <a:t>, June 2010</a:t>
            </a:r>
            <a:endParaRPr lang="es-ES" dirty="0"/>
          </a:p>
        </p:txBody>
      </p:sp>
      <p:sp>
        <p:nvSpPr>
          <p:cNvPr id="5" name="4 Marcador de pie de página"/>
          <p:cNvSpPr>
            <a:spLocks noGrp="1"/>
          </p:cNvSpPr>
          <p:nvPr>
            <p:ph type="ftr" sz="quarter" idx="11"/>
          </p:nvPr>
        </p:nvSpPr>
        <p:spPr/>
        <p:txBody>
          <a:bodyPr/>
          <a:lstStyle/>
          <a:p>
            <a:pPr>
              <a:defRPr/>
            </a:pPr>
            <a:r>
              <a:rPr lang="en-US" smtClean="0"/>
              <a:t>A. Vallecillo: "On the Combinination of DSMLs"</a:t>
            </a:r>
            <a:endParaRPr lang="es-ES"/>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28</a:t>
            </a:fld>
            <a:endParaRPr lang="es-ES" dirty="0"/>
          </a:p>
        </p:txBody>
      </p:sp>
      <p:pic>
        <p:nvPicPr>
          <p:cNvPr id="23556" name="Picture 4"/>
          <p:cNvPicPr>
            <a:picLocks noChangeAspect="1" noChangeArrowheads="1"/>
          </p:cNvPicPr>
          <p:nvPr/>
        </p:nvPicPr>
        <p:blipFill>
          <a:blip r:embed="rId2" cstate="print"/>
          <a:srcRect/>
          <a:stretch>
            <a:fillRect/>
          </a:stretch>
        </p:blipFill>
        <p:spPr bwMode="auto">
          <a:xfrm>
            <a:off x="0" y="1772816"/>
            <a:ext cx="9144000" cy="3930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dirty="0"/>
          </a:p>
        </p:txBody>
      </p:sp>
      <p:pic>
        <p:nvPicPr>
          <p:cNvPr id="28674" name="Picture 2"/>
          <p:cNvPicPr>
            <a:picLocks noChangeAspect="1" noChangeArrowheads="1"/>
          </p:cNvPicPr>
          <p:nvPr/>
        </p:nvPicPr>
        <p:blipFill>
          <a:blip r:embed="rId2" cstate="print"/>
          <a:srcRect/>
          <a:stretch>
            <a:fillRect/>
          </a:stretch>
        </p:blipFill>
        <p:spPr bwMode="auto">
          <a:xfrm>
            <a:off x="0" y="1285860"/>
            <a:ext cx="9144000" cy="4565533"/>
          </a:xfrm>
          <a:prstGeom prst="rect">
            <a:avLst/>
          </a:prstGeom>
          <a:noFill/>
          <a:ln w="9525">
            <a:noFill/>
            <a:miter lim="800000"/>
            <a:headEnd/>
            <a:tailEnd/>
          </a:ln>
        </p:spPr>
      </p:pic>
      <p:sp>
        <p:nvSpPr>
          <p:cNvPr id="2" name="1 Título"/>
          <p:cNvSpPr>
            <a:spLocks noGrp="1"/>
          </p:cNvSpPr>
          <p:nvPr>
            <p:ph type="title"/>
          </p:nvPr>
        </p:nvSpPr>
        <p:spPr/>
        <p:txBody>
          <a:bodyPr/>
          <a:lstStyle/>
          <a:p>
            <a:r>
              <a:rPr lang="en-GB" noProof="0" dirty="0" smtClean="0"/>
              <a:t>More problems of </a:t>
            </a:r>
            <a:r>
              <a:rPr lang="en-GB" noProof="0" dirty="0" err="1" smtClean="0"/>
              <a:t>metamodel</a:t>
            </a:r>
            <a:r>
              <a:rPr lang="en-GB" noProof="0" dirty="0" smtClean="0"/>
              <a:t> merge</a:t>
            </a:r>
            <a:endParaRPr lang="en-GB" noProof="0" dirty="0"/>
          </a:p>
        </p:txBody>
      </p:sp>
      <p:sp>
        <p:nvSpPr>
          <p:cNvPr id="4" name="3 Marcador de fecha"/>
          <p:cNvSpPr>
            <a:spLocks noGrp="1"/>
          </p:cNvSpPr>
          <p:nvPr>
            <p:ph type="dt" sz="half" idx="10"/>
          </p:nvPr>
        </p:nvSpPr>
        <p:spPr/>
        <p:txBody>
          <a:bodyPr/>
          <a:lstStyle/>
          <a:p>
            <a:pPr>
              <a:defRPr/>
            </a:pPr>
            <a:r>
              <a:rPr lang="es-ES" smtClean="0"/>
              <a:t>ECMFA, paris, June 2010</a:t>
            </a:r>
            <a:endParaRPr lang="es-ES"/>
          </a:p>
        </p:txBody>
      </p:sp>
      <p:sp>
        <p:nvSpPr>
          <p:cNvPr id="5" name="4 Marcador de pie de página"/>
          <p:cNvSpPr>
            <a:spLocks noGrp="1"/>
          </p:cNvSpPr>
          <p:nvPr>
            <p:ph type="ftr" sz="quarter" idx="11"/>
          </p:nvPr>
        </p:nvSpPr>
        <p:spPr/>
        <p:txBody>
          <a:bodyPr/>
          <a:lstStyle/>
          <a:p>
            <a:pPr>
              <a:defRPr/>
            </a:pPr>
            <a:r>
              <a:rPr lang="en-US" smtClean="0"/>
              <a:t>A. Vallecillo: "On the Combinination of DSMLs"</a:t>
            </a:r>
            <a:endParaRPr lang="es-ES"/>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29</a:t>
            </a:fld>
            <a:endParaRPr lang="es-ES"/>
          </a:p>
        </p:txBody>
      </p:sp>
      <p:sp>
        <p:nvSpPr>
          <p:cNvPr id="8" name="7 Rectángulo"/>
          <p:cNvSpPr/>
          <p:nvPr/>
        </p:nvSpPr>
        <p:spPr>
          <a:xfrm>
            <a:off x="4643438" y="3786190"/>
            <a:ext cx="4429124" cy="20002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noProof="0" dirty="0" smtClean="0"/>
              <a:t>Viewpoint specifications</a:t>
            </a:r>
            <a:endParaRPr lang="en-GB" noProof="0" dirty="0"/>
          </a:p>
        </p:txBody>
      </p:sp>
      <p:sp>
        <p:nvSpPr>
          <p:cNvPr id="3" name="2 Marcador de contenido"/>
          <p:cNvSpPr>
            <a:spLocks noGrp="1"/>
          </p:cNvSpPr>
          <p:nvPr>
            <p:ph idx="1"/>
          </p:nvPr>
        </p:nvSpPr>
        <p:spPr/>
        <p:txBody>
          <a:bodyPr/>
          <a:lstStyle/>
          <a:p>
            <a:endParaRPr lang="es-ES"/>
          </a:p>
        </p:txBody>
      </p:sp>
      <p:sp>
        <p:nvSpPr>
          <p:cNvPr id="4" name="3 Marcador de fecha"/>
          <p:cNvSpPr>
            <a:spLocks noGrp="1"/>
          </p:cNvSpPr>
          <p:nvPr>
            <p:ph type="dt" sz="half" idx="10"/>
          </p:nvPr>
        </p:nvSpPr>
        <p:spPr/>
        <p:txBody>
          <a:bodyPr/>
          <a:lstStyle/>
          <a:p>
            <a:pPr>
              <a:defRPr/>
            </a:pPr>
            <a:r>
              <a:rPr lang="es-ES" smtClean="0"/>
              <a:t>ECMFA, paris, June 2010</a:t>
            </a:r>
            <a:endParaRPr lang="es-ES"/>
          </a:p>
        </p:txBody>
      </p:sp>
      <p:sp>
        <p:nvSpPr>
          <p:cNvPr id="5" name="4 Marcador de pie de página"/>
          <p:cNvSpPr>
            <a:spLocks noGrp="1"/>
          </p:cNvSpPr>
          <p:nvPr>
            <p:ph type="ftr" sz="quarter" idx="11"/>
          </p:nvPr>
        </p:nvSpPr>
        <p:spPr/>
        <p:txBody>
          <a:bodyPr/>
          <a:lstStyle/>
          <a:p>
            <a:pPr>
              <a:defRPr/>
            </a:pPr>
            <a:r>
              <a:rPr lang="en-US" smtClean="0"/>
              <a:t>A. Vallecillo: "On the Combinination of DSMLs"</a:t>
            </a:r>
            <a:endParaRPr lang="es-ES"/>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3</a:t>
            </a:fld>
            <a:endParaRPr lang="es-ES"/>
          </a:p>
        </p:txBody>
      </p:sp>
      <p:grpSp>
        <p:nvGrpSpPr>
          <p:cNvPr id="7" name="Group 3"/>
          <p:cNvGrpSpPr>
            <a:grpSpLocks/>
          </p:cNvGrpSpPr>
          <p:nvPr/>
        </p:nvGrpSpPr>
        <p:grpSpPr bwMode="auto">
          <a:xfrm>
            <a:off x="3960843" y="1131906"/>
            <a:ext cx="4572000" cy="2501900"/>
            <a:chOff x="517" y="935"/>
            <a:chExt cx="5060" cy="3282"/>
          </a:xfrm>
        </p:grpSpPr>
        <p:sp>
          <p:nvSpPr>
            <p:cNvPr id="8" name="Text Box 4"/>
            <p:cNvSpPr txBox="1">
              <a:spLocks noChangeArrowheads="1"/>
            </p:cNvSpPr>
            <p:nvPr/>
          </p:nvSpPr>
          <p:spPr bwMode="auto">
            <a:xfrm>
              <a:off x="2184" y="1955"/>
              <a:ext cx="1339" cy="681"/>
            </a:xfrm>
            <a:prstGeom prst="rect">
              <a:avLst/>
            </a:prstGeom>
            <a:noFill/>
            <a:ln w="12700">
              <a:noFill/>
              <a:miter lim="800000"/>
              <a:headEnd/>
              <a:tailEnd/>
            </a:ln>
            <a:effectLst/>
          </p:spPr>
          <p:txBody>
            <a:bodyPr wrap="none">
              <a:spAutoFit/>
            </a:bodyPr>
            <a:lstStyle/>
            <a:p>
              <a:pPr eaLnBrk="0" hangingPunct="0"/>
              <a:r>
                <a:rPr lang="en-GB" sz="2800" b="1" dirty="0">
                  <a:effectLst>
                    <a:outerShdw blurRad="38100" dist="38100" dir="2700000" algn="tl">
                      <a:srgbClr val="C0C0C0"/>
                    </a:outerShdw>
                  </a:effectLst>
                  <a:latin typeface="Times New Roman" pitchFamily="18" charset="0"/>
                </a:rPr>
                <a:t>System</a:t>
              </a:r>
            </a:p>
          </p:txBody>
        </p:sp>
        <p:pic>
          <p:nvPicPr>
            <p:cNvPr id="9" name="Picture 5"/>
            <p:cNvPicPr>
              <a:picLocks noChangeAspect="1" noChangeArrowheads="1"/>
            </p:cNvPicPr>
            <p:nvPr/>
          </p:nvPicPr>
          <p:blipFill>
            <a:blip r:embed="rId3" cstate="print"/>
            <a:srcRect/>
            <a:stretch>
              <a:fillRect/>
            </a:stretch>
          </p:blipFill>
          <p:spPr bwMode="auto">
            <a:xfrm>
              <a:off x="521" y="1026"/>
              <a:ext cx="1104" cy="878"/>
            </a:xfrm>
            <a:prstGeom prst="rect">
              <a:avLst/>
            </a:prstGeom>
            <a:noFill/>
            <a:ln w="12700">
              <a:noFill/>
              <a:miter lim="800000"/>
              <a:headEnd/>
              <a:tailEnd/>
            </a:ln>
            <a:effectLst/>
          </p:spPr>
        </p:pic>
        <p:sp>
          <p:nvSpPr>
            <p:cNvPr id="10" name="Text Box 6"/>
            <p:cNvSpPr txBox="1">
              <a:spLocks noChangeArrowheads="1"/>
            </p:cNvSpPr>
            <p:nvPr/>
          </p:nvSpPr>
          <p:spPr bwMode="auto">
            <a:xfrm>
              <a:off x="1482" y="1379"/>
              <a:ext cx="739" cy="399"/>
            </a:xfrm>
            <a:prstGeom prst="rect">
              <a:avLst/>
            </a:prstGeom>
            <a:noFill/>
            <a:ln w="12700">
              <a:noFill/>
              <a:miter lim="800000"/>
              <a:headEnd/>
              <a:tailEnd/>
            </a:ln>
            <a:effectLst/>
          </p:spPr>
          <p:txBody>
            <a:bodyPr wrap="none">
              <a:spAutoFit/>
            </a:bodyPr>
            <a:lstStyle/>
            <a:p>
              <a:pPr eaLnBrk="0" hangingPunct="0"/>
              <a:r>
                <a:rPr lang="en-GB" sz="1400" i="0">
                  <a:effectLst>
                    <a:outerShdw blurRad="38100" dist="38100" dir="2700000" algn="tl">
                      <a:srgbClr val="C0C0C0"/>
                    </a:outerShdw>
                  </a:effectLst>
                  <a:latin typeface="Times New Roman" pitchFamily="18" charset="0"/>
                </a:rPr>
                <a:t>Owner</a:t>
              </a:r>
            </a:p>
          </p:txBody>
        </p:sp>
        <p:sp>
          <p:nvSpPr>
            <p:cNvPr id="11" name="Line 7"/>
            <p:cNvSpPr>
              <a:spLocks noChangeShapeType="1"/>
            </p:cNvSpPr>
            <p:nvPr/>
          </p:nvSpPr>
          <p:spPr bwMode="auto">
            <a:xfrm>
              <a:off x="1701" y="1616"/>
              <a:ext cx="768" cy="432"/>
            </a:xfrm>
            <a:prstGeom prst="line">
              <a:avLst/>
            </a:prstGeom>
            <a:noFill/>
            <a:ln w="38100">
              <a:solidFill>
                <a:schemeClr val="tx1"/>
              </a:solidFill>
              <a:round/>
              <a:headEnd/>
              <a:tailEnd type="triangle" w="med" len="med"/>
            </a:ln>
            <a:effectLst/>
          </p:spPr>
          <p:txBody>
            <a:bodyPr wrap="none" anchor="ctr"/>
            <a:lstStyle/>
            <a:p>
              <a:endParaRPr lang="es-ES"/>
            </a:p>
          </p:txBody>
        </p:sp>
        <p:pic>
          <p:nvPicPr>
            <p:cNvPr id="12" name="Picture 8"/>
            <p:cNvPicPr>
              <a:picLocks noChangeAspect="1" noChangeArrowheads="1"/>
            </p:cNvPicPr>
            <p:nvPr/>
          </p:nvPicPr>
          <p:blipFill>
            <a:blip r:embed="rId4" cstate="print"/>
            <a:srcRect/>
            <a:stretch>
              <a:fillRect/>
            </a:stretch>
          </p:blipFill>
          <p:spPr bwMode="auto">
            <a:xfrm>
              <a:off x="517" y="2901"/>
              <a:ext cx="1152" cy="1028"/>
            </a:xfrm>
            <a:prstGeom prst="rect">
              <a:avLst/>
            </a:prstGeom>
            <a:noFill/>
            <a:ln w="12700">
              <a:noFill/>
              <a:miter lim="800000"/>
              <a:headEnd/>
              <a:tailEnd/>
            </a:ln>
            <a:effectLst/>
          </p:spPr>
        </p:pic>
        <p:sp>
          <p:nvSpPr>
            <p:cNvPr id="13" name="Text Box 9"/>
            <p:cNvSpPr txBox="1">
              <a:spLocks noChangeArrowheads="1"/>
            </p:cNvSpPr>
            <p:nvPr/>
          </p:nvSpPr>
          <p:spPr bwMode="auto">
            <a:xfrm>
              <a:off x="709" y="2774"/>
              <a:ext cx="1185" cy="400"/>
            </a:xfrm>
            <a:prstGeom prst="rect">
              <a:avLst/>
            </a:prstGeom>
            <a:noFill/>
            <a:ln w="12700">
              <a:noFill/>
              <a:miter lim="800000"/>
              <a:headEnd/>
              <a:tailEnd/>
            </a:ln>
            <a:effectLst/>
          </p:spPr>
          <p:txBody>
            <a:bodyPr wrap="none">
              <a:spAutoFit/>
            </a:bodyPr>
            <a:lstStyle/>
            <a:p>
              <a:pPr eaLnBrk="0" hangingPunct="0"/>
              <a:r>
                <a:rPr lang="en-GB" sz="1400" i="0">
                  <a:effectLst>
                    <a:outerShdw blurRad="38100" dist="38100" dir="2700000" algn="tl">
                      <a:srgbClr val="C0C0C0"/>
                    </a:outerShdw>
                  </a:effectLst>
                  <a:latin typeface="Times New Roman" pitchFamily="18" charset="0"/>
                </a:rPr>
                <a:t>Programmer</a:t>
              </a:r>
            </a:p>
          </p:txBody>
        </p:sp>
        <p:sp>
          <p:nvSpPr>
            <p:cNvPr id="14" name="Line 10"/>
            <p:cNvSpPr>
              <a:spLocks noChangeShapeType="1"/>
            </p:cNvSpPr>
            <p:nvPr/>
          </p:nvSpPr>
          <p:spPr bwMode="auto">
            <a:xfrm flipV="1">
              <a:off x="1717" y="2661"/>
              <a:ext cx="528" cy="384"/>
            </a:xfrm>
            <a:prstGeom prst="line">
              <a:avLst/>
            </a:prstGeom>
            <a:noFill/>
            <a:ln w="28575">
              <a:solidFill>
                <a:schemeClr val="tx1"/>
              </a:solidFill>
              <a:round/>
              <a:headEnd/>
              <a:tailEnd type="triangle" w="med" len="med"/>
            </a:ln>
            <a:effectLst/>
          </p:spPr>
          <p:txBody>
            <a:bodyPr wrap="none" anchor="ctr"/>
            <a:lstStyle/>
            <a:p>
              <a:endParaRPr lang="es-ES"/>
            </a:p>
          </p:txBody>
        </p:sp>
        <p:pic>
          <p:nvPicPr>
            <p:cNvPr id="15" name="Picture 11"/>
            <p:cNvPicPr>
              <a:picLocks noChangeAspect="1" noChangeArrowheads="1"/>
            </p:cNvPicPr>
            <p:nvPr/>
          </p:nvPicPr>
          <p:blipFill>
            <a:blip r:embed="rId5" cstate="print"/>
            <a:srcRect/>
            <a:stretch>
              <a:fillRect/>
            </a:stretch>
          </p:blipFill>
          <p:spPr bwMode="auto">
            <a:xfrm>
              <a:off x="4229" y="935"/>
              <a:ext cx="783" cy="960"/>
            </a:xfrm>
            <a:prstGeom prst="rect">
              <a:avLst/>
            </a:prstGeom>
            <a:noFill/>
            <a:ln w="12700">
              <a:noFill/>
              <a:miter lim="800000"/>
              <a:headEnd/>
              <a:tailEnd/>
            </a:ln>
            <a:effectLst/>
          </p:spPr>
        </p:pic>
        <p:sp>
          <p:nvSpPr>
            <p:cNvPr id="16" name="Text Box 12"/>
            <p:cNvSpPr txBox="1">
              <a:spLocks noChangeArrowheads="1"/>
            </p:cNvSpPr>
            <p:nvPr/>
          </p:nvSpPr>
          <p:spPr bwMode="auto">
            <a:xfrm>
              <a:off x="3268" y="1143"/>
              <a:ext cx="914" cy="400"/>
            </a:xfrm>
            <a:prstGeom prst="rect">
              <a:avLst/>
            </a:prstGeom>
            <a:noFill/>
            <a:ln w="12700">
              <a:noFill/>
              <a:miter lim="800000"/>
              <a:headEnd/>
              <a:tailEnd/>
            </a:ln>
            <a:effectLst/>
          </p:spPr>
          <p:txBody>
            <a:bodyPr wrap="none">
              <a:spAutoFit/>
            </a:bodyPr>
            <a:lstStyle/>
            <a:p>
              <a:pPr eaLnBrk="0" hangingPunct="0"/>
              <a:r>
                <a:rPr lang="en-GB" sz="1400" i="0">
                  <a:effectLst>
                    <a:outerShdw blurRad="38100" dist="38100" dir="2700000" algn="tl">
                      <a:srgbClr val="C0C0C0"/>
                    </a:outerShdw>
                  </a:effectLst>
                  <a:latin typeface="Times New Roman" pitchFamily="18" charset="0"/>
                </a:rPr>
                <a:t>End-user</a:t>
              </a:r>
            </a:p>
          </p:txBody>
        </p:sp>
        <p:sp>
          <p:nvSpPr>
            <p:cNvPr id="17" name="Line 13"/>
            <p:cNvSpPr>
              <a:spLocks noChangeShapeType="1"/>
            </p:cNvSpPr>
            <p:nvPr/>
          </p:nvSpPr>
          <p:spPr bwMode="auto">
            <a:xfrm flipH="1">
              <a:off x="3288" y="1570"/>
              <a:ext cx="681" cy="409"/>
            </a:xfrm>
            <a:prstGeom prst="line">
              <a:avLst/>
            </a:prstGeom>
            <a:noFill/>
            <a:ln w="28575">
              <a:solidFill>
                <a:schemeClr val="tx1"/>
              </a:solidFill>
              <a:round/>
              <a:headEnd/>
              <a:tailEnd type="triangle" w="med" len="med"/>
            </a:ln>
            <a:effectLst/>
          </p:spPr>
          <p:txBody>
            <a:bodyPr wrap="none" anchor="ctr"/>
            <a:lstStyle/>
            <a:p>
              <a:endParaRPr lang="es-ES"/>
            </a:p>
          </p:txBody>
        </p:sp>
        <p:grpSp>
          <p:nvGrpSpPr>
            <p:cNvPr id="18" name="Group 14"/>
            <p:cNvGrpSpPr>
              <a:grpSpLocks/>
            </p:cNvGrpSpPr>
            <p:nvPr/>
          </p:nvGrpSpPr>
          <p:grpSpPr bwMode="auto">
            <a:xfrm>
              <a:off x="4377" y="2251"/>
              <a:ext cx="1200" cy="1377"/>
              <a:chOff x="4560" y="2448"/>
              <a:chExt cx="1200" cy="1377"/>
            </a:xfrm>
          </p:grpSpPr>
          <p:pic>
            <p:nvPicPr>
              <p:cNvPr id="23" name="Picture 15"/>
              <p:cNvPicPr>
                <a:picLocks noChangeAspect="1" noChangeArrowheads="1"/>
              </p:cNvPicPr>
              <p:nvPr/>
            </p:nvPicPr>
            <p:blipFill>
              <a:blip r:embed="rId6" cstate="print"/>
              <a:srcRect/>
              <a:stretch>
                <a:fillRect/>
              </a:stretch>
            </p:blipFill>
            <p:spPr bwMode="auto">
              <a:xfrm>
                <a:off x="4560" y="2448"/>
                <a:ext cx="1200" cy="890"/>
              </a:xfrm>
              <a:prstGeom prst="rect">
                <a:avLst/>
              </a:prstGeom>
              <a:noFill/>
              <a:ln w="12700">
                <a:noFill/>
                <a:miter lim="800000"/>
                <a:headEnd/>
                <a:tailEnd/>
              </a:ln>
              <a:effectLst/>
            </p:spPr>
          </p:pic>
          <p:sp>
            <p:nvSpPr>
              <p:cNvPr id="24" name="Text Box 16"/>
              <p:cNvSpPr txBox="1">
                <a:spLocks noChangeArrowheads="1"/>
              </p:cNvSpPr>
              <p:nvPr/>
            </p:nvSpPr>
            <p:spPr bwMode="auto">
              <a:xfrm>
                <a:off x="4560" y="3425"/>
                <a:ext cx="1068" cy="400"/>
              </a:xfrm>
              <a:prstGeom prst="rect">
                <a:avLst/>
              </a:prstGeom>
              <a:noFill/>
              <a:ln w="12700">
                <a:noFill/>
                <a:miter lim="800000"/>
                <a:headEnd/>
                <a:tailEnd/>
              </a:ln>
              <a:effectLst/>
            </p:spPr>
            <p:txBody>
              <a:bodyPr wrap="none">
                <a:spAutoFit/>
              </a:bodyPr>
              <a:lstStyle/>
              <a:p>
                <a:pPr eaLnBrk="0" hangingPunct="0"/>
                <a:r>
                  <a:rPr lang="en-GB" sz="1400" i="0">
                    <a:effectLst>
                      <a:outerShdw blurRad="38100" dist="38100" dir="2700000" algn="tl">
                        <a:srgbClr val="C0C0C0"/>
                      </a:outerShdw>
                    </a:effectLst>
                    <a:latin typeface="Times New Roman" pitchFamily="18" charset="0"/>
                  </a:rPr>
                  <a:t>Maintainer</a:t>
                </a:r>
              </a:p>
            </p:txBody>
          </p:sp>
        </p:grpSp>
        <p:sp>
          <p:nvSpPr>
            <p:cNvPr id="19" name="Line 17"/>
            <p:cNvSpPr>
              <a:spLocks noChangeShapeType="1"/>
            </p:cNvSpPr>
            <p:nvPr/>
          </p:nvSpPr>
          <p:spPr bwMode="auto">
            <a:xfrm flipH="1" flipV="1">
              <a:off x="3560" y="2387"/>
              <a:ext cx="624" cy="242"/>
            </a:xfrm>
            <a:prstGeom prst="line">
              <a:avLst/>
            </a:prstGeom>
            <a:noFill/>
            <a:ln w="28575">
              <a:solidFill>
                <a:schemeClr val="tx1"/>
              </a:solidFill>
              <a:round/>
              <a:headEnd/>
              <a:tailEnd type="triangle" w="med" len="med"/>
            </a:ln>
            <a:effectLst/>
          </p:spPr>
          <p:txBody>
            <a:bodyPr wrap="none" anchor="ctr"/>
            <a:lstStyle/>
            <a:p>
              <a:endParaRPr lang="es-ES"/>
            </a:p>
          </p:txBody>
        </p:sp>
        <p:pic>
          <p:nvPicPr>
            <p:cNvPr id="20" name="Picture 18"/>
            <p:cNvPicPr>
              <a:picLocks noChangeAspect="1" noChangeArrowheads="1"/>
            </p:cNvPicPr>
            <p:nvPr/>
          </p:nvPicPr>
          <p:blipFill>
            <a:blip r:embed="rId7" cstate="print"/>
            <a:srcRect/>
            <a:stretch>
              <a:fillRect/>
            </a:stretch>
          </p:blipFill>
          <p:spPr bwMode="auto">
            <a:xfrm>
              <a:off x="2290" y="2931"/>
              <a:ext cx="1584" cy="1121"/>
            </a:xfrm>
            <a:prstGeom prst="rect">
              <a:avLst/>
            </a:prstGeom>
            <a:noFill/>
            <a:ln w="12700">
              <a:noFill/>
              <a:miter lim="800000"/>
              <a:headEnd/>
              <a:tailEnd/>
            </a:ln>
            <a:effectLst/>
          </p:spPr>
        </p:pic>
        <p:sp>
          <p:nvSpPr>
            <p:cNvPr id="21" name="Text Box 19"/>
            <p:cNvSpPr txBox="1">
              <a:spLocks noChangeArrowheads="1"/>
            </p:cNvSpPr>
            <p:nvPr/>
          </p:nvSpPr>
          <p:spPr bwMode="auto">
            <a:xfrm>
              <a:off x="3831" y="3817"/>
              <a:ext cx="695" cy="400"/>
            </a:xfrm>
            <a:prstGeom prst="rect">
              <a:avLst/>
            </a:prstGeom>
            <a:noFill/>
            <a:ln w="12700">
              <a:noFill/>
              <a:miter lim="800000"/>
              <a:headEnd/>
              <a:tailEnd/>
            </a:ln>
            <a:effectLst/>
          </p:spPr>
          <p:txBody>
            <a:bodyPr wrap="none">
              <a:spAutoFit/>
            </a:bodyPr>
            <a:lstStyle/>
            <a:p>
              <a:pPr eaLnBrk="0" hangingPunct="0"/>
              <a:r>
                <a:rPr lang="en-GB" sz="1400" i="0">
                  <a:effectLst>
                    <a:outerShdw blurRad="38100" dist="38100" dir="2700000" algn="tl">
                      <a:srgbClr val="C0C0C0"/>
                    </a:outerShdw>
                  </a:effectLst>
                  <a:latin typeface="Times New Roman" pitchFamily="18" charset="0"/>
                </a:rPr>
                <a:t>Tester</a:t>
              </a:r>
            </a:p>
          </p:txBody>
        </p:sp>
        <p:sp>
          <p:nvSpPr>
            <p:cNvPr id="22" name="Line 20"/>
            <p:cNvSpPr>
              <a:spLocks noChangeShapeType="1"/>
            </p:cNvSpPr>
            <p:nvPr/>
          </p:nvSpPr>
          <p:spPr bwMode="auto">
            <a:xfrm flipH="1" flipV="1">
              <a:off x="3016" y="2568"/>
              <a:ext cx="45" cy="454"/>
            </a:xfrm>
            <a:prstGeom prst="line">
              <a:avLst/>
            </a:prstGeom>
            <a:noFill/>
            <a:ln w="28575">
              <a:solidFill>
                <a:schemeClr val="tx1"/>
              </a:solidFill>
              <a:round/>
              <a:headEnd/>
              <a:tailEnd type="triangle" w="med" len="med"/>
            </a:ln>
            <a:effectLst/>
          </p:spPr>
          <p:txBody>
            <a:bodyPr wrap="none" anchor="ctr"/>
            <a:lstStyle/>
            <a:p>
              <a:endParaRPr lang="es-ES"/>
            </a:p>
          </p:txBody>
        </p:sp>
      </p:grpSp>
      <p:sp>
        <p:nvSpPr>
          <p:cNvPr id="25" name="Text Box 22"/>
          <p:cNvSpPr txBox="1">
            <a:spLocks noChangeArrowheads="1"/>
          </p:cNvSpPr>
          <p:nvPr/>
        </p:nvSpPr>
        <p:spPr bwMode="auto">
          <a:xfrm>
            <a:off x="6048406" y="4875231"/>
            <a:ext cx="2663825" cy="830997"/>
          </a:xfrm>
          <a:prstGeom prst="rect">
            <a:avLst/>
          </a:prstGeom>
          <a:noFill/>
          <a:ln w="9525">
            <a:solidFill>
              <a:schemeClr val="tx1"/>
            </a:solidFill>
            <a:miter lim="800000"/>
            <a:headEnd/>
            <a:tailEnd/>
          </a:ln>
          <a:effectLst/>
        </p:spPr>
        <p:txBody>
          <a:bodyPr>
            <a:spAutoFit/>
          </a:bodyPr>
          <a:lstStyle/>
          <a:p>
            <a:pPr>
              <a:spcBef>
                <a:spcPct val="20000"/>
              </a:spcBef>
              <a:buClr>
                <a:srgbClr val="0099FF"/>
              </a:buClr>
              <a:buSzPct val="150000"/>
              <a:buFont typeface="Wingdings" pitchFamily="2" charset="2"/>
              <a:buNone/>
            </a:pPr>
            <a:r>
              <a:rPr lang="en-US" sz="2400" b="1" i="0" dirty="0"/>
              <a:t>Multiple aspects of a </a:t>
            </a:r>
            <a:r>
              <a:rPr lang="en-US" sz="2400" b="1" i="0" dirty="0" smtClean="0"/>
              <a:t>system</a:t>
            </a:r>
            <a:endParaRPr lang="es-ES" b="1" i="0" dirty="0"/>
          </a:p>
        </p:txBody>
      </p:sp>
      <p:sp>
        <p:nvSpPr>
          <p:cNvPr id="26" name="Text Box 23"/>
          <p:cNvSpPr txBox="1">
            <a:spLocks noChangeArrowheads="1"/>
          </p:cNvSpPr>
          <p:nvPr/>
        </p:nvSpPr>
        <p:spPr bwMode="auto">
          <a:xfrm>
            <a:off x="936656" y="1347806"/>
            <a:ext cx="2159000" cy="1196975"/>
          </a:xfrm>
          <a:prstGeom prst="rect">
            <a:avLst/>
          </a:prstGeom>
          <a:noFill/>
          <a:ln w="9525">
            <a:solidFill>
              <a:schemeClr val="tx1"/>
            </a:solidFill>
            <a:miter lim="800000"/>
            <a:headEnd/>
            <a:tailEnd/>
          </a:ln>
          <a:effectLst/>
        </p:spPr>
        <p:txBody>
          <a:bodyPr>
            <a:spAutoFit/>
          </a:bodyPr>
          <a:lstStyle/>
          <a:p>
            <a:pPr>
              <a:spcBef>
                <a:spcPct val="20000"/>
              </a:spcBef>
              <a:buClr>
                <a:srgbClr val="0099FF"/>
              </a:buClr>
              <a:buSzPct val="150000"/>
              <a:buFont typeface="Wingdings" pitchFamily="2" charset="2"/>
              <a:buNone/>
            </a:pPr>
            <a:r>
              <a:rPr lang="en-US" sz="2400" b="1" i="0" dirty="0"/>
              <a:t>Different stakeholders’ views</a:t>
            </a:r>
            <a:endParaRPr lang="es-ES" i="0" dirty="0"/>
          </a:p>
        </p:txBody>
      </p:sp>
      <p:sp>
        <p:nvSpPr>
          <p:cNvPr id="27" name="Line 24"/>
          <p:cNvSpPr>
            <a:spLocks noChangeShapeType="1"/>
          </p:cNvSpPr>
          <p:nvPr/>
        </p:nvSpPr>
        <p:spPr bwMode="auto">
          <a:xfrm>
            <a:off x="504855" y="3795731"/>
            <a:ext cx="8353425" cy="0"/>
          </a:xfrm>
          <a:prstGeom prst="line">
            <a:avLst/>
          </a:prstGeom>
          <a:noFill/>
          <a:ln w="38100">
            <a:solidFill>
              <a:srgbClr val="FF0000"/>
            </a:solidFill>
            <a:round/>
            <a:headEnd/>
            <a:tailEnd/>
          </a:ln>
          <a:effectLst/>
        </p:spPr>
        <p:txBody>
          <a:bodyPr/>
          <a:lstStyle/>
          <a:p>
            <a:endParaRPr lang="es-ES"/>
          </a:p>
        </p:txBody>
      </p:sp>
      <p:graphicFrame>
        <p:nvGraphicFramePr>
          <p:cNvPr id="1026" name="Object 2"/>
          <p:cNvGraphicFramePr>
            <a:graphicFrameLocks noChangeAspect="1"/>
          </p:cNvGraphicFramePr>
          <p:nvPr/>
        </p:nvGraphicFramePr>
        <p:xfrm>
          <a:off x="647731" y="3941784"/>
          <a:ext cx="5329237" cy="2559050"/>
        </p:xfrm>
        <a:graphic>
          <a:graphicData uri="http://schemas.openxmlformats.org/presentationml/2006/ole">
            <p:oleObj spid="_x0000_s1026" name="Visio" r:id="rId8" imgW="6369606" imgH="3057287"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Another</a:t>
            </a:r>
            <a:r>
              <a:rPr lang="es-ES" dirty="0" smtClean="0"/>
              <a:t> </a:t>
            </a:r>
            <a:r>
              <a:rPr lang="es-ES" dirty="0" err="1" smtClean="0"/>
              <a:t>problem</a:t>
            </a:r>
            <a:endParaRPr lang="es-ES" dirty="0"/>
          </a:p>
        </p:txBody>
      </p:sp>
      <p:sp>
        <p:nvSpPr>
          <p:cNvPr id="3" name="2 Marcador de contenido"/>
          <p:cNvSpPr>
            <a:spLocks noGrp="1"/>
          </p:cNvSpPr>
          <p:nvPr>
            <p:ph idx="1"/>
          </p:nvPr>
        </p:nvSpPr>
        <p:spPr/>
        <p:txBody>
          <a:bodyPr/>
          <a:lstStyle/>
          <a:p>
            <a:r>
              <a:rPr lang="es-ES" dirty="0" err="1" smtClean="0"/>
              <a:t>How</a:t>
            </a:r>
            <a:r>
              <a:rPr lang="es-ES" dirty="0" smtClean="0"/>
              <a:t> </a:t>
            </a:r>
            <a:r>
              <a:rPr lang="es-ES" dirty="0" err="1" smtClean="0"/>
              <a:t>to</a:t>
            </a:r>
            <a:r>
              <a:rPr lang="es-ES" dirty="0" smtClean="0"/>
              <a:t> </a:t>
            </a:r>
            <a:r>
              <a:rPr lang="es-ES" dirty="0" err="1" smtClean="0"/>
              <a:t>merge</a:t>
            </a:r>
            <a:r>
              <a:rPr lang="es-ES" dirty="0" smtClean="0"/>
              <a:t> </a:t>
            </a:r>
            <a:r>
              <a:rPr lang="es-ES" dirty="0" err="1" smtClean="0"/>
              <a:t>these</a:t>
            </a:r>
            <a:r>
              <a:rPr lang="es-ES" dirty="0" smtClean="0"/>
              <a:t> </a:t>
            </a:r>
            <a:r>
              <a:rPr lang="es-ES" dirty="0" err="1" smtClean="0"/>
              <a:t>two</a:t>
            </a:r>
            <a:r>
              <a:rPr lang="es-ES" dirty="0" smtClean="0"/>
              <a:t> </a:t>
            </a:r>
            <a:r>
              <a:rPr lang="es-ES" smtClean="0"/>
              <a:t>metamodels</a:t>
            </a:r>
            <a:r>
              <a:rPr lang="es-ES" dirty="0" smtClean="0"/>
              <a:t>?</a:t>
            </a:r>
            <a:endParaRPr lang="es-ES" dirty="0"/>
          </a:p>
        </p:txBody>
      </p:sp>
      <p:sp>
        <p:nvSpPr>
          <p:cNvPr id="4" name="3 Marcador de fecha"/>
          <p:cNvSpPr>
            <a:spLocks noGrp="1"/>
          </p:cNvSpPr>
          <p:nvPr>
            <p:ph type="dt" sz="half" idx="10"/>
          </p:nvPr>
        </p:nvSpPr>
        <p:spPr/>
        <p:txBody>
          <a:bodyPr/>
          <a:lstStyle/>
          <a:p>
            <a:pPr>
              <a:defRPr/>
            </a:pPr>
            <a:r>
              <a:rPr lang="es-ES" smtClean="0"/>
              <a:t>ECMFA, paris, June 2010</a:t>
            </a:r>
            <a:endParaRPr lang="es-ES"/>
          </a:p>
        </p:txBody>
      </p:sp>
      <p:sp>
        <p:nvSpPr>
          <p:cNvPr id="5" name="4 Marcador de pie de página"/>
          <p:cNvSpPr>
            <a:spLocks noGrp="1"/>
          </p:cNvSpPr>
          <p:nvPr>
            <p:ph type="ftr" sz="quarter" idx="11"/>
          </p:nvPr>
        </p:nvSpPr>
        <p:spPr/>
        <p:txBody>
          <a:bodyPr/>
          <a:lstStyle/>
          <a:p>
            <a:pPr>
              <a:defRPr/>
            </a:pPr>
            <a:r>
              <a:rPr lang="en-US" smtClean="0"/>
              <a:t>A. Vallecillo: "On the Combinination of DSMLs"</a:t>
            </a:r>
            <a:endParaRPr lang="es-ES"/>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30</a:t>
            </a:fld>
            <a:endParaRPr lang="es-ES"/>
          </a:p>
        </p:txBody>
      </p:sp>
      <p:pic>
        <p:nvPicPr>
          <p:cNvPr id="25602" name="Picture 2"/>
          <p:cNvPicPr>
            <a:picLocks noChangeAspect="1" noChangeArrowheads="1"/>
          </p:cNvPicPr>
          <p:nvPr/>
        </p:nvPicPr>
        <p:blipFill>
          <a:blip r:embed="rId2" cstate="print"/>
          <a:srcRect/>
          <a:stretch>
            <a:fillRect/>
          </a:stretch>
        </p:blipFill>
        <p:spPr bwMode="auto">
          <a:xfrm>
            <a:off x="1403648" y="2348880"/>
            <a:ext cx="5905333" cy="29363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smtClean="0"/>
              <a:t>And what about this?</a:t>
            </a:r>
            <a:endParaRPr lang="en-GB" dirty="0"/>
          </a:p>
        </p:txBody>
      </p:sp>
      <p:sp>
        <p:nvSpPr>
          <p:cNvPr id="3" name="2 Marcador de contenido"/>
          <p:cNvSpPr>
            <a:spLocks noGrp="1"/>
          </p:cNvSpPr>
          <p:nvPr>
            <p:ph idx="1"/>
          </p:nvPr>
        </p:nvSpPr>
        <p:spPr/>
        <p:txBody>
          <a:bodyPr/>
          <a:lstStyle/>
          <a:p>
            <a:r>
              <a:rPr lang="en-GB" dirty="0" smtClean="0"/>
              <a:t>How to merge BPMN and UML activities models?</a:t>
            </a:r>
            <a:endParaRPr lang="en-GB" dirty="0"/>
          </a:p>
        </p:txBody>
      </p:sp>
      <p:sp>
        <p:nvSpPr>
          <p:cNvPr id="4" name="3 Marcador de fecha"/>
          <p:cNvSpPr>
            <a:spLocks noGrp="1"/>
          </p:cNvSpPr>
          <p:nvPr>
            <p:ph type="dt" sz="half" idx="10"/>
          </p:nvPr>
        </p:nvSpPr>
        <p:spPr/>
        <p:txBody>
          <a:bodyPr/>
          <a:lstStyle/>
          <a:p>
            <a:pPr>
              <a:defRPr/>
            </a:pPr>
            <a:r>
              <a:rPr lang="es-ES" smtClean="0"/>
              <a:t>ECMFA, paris, June 2010</a:t>
            </a:r>
            <a:endParaRPr lang="es-ES"/>
          </a:p>
        </p:txBody>
      </p:sp>
      <p:sp>
        <p:nvSpPr>
          <p:cNvPr id="5" name="4 Marcador de pie de página"/>
          <p:cNvSpPr>
            <a:spLocks noGrp="1"/>
          </p:cNvSpPr>
          <p:nvPr>
            <p:ph type="ftr" sz="quarter" idx="11"/>
          </p:nvPr>
        </p:nvSpPr>
        <p:spPr/>
        <p:txBody>
          <a:bodyPr/>
          <a:lstStyle/>
          <a:p>
            <a:pPr>
              <a:defRPr/>
            </a:pPr>
            <a:r>
              <a:rPr lang="en-US" smtClean="0"/>
              <a:t>A. Vallecillo: "On the Combinination of DSMLs"</a:t>
            </a:r>
            <a:endParaRPr lang="es-ES"/>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31</a:t>
            </a:fld>
            <a:endParaRPr lang="es-ES"/>
          </a:p>
        </p:txBody>
      </p:sp>
      <p:grpSp>
        <p:nvGrpSpPr>
          <p:cNvPr id="41" name="40 Grupo"/>
          <p:cNvGrpSpPr/>
          <p:nvPr/>
        </p:nvGrpSpPr>
        <p:grpSpPr>
          <a:xfrm>
            <a:off x="899592" y="2348880"/>
            <a:ext cx="2808312" cy="3600400"/>
            <a:chOff x="899592" y="2348880"/>
            <a:chExt cx="2808312" cy="3600400"/>
          </a:xfrm>
        </p:grpSpPr>
        <p:cxnSp>
          <p:nvCxnSpPr>
            <p:cNvPr id="11" name="10 Conector recto de flecha"/>
            <p:cNvCxnSpPr>
              <a:stCxn id="7" idx="4"/>
              <a:endCxn id="17" idx="0"/>
            </p:cNvCxnSpPr>
            <p:nvPr/>
          </p:nvCxnSpPr>
          <p:spPr>
            <a:xfrm rot="5400000">
              <a:off x="2051720" y="4833156"/>
              <a:ext cx="648072" cy="1588"/>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nvGrpSpPr>
            <p:cNvPr id="33" name="32 Grupo"/>
            <p:cNvGrpSpPr/>
            <p:nvPr/>
          </p:nvGrpSpPr>
          <p:grpSpPr>
            <a:xfrm>
              <a:off x="899592" y="2348880"/>
              <a:ext cx="2808312" cy="3600400"/>
              <a:chOff x="899592" y="2348880"/>
              <a:chExt cx="2808312" cy="3600400"/>
            </a:xfrm>
          </p:grpSpPr>
          <p:sp>
            <p:nvSpPr>
              <p:cNvPr id="7" name="6 Elipse"/>
              <p:cNvSpPr/>
              <p:nvPr/>
            </p:nvSpPr>
            <p:spPr>
              <a:xfrm>
                <a:off x="1763688" y="3717032"/>
                <a:ext cx="1224136"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8 Conector recto de flecha"/>
              <p:cNvCxnSpPr>
                <a:stCxn id="18" idx="4"/>
              </p:cNvCxnSpPr>
              <p:nvPr/>
            </p:nvCxnSpPr>
            <p:spPr>
              <a:xfrm rot="16200000" flipH="1">
                <a:off x="1515719" y="3136909"/>
                <a:ext cx="603950" cy="612068"/>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a:stCxn id="19" idx="4"/>
              </p:cNvCxnSpPr>
              <p:nvPr/>
            </p:nvCxnSpPr>
            <p:spPr>
              <a:xfrm rot="5400000">
                <a:off x="2561840" y="3206912"/>
                <a:ext cx="599940" cy="468052"/>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7" name="16 Elipse"/>
              <p:cNvSpPr/>
              <p:nvPr/>
            </p:nvSpPr>
            <p:spPr>
              <a:xfrm>
                <a:off x="1763688" y="5157192"/>
                <a:ext cx="1224136"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17 Elipse"/>
              <p:cNvSpPr/>
              <p:nvPr/>
            </p:nvSpPr>
            <p:spPr>
              <a:xfrm>
                <a:off x="899592" y="2348880"/>
                <a:ext cx="1224136"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18 Elipse"/>
              <p:cNvSpPr/>
              <p:nvPr/>
            </p:nvSpPr>
            <p:spPr>
              <a:xfrm>
                <a:off x="2483768" y="2348880"/>
                <a:ext cx="1224136"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2" name="41 Grupo"/>
          <p:cNvGrpSpPr/>
          <p:nvPr/>
        </p:nvGrpSpPr>
        <p:grpSpPr>
          <a:xfrm>
            <a:off x="4788024" y="2348880"/>
            <a:ext cx="2808312" cy="3600400"/>
            <a:chOff x="899592" y="2348880"/>
            <a:chExt cx="2808312" cy="3600400"/>
          </a:xfrm>
        </p:grpSpPr>
        <p:cxnSp>
          <p:nvCxnSpPr>
            <p:cNvPr id="43" name="42 Conector recto de flecha"/>
            <p:cNvCxnSpPr>
              <a:stCxn id="45" idx="4"/>
              <a:endCxn id="48" idx="0"/>
            </p:cNvCxnSpPr>
            <p:nvPr/>
          </p:nvCxnSpPr>
          <p:spPr>
            <a:xfrm rot="5400000">
              <a:off x="2051720" y="4833156"/>
              <a:ext cx="648072" cy="1588"/>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nvGrpSpPr>
            <p:cNvPr id="44" name="32 Grupo"/>
            <p:cNvGrpSpPr/>
            <p:nvPr/>
          </p:nvGrpSpPr>
          <p:grpSpPr>
            <a:xfrm>
              <a:off x="899592" y="2348880"/>
              <a:ext cx="2808312" cy="3600400"/>
              <a:chOff x="899592" y="2348880"/>
              <a:chExt cx="2808312" cy="3600400"/>
            </a:xfrm>
          </p:grpSpPr>
          <p:sp>
            <p:nvSpPr>
              <p:cNvPr id="45" name="44 Elipse"/>
              <p:cNvSpPr/>
              <p:nvPr/>
            </p:nvSpPr>
            <p:spPr>
              <a:xfrm>
                <a:off x="1763688" y="3717032"/>
                <a:ext cx="1224136" cy="79208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 name="45 Conector recto de flecha"/>
              <p:cNvCxnSpPr>
                <a:stCxn id="49" idx="4"/>
              </p:cNvCxnSpPr>
              <p:nvPr/>
            </p:nvCxnSpPr>
            <p:spPr>
              <a:xfrm rot="16200000" flipH="1">
                <a:off x="1515719" y="3136909"/>
                <a:ext cx="603950" cy="612068"/>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47" name="46 Conector recto de flecha"/>
              <p:cNvCxnSpPr>
                <a:stCxn id="50" idx="4"/>
              </p:cNvCxnSpPr>
              <p:nvPr/>
            </p:nvCxnSpPr>
            <p:spPr>
              <a:xfrm rot="5400000">
                <a:off x="2561840" y="3206912"/>
                <a:ext cx="599940" cy="468052"/>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48" name="47 Elipse"/>
              <p:cNvSpPr/>
              <p:nvPr/>
            </p:nvSpPr>
            <p:spPr>
              <a:xfrm>
                <a:off x="1763688" y="5157192"/>
                <a:ext cx="1224136" cy="79208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48 Elipse"/>
              <p:cNvSpPr/>
              <p:nvPr/>
            </p:nvSpPr>
            <p:spPr>
              <a:xfrm>
                <a:off x="899592" y="2348880"/>
                <a:ext cx="1224136" cy="79208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49 Elipse"/>
              <p:cNvSpPr/>
              <p:nvPr/>
            </p:nvSpPr>
            <p:spPr>
              <a:xfrm>
                <a:off x="2483768" y="2348880"/>
                <a:ext cx="1224136" cy="79208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74" name="73 Grupo"/>
          <p:cNvGrpSpPr/>
          <p:nvPr/>
        </p:nvGrpSpPr>
        <p:grpSpPr>
          <a:xfrm>
            <a:off x="2787566" y="2348880"/>
            <a:ext cx="2808312" cy="3600400"/>
            <a:chOff x="899592" y="2348880"/>
            <a:chExt cx="2808312" cy="3600400"/>
          </a:xfrm>
        </p:grpSpPr>
        <p:cxnSp>
          <p:nvCxnSpPr>
            <p:cNvPr id="75" name="74 Conector recto de flecha"/>
            <p:cNvCxnSpPr>
              <a:stCxn id="77" idx="4"/>
              <a:endCxn id="80" idx="0"/>
            </p:cNvCxnSpPr>
            <p:nvPr/>
          </p:nvCxnSpPr>
          <p:spPr>
            <a:xfrm rot="5400000">
              <a:off x="2051720" y="4833156"/>
              <a:ext cx="648072" cy="1588"/>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nvGrpSpPr>
            <p:cNvPr id="76" name="32 Grupo"/>
            <p:cNvGrpSpPr/>
            <p:nvPr/>
          </p:nvGrpSpPr>
          <p:grpSpPr>
            <a:xfrm>
              <a:off x="899592" y="2348880"/>
              <a:ext cx="2808312" cy="3600400"/>
              <a:chOff x="899592" y="2348880"/>
              <a:chExt cx="2808312" cy="3600400"/>
            </a:xfrm>
          </p:grpSpPr>
          <p:sp>
            <p:nvSpPr>
              <p:cNvPr id="77" name="76 Elipse"/>
              <p:cNvSpPr/>
              <p:nvPr/>
            </p:nvSpPr>
            <p:spPr>
              <a:xfrm>
                <a:off x="1763688" y="3717032"/>
                <a:ext cx="1224136" cy="792088"/>
              </a:xfrm>
              <a:prstGeom prst="ellipse">
                <a:avLst/>
              </a:prstGeom>
              <a:solidFill>
                <a:srgbClr val="B66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8" name="77 Conector recto de flecha"/>
              <p:cNvCxnSpPr>
                <a:stCxn id="81" idx="4"/>
              </p:cNvCxnSpPr>
              <p:nvPr/>
            </p:nvCxnSpPr>
            <p:spPr>
              <a:xfrm rot="16200000" flipH="1">
                <a:off x="1515719" y="3136909"/>
                <a:ext cx="603950" cy="612068"/>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79" name="78 Conector recto de flecha"/>
              <p:cNvCxnSpPr>
                <a:stCxn id="82" idx="4"/>
              </p:cNvCxnSpPr>
              <p:nvPr/>
            </p:nvCxnSpPr>
            <p:spPr>
              <a:xfrm rot="5400000">
                <a:off x="2561840" y="3206912"/>
                <a:ext cx="599940" cy="468052"/>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80" name="79 Elipse"/>
              <p:cNvSpPr/>
              <p:nvPr/>
            </p:nvSpPr>
            <p:spPr>
              <a:xfrm>
                <a:off x="1763688" y="5157192"/>
                <a:ext cx="1224136" cy="792088"/>
              </a:xfrm>
              <a:prstGeom prst="ellipse">
                <a:avLst/>
              </a:prstGeom>
              <a:solidFill>
                <a:srgbClr val="B66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80 Elipse"/>
              <p:cNvSpPr/>
              <p:nvPr/>
            </p:nvSpPr>
            <p:spPr>
              <a:xfrm>
                <a:off x="899592" y="2348880"/>
                <a:ext cx="1224136" cy="792088"/>
              </a:xfrm>
              <a:prstGeom prst="ellipse">
                <a:avLst/>
              </a:prstGeom>
              <a:solidFill>
                <a:srgbClr val="B66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81 Elipse"/>
              <p:cNvSpPr/>
              <p:nvPr/>
            </p:nvSpPr>
            <p:spPr>
              <a:xfrm>
                <a:off x="2483768" y="2348880"/>
                <a:ext cx="1224136" cy="792088"/>
              </a:xfrm>
              <a:prstGeom prst="ellipse">
                <a:avLst/>
              </a:prstGeom>
              <a:solidFill>
                <a:srgbClr val="B66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276 -2.58677E-6 L 0.20868 -2.58677E-6 " pathEditMode="relative" rAng="0" ptsTypes="AA">
                                      <p:cBhvr>
                                        <p:cTn id="6" dur="2000" fill="hold"/>
                                        <p:tgtEl>
                                          <p:spTgt spid="41"/>
                                        </p:tgtEl>
                                        <p:attrNameLst>
                                          <p:attrName>ppt_x</p:attrName>
                                          <p:attrName>ppt_y</p:attrName>
                                        </p:attrNameLst>
                                      </p:cBhvr>
                                      <p:rCtr x="90" y="0"/>
                                    </p:animMotion>
                                  </p:childTnLst>
                                </p:cTn>
                              </p:par>
                              <p:par>
                                <p:cTn id="7" presetID="35" presetClass="path" presetSubtype="0" accel="50000" decel="50000" fill="hold" nodeType="withEffect">
                                  <p:stCondLst>
                                    <p:cond delay="0"/>
                                  </p:stCondLst>
                                  <p:childTnLst>
                                    <p:animMotion origin="layout" path="M -3.33333E-6 -2.55728E-6 L -0.21649 -2.55728E-6 " pathEditMode="relative" rAng="0" ptsTypes="AA">
                                      <p:cBhvr>
                                        <p:cTn id="8" dur="2000" fill="hold"/>
                                        <p:tgtEl>
                                          <p:spTgt spid="42"/>
                                        </p:tgtEl>
                                        <p:attrNameLst>
                                          <p:attrName>ppt_x</p:attrName>
                                          <p:attrName>ppt_y</p:attrName>
                                        </p:attrNameLst>
                                      </p:cBhvr>
                                      <p:rCtr x="-108" y="0"/>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smtClean="0"/>
              <a:t>And what about this?</a:t>
            </a:r>
            <a:endParaRPr lang="en-GB" dirty="0"/>
          </a:p>
        </p:txBody>
      </p:sp>
      <p:sp>
        <p:nvSpPr>
          <p:cNvPr id="3" name="2 Marcador de contenido"/>
          <p:cNvSpPr>
            <a:spLocks noGrp="1"/>
          </p:cNvSpPr>
          <p:nvPr>
            <p:ph idx="1"/>
          </p:nvPr>
        </p:nvSpPr>
        <p:spPr/>
        <p:txBody>
          <a:bodyPr/>
          <a:lstStyle/>
          <a:p>
            <a:r>
              <a:rPr lang="en-GB" dirty="0" smtClean="0"/>
              <a:t>The situation is not that simple, though…</a:t>
            </a:r>
            <a:endParaRPr lang="en-GB" dirty="0"/>
          </a:p>
        </p:txBody>
      </p:sp>
      <p:sp>
        <p:nvSpPr>
          <p:cNvPr id="4" name="3 Marcador de fecha"/>
          <p:cNvSpPr>
            <a:spLocks noGrp="1"/>
          </p:cNvSpPr>
          <p:nvPr>
            <p:ph type="dt" sz="half" idx="10"/>
          </p:nvPr>
        </p:nvSpPr>
        <p:spPr/>
        <p:txBody>
          <a:bodyPr/>
          <a:lstStyle/>
          <a:p>
            <a:pPr>
              <a:defRPr/>
            </a:pPr>
            <a:r>
              <a:rPr lang="es-ES" smtClean="0"/>
              <a:t>ECMFA, paris, June 2010</a:t>
            </a:r>
            <a:endParaRPr lang="es-ES"/>
          </a:p>
        </p:txBody>
      </p:sp>
      <p:sp>
        <p:nvSpPr>
          <p:cNvPr id="5" name="4 Marcador de pie de página"/>
          <p:cNvSpPr>
            <a:spLocks noGrp="1"/>
          </p:cNvSpPr>
          <p:nvPr>
            <p:ph type="ftr" sz="quarter" idx="11"/>
          </p:nvPr>
        </p:nvSpPr>
        <p:spPr/>
        <p:txBody>
          <a:bodyPr/>
          <a:lstStyle/>
          <a:p>
            <a:pPr>
              <a:defRPr/>
            </a:pPr>
            <a:r>
              <a:rPr lang="en-US" smtClean="0"/>
              <a:t>A. Vallecillo: "On the Combinination of DSMLs"</a:t>
            </a:r>
            <a:endParaRPr lang="es-ES"/>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32</a:t>
            </a:fld>
            <a:endParaRPr lang="es-ES"/>
          </a:p>
        </p:txBody>
      </p:sp>
      <p:grpSp>
        <p:nvGrpSpPr>
          <p:cNvPr id="8" name="40 Grupo"/>
          <p:cNvGrpSpPr/>
          <p:nvPr/>
        </p:nvGrpSpPr>
        <p:grpSpPr>
          <a:xfrm>
            <a:off x="899592" y="2348880"/>
            <a:ext cx="2808312" cy="3600400"/>
            <a:chOff x="899592" y="2348880"/>
            <a:chExt cx="2808312" cy="3600400"/>
          </a:xfrm>
        </p:grpSpPr>
        <p:cxnSp>
          <p:nvCxnSpPr>
            <p:cNvPr id="11" name="10 Conector recto de flecha"/>
            <p:cNvCxnSpPr>
              <a:stCxn id="7" idx="4"/>
              <a:endCxn id="17" idx="0"/>
            </p:cNvCxnSpPr>
            <p:nvPr/>
          </p:nvCxnSpPr>
          <p:spPr>
            <a:xfrm rot="5400000">
              <a:off x="2051720" y="4833156"/>
              <a:ext cx="648072" cy="1588"/>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nvGrpSpPr>
            <p:cNvPr id="10" name="32 Grupo"/>
            <p:cNvGrpSpPr/>
            <p:nvPr/>
          </p:nvGrpSpPr>
          <p:grpSpPr>
            <a:xfrm>
              <a:off x="899592" y="2348880"/>
              <a:ext cx="2808312" cy="3600400"/>
              <a:chOff x="899592" y="2348880"/>
              <a:chExt cx="2808312" cy="3600400"/>
            </a:xfrm>
          </p:grpSpPr>
          <p:sp>
            <p:nvSpPr>
              <p:cNvPr id="7" name="6 Elipse"/>
              <p:cNvSpPr/>
              <p:nvPr/>
            </p:nvSpPr>
            <p:spPr>
              <a:xfrm>
                <a:off x="1763688" y="3717032"/>
                <a:ext cx="1224136"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8 Conector recto de flecha"/>
              <p:cNvCxnSpPr>
                <a:stCxn id="18" idx="4"/>
              </p:cNvCxnSpPr>
              <p:nvPr/>
            </p:nvCxnSpPr>
            <p:spPr>
              <a:xfrm rot="16200000" flipH="1">
                <a:off x="1515719" y="3136909"/>
                <a:ext cx="603950" cy="612068"/>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a:stCxn id="19" idx="4"/>
              </p:cNvCxnSpPr>
              <p:nvPr/>
            </p:nvCxnSpPr>
            <p:spPr>
              <a:xfrm rot="5400000">
                <a:off x="2561840" y="3206912"/>
                <a:ext cx="599940" cy="468052"/>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7" name="16 Elipse"/>
              <p:cNvSpPr/>
              <p:nvPr/>
            </p:nvSpPr>
            <p:spPr>
              <a:xfrm>
                <a:off x="1763688" y="5157192"/>
                <a:ext cx="1224136"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17 Elipse"/>
              <p:cNvSpPr/>
              <p:nvPr/>
            </p:nvSpPr>
            <p:spPr>
              <a:xfrm>
                <a:off x="899592" y="2348880"/>
                <a:ext cx="1224136"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18 Elipse"/>
              <p:cNvSpPr/>
              <p:nvPr/>
            </p:nvSpPr>
            <p:spPr>
              <a:xfrm>
                <a:off x="2483768" y="2348880"/>
                <a:ext cx="1224136"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3" name="41 Grupo"/>
          <p:cNvGrpSpPr/>
          <p:nvPr/>
        </p:nvGrpSpPr>
        <p:grpSpPr>
          <a:xfrm>
            <a:off x="4788024" y="2348880"/>
            <a:ext cx="2808312" cy="3600400"/>
            <a:chOff x="899592" y="2348880"/>
            <a:chExt cx="2808312" cy="3600400"/>
          </a:xfrm>
        </p:grpSpPr>
        <p:cxnSp>
          <p:nvCxnSpPr>
            <p:cNvPr id="43" name="42 Conector recto de flecha"/>
            <p:cNvCxnSpPr>
              <a:stCxn id="45" idx="4"/>
              <a:endCxn id="48" idx="0"/>
            </p:cNvCxnSpPr>
            <p:nvPr/>
          </p:nvCxnSpPr>
          <p:spPr>
            <a:xfrm rot="5400000">
              <a:off x="2051720" y="4833156"/>
              <a:ext cx="648072" cy="1588"/>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nvGrpSpPr>
            <p:cNvPr id="14" name="32 Grupo"/>
            <p:cNvGrpSpPr/>
            <p:nvPr/>
          </p:nvGrpSpPr>
          <p:grpSpPr>
            <a:xfrm>
              <a:off x="899592" y="2348880"/>
              <a:ext cx="2808312" cy="3600400"/>
              <a:chOff x="899592" y="2348880"/>
              <a:chExt cx="2808312" cy="3600400"/>
            </a:xfrm>
          </p:grpSpPr>
          <p:sp>
            <p:nvSpPr>
              <p:cNvPr id="45" name="44 Elipse"/>
              <p:cNvSpPr/>
              <p:nvPr/>
            </p:nvSpPr>
            <p:spPr>
              <a:xfrm>
                <a:off x="1763688" y="3717032"/>
                <a:ext cx="1224136" cy="79208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 name="45 Conector recto de flecha"/>
              <p:cNvCxnSpPr>
                <a:stCxn id="49" idx="4"/>
              </p:cNvCxnSpPr>
              <p:nvPr/>
            </p:nvCxnSpPr>
            <p:spPr>
              <a:xfrm rot="16200000" flipH="1">
                <a:off x="1515719" y="3136909"/>
                <a:ext cx="603950" cy="612068"/>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47" name="46 Conector recto de flecha"/>
              <p:cNvCxnSpPr>
                <a:stCxn id="50" idx="4"/>
              </p:cNvCxnSpPr>
              <p:nvPr/>
            </p:nvCxnSpPr>
            <p:spPr>
              <a:xfrm rot="5400000">
                <a:off x="2561840" y="3206912"/>
                <a:ext cx="599940" cy="468052"/>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48" name="47 Elipse"/>
              <p:cNvSpPr/>
              <p:nvPr/>
            </p:nvSpPr>
            <p:spPr>
              <a:xfrm>
                <a:off x="1763688" y="5157192"/>
                <a:ext cx="1224136" cy="79208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48 Elipse"/>
              <p:cNvSpPr/>
              <p:nvPr/>
            </p:nvSpPr>
            <p:spPr>
              <a:xfrm>
                <a:off x="899592" y="2348880"/>
                <a:ext cx="1224136" cy="79208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49 Elipse"/>
              <p:cNvSpPr/>
              <p:nvPr/>
            </p:nvSpPr>
            <p:spPr>
              <a:xfrm>
                <a:off x="2483768" y="2348880"/>
                <a:ext cx="1224136" cy="79208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5" name="71 Grupo"/>
          <p:cNvGrpSpPr/>
          <p:nvPr/>
        </p:nvGrpSpPr>
        <p:grpSpPr>
          <a:xfrm>
            <a:off x="1981210" y="3219450"/>
            <a:ext cx="718582" cy="369332"/>
            <a:chOff x="1981210" y="3219450"/>
            <a:chExt cx="718582" cy="369332"/>
          </a:xfrm>
        </p:grpSpPr>
        <p:cxnSp>
          <p:nvCxnSpPr>
            <p:cNvPr id="55" name="54 Conector curvado"/>
            <p:cNvCxnSpPr/>
            <p:nvPr/>
          </p:nvCxnSpPr>
          <p:spPr>
            <a:xfrm rot="5400000" flipH="1" flipV="1">
              <a:off x="2339707" y="3140923"/>
              <a:ext cx="1588" cy="718582"/>
            </a:xfrm>
            <a:prstGeom prst="curvedConnector3">
              <a:avLst>
                <a:gd name="adj1" fmla="val 14750697"/>
              </a:avLst>
            </a:prstGeom>
            <a:ln w="38100">
              <a:solidFill>
                <a:srgbClr val="FF000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68 CuadroTexto"/>
            <p:cNvSpPr txBox="1"/>
            <p:nvPr/>
          </p:nvSpPr>
          <p:spPr>
            <a:xfrm>
              <a:off x="2123728" y="3219450"/>
              <a:ext cx="415498" cy="369332"/>
            </a:xfrm>
            <a:prstGeom prst="rect">
              <a:avLst/>
            </a:prstGeom>
            <a:noFill/>
          </p:spPr>
          <p:txBody>
            <a:bodyPr wrap="none" rtlCol="0">
              <a:spAutoFit/>
            </a:bodyPr>
            <a:lstStyle/>
            <a:p>
              <a:r>
                <a:rPr lang="en-GB" b="1" dirty="0" smtClean="0">
                  <a:solidFill>
                    <a:srgbClr val="FF0000"/>
                  </a:solidFill>
                </a:rPr>
                <a:t>or</a:t>
              </a:r>
              <a:endParaRPr lang="en-GB" b="1" dirty="0">
                <a:solidFill>
                  <a:srgbClr val="FF0000"/>
                </a:solidFill>
              </a:endParaRPr>
            </a:p>
          </p:txBody>
        </p:sp>
      </p:grpSp>
      <p:grpSp>
        <p:nvGrpSpPr>
          <p:cNvPr id="16" name="72 Grupo"/>
          <p:cNvGrpSpPr/>
          <p:nvPr/>
        </p:nvGrpSpPr>
        <p:grpSpPr>
          <a:xfrm>
            <a:off x="5869642" y="3203684"/>
            <a:ext cx="718582" cy="369332"/>
            <a:chOff x="5869642" y="3203684"/>
            <a:chExt cx="718582" cy="369332"/>
          </a:xfrm>
        </p:grpSpPr>
        <p:cxnSp>
          <p:nvCxnSpPr>
            <p:cNvPr id="70" name="69 Conector curvado"/>
            <p:cNvCxnSpPr/>
            <p:nvPr/>
          </p:nvCxnSpPr>
          <p:spPr>
            <a:xfrm rot="5400000" flipH="1" flipV="1">
              <a:off x="6228139" y="3078207"/>
              <a:ext cx="1588" cy="718582"/>
            </a:xfrm>
            <a:prstGeom prst="curvedConnector3">
              <a:avLst>
                <a:gd name="adj1" fmla="val 14750697"/>
              </a:avLst>
            </a:prstGeom>
            <a:ln w="38100">
              <a:solidFill>
                <a:srgbClr val="FF000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 name="70 CuadroTexto"/>
            <p:cNvSpPr txBox="1"/>
            <p:nvPr/>
          </p:nvSpPr>
          <p:spPr>
            <a:xfrm>
              <a:off x="5940152" y="3203684"/>
              <a:ext cx="595035" cy="369332"/>
            </a:xfrm>
            <a:prstGeom prst="rect">
              <a:avLst/>
            </a:prstGeom>
            <a:noFill/>
          </p:spPr>
          <p:txBody>
            <a:bodyPr wrap="none" rtlCol="0">
              <a:spAutoFit/>
            </a:bodyPr>
            <a:lstStyle/>
            <a:p>
              <a:r>
                <a:rPr lang="en-GB" b="1" dirty="0" smtClean="0">
                  <a:solidFill>
                    <a:srgbClr val="FF0000"/>
                  </a:solidFill>
                </a:rPr>
                <a:t>and</a:t>
              </a:r>
              <a:endParaRPr lang="en-GB" b="1" dirty="0">
                <a:solidFill>
                  <a:srgbClr val="FF0000"/>
                </a:solidFill>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GB" noProof="0" dirty="0"/>
          </a:p>
        </p:txBody>
      </p:sp>
      <p:sp>
        <p:nvSpPr>
          <p:cNvPr id="3" name="2 Marcador de contenido"/>
          <p:cNvSpPr>
            <a:spLocks noGrp="1"/>
          </p:cNvSpPr>
          <p:nvPr>
            <p:ph idx="1"/>
          </p:nvPr>
        </p:nvSpPr>
        <p:spPr/>
        <p:txBody>
          <a:bodyPr/>
          <a:lstStyle/>
          <a:p>
            <a:pPr>
              <a:buNone/>
            </a:pPr>
            <a:r>
              <a:rPr lang="en-GB" sz="3600" noProof="0" dirty="0" smtClean="0"/>
              <a:t>	</a:t>
            </a:r>
          </a:p>
          <a:p>
            <a:pPr indent="11113">
              <a:buNone/>
            </a:pPr>
            <a:endParaRPr lang="en-GB" sz="3600" noProof="0" dirty="0" smtClean="0"/>
          </a:p>
          <a:p>
            <a:pPr indent="11113">
              <a:buNone/>
            </a:pPr>
            <a:endParaRPr lang="en-GB" sz="3600" dirty="0" smtClean="0"/>
          </a:p>
          <a:p>
            <a:pPr indent="11113">
              <a:buNone/>
            </a:pPr>
            <a:r>
              <a:rPr lang="en-GB" sz="3600" dirty="0" smtClean="0"/>
              <a:t>A DSML combination approach based on </a:t>
            </a:r>
            <a:r>
              <a:rPr lang="en-GB" sz="3600" b="1" dirty="0" smtClean="0">
                <a:solidFill>
                  <a:schemeClr val="accent2"/>
                </a:solidFill>
              </a:rPr>
              <a:t>Model Unification</a:t>
            </a:r>
            <a:endParaRPr lang="en-GB" sz="3600" noProof="0" dirty="0" smtClean="0"/>
          </a:p>
          <a:p>
            <a:pPr>
              <a:buNone/>
            </a:pPr>
            <a:r>
              <a:rPr lang="en-GB" sz="3600" noProof="0" dirty="0" smtClean="0"/>
              <a:t/>
            </a:r>
            <a:br>
              <a:rPr lang="en-GB" sz="3600" noProof="0" dirty="0" smtClean="0"/>
            </a:br>
            <a:endParaRPr lang="en-GB" sz="3600" noProof="0" dirty="0"/>
          </a:p>
        </p:txBody>
      </p:sp>
      <p:sp>
        <p:nvSpPr>
          <p:cNvPr id="4" name="3 Marcador de fecha"/>
          <p:cNvSpPr>
            <a:spLocks noGrp="1"/>
          </p:cNvSpPr>
          <p:nvPr>
            <p:ph type="dt" sz="half" idx="10"/>
          </p:nvPr>
        </p:nvSpPr>
        <p:spPr/>
        <p:txBody>
          <a:bodyPr/>
          <a:lstStyle/>
          <a:p>
            <a:pPr>
              <a:defRPr/>
            </a:pPr>
            <a:r>
              <a:rPr lang="es-ES" smtClean="0"/>
              <a:t>ECMFA, paris, June 2010</a:t>
            </a:r>
            <a:endParaRPr lang="es-ES"/>
          </a:p>
        </p:txBody>
      </p:sp>
      <p:sp>
        <p:nvSpPr>
          <p:cNvPr id="5" name="4 Marcador de pie de página"/>
          <p:cNvSpPr>
            <a:spLocks noGrp="1"/>
          </p:cNvSpPr>
          <p:nvPr>
            <p:ph type="ftr" sz="quarter" idx="11"/>
          </p:nvPr>
        </p:nvSpPr>
        <p:spPr/>
        <p:txBody>
          <a:bodyPr/>
          <a:lstStyle/>
          <a:p>
            <a:pPr>
              <a:defRPr/>
            </a:pPr>
            <a:r>
              <a:rPr lang="en-US" smtClean="0"/>
              <a:t>A. Vallecillo: "On the Combinination of DSMLs"</a:t>
            </a:r>
            <a:endParaRPr lang="es-ES"/>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33</a:t>
            </a:fld>
            <a:endParaRPr lang="es-E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smtClean="0"/>
              <a:t>Model</a:t>
            </a:r>
            <a:r>
              <a:rPr lang="en-GB" noProof="0" dirty="0" smtClean="0"/>
              <a:t> Unification</a:t>
            </a:r>
            <a:endParaRPr lang="en-GB" noProof="0" dirty="0"/>
          </a:p>
        </p:txBody>
      </p:sp>
      <p:sp>
        <p:nvSpPr>
          <p:cNvPr id="3" name="2 Marcador de contenido"/>
          <p:cNvSpPr>
            <a:spLocks noGrp="1"/>
          </p:cNvSpPr>
          <p:nvPr>
            <p:ph idx="1"/>
          </p:nvPr>
        </p:nvSpPr>
        <p:spPr/>
        <p:txBody>
          <a:bodyPr/>
          <a:lstStyle/>
          <a:p>
            <a:endParaRPr lang="es-ES"/>
          </a:p>
        </p:txBody>
      </p:sp>
      <p:sp>
        <p:nvSpPr>
          <p:cNvPr id="4" name="3 Marcador de fecha"/>
          <p:cNvSpPr>
            <a:spLocks noGrp="1"/>
          </p:cNvSpPr>
          <p:nvPr>
            <p:ph type="dt" sz="half" idx="10"/>
          </p:nvPr>
        </p:nvSpPr>
        <p:spPr/>
        <p:txBody>
          <a:bodyPr/>
          <a:lstStyle/>
          <a:p>
            <a:pPr>
              <a:defRPr/>
            </a:pPr>
            <a:r>
              <a:rPr lang="es-ES" smtClean="0"/>
              <a:t>ECMFA, paris, June 2010</a:t>
            </a:r>
            <a:endParaRPr lang="es-ES"/>
          </a:p>
        </p:txBody>
      </p:sp>
      <p:sp>
        <p:nvSpPr>
          <p:cNvPr id="5" name="4 Marcador de pie de página"/>
          <p:cNvSpPr>
            <a:spLocks noGrp="1"/>
          </p:cNvSpPr>
          <p:nvPr>
            <p:ph type="ftr" sz="quarter" idx="11"/>
          </p:nvPr>
        </p:nvSpPr>
        <p:spPr/>
        <p:txBody>
          <a:bodyPr/>
          <a:lstStyle/>
          <a:p>
            <a:pPr>
              <a:defRPr/>
            </a:pPr>
            <a:r>
              <a:rPr lang="en-US" smtClean="0"/>
              <a:t>A. Vallecillo: "On the Combinination of DSMLs"</a:t>
            </a:r>
            <a:endParaRPr lang="es-ES"/>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34</a:t>
            </a:fld>
            <a:endParaRPr lang="es-ES"/>
          </a:p>
        </p:txBody>
      </p:sp>
      <p:pic>
        <p:nvPicPr>
          <p:cNvPr id="2053" name="Picture 5"/>
          <p:cNvPicPr>
            <a:picLocks noChangeAspect="1" noChangeArrowheads="1"/>
          </p:cNvPicPr>
          <p:nvPr/>
        </p:nvPicPr>
        <p:blipFill>
          <a:blip r:embed="rId2" cstate="print"/>
          <a:srcRect/>
          <a:stretch>
            <a:fillRect/>
          </a:stretch>
        </p:blipFill>
        <p:spPr bwMode="auto">
          <a:xfrm>
            <a:off x="857224" y="3000372"/>
            <a:ext cx="7277100" cy="3143250"/>
          </a:xfrm>
          <a:prstGeom prst="rect">
            <a:avLst/>
          </a:prstGeom>
          <a:noFill/>
          <a:ln w="9525">
            <a:noFill/>
            <a:miter lim="800000"/>
            <a:headEnd/>
            <a:tailEnd/>
          </a:ln>
        </p:spPr>
      </p:pic>
      <p:pic>
        <p:nvPicPr>
          <p:cNvPr id="2054" name="Picture 6"/>
          <p:cNvPicPr>
            <a:picLocks noChangeAspect="1" noChangeArrowheads="1"/>
          </p:cNvPicPr>
          <p:nvPr/>
        </p:nvPicPr>
        <p:blipFill>
          <a:blip r:embed="rId3" cstate="print"/>
          <a:srcRect/>
          <a:stretch>
            <a:fillRect/>
          </a:stretch>
        </p:blipFill>
        <p:spPr bwMode="auto">
          <a:xfrm>
            <a:off x="142844" y="1285860"/>
            <a:ext cx="8953500" cy="1447800"/>
          </a:xfrm>
          <a:prstGeom prst="rect">
            <a:avLst/>
          </a:prstGeom>
          <a:noFill/>
          <a:ln w="9525">
            <a:noFill/>
            <a:miter lim="800000"/>
            <a:headEnd/>
            <a:tailEnd/>
          </a:ln>
        </p:spPr>
      </p:pic>
      <p:cxnSp>
        <p:nvCxnSpPr>
          <p:cNvPr id="10" name="9 Conector recto"/>
          <p:cNvCxnSpPr/>
          <p:nvPr/>
        </p:nvCxnSpPr>
        <p:spPr>
          <a:xfrm>
            <a:off x="7380312" y="2230990"/>
            <a:ext cx="15841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205638" y="2532085"/>
            <a:ext cx="20882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2706485" y="2237683"/>
            <a:ext cx="1800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441418" y="2237683"/>
            <a:ext cx="129614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noProof="0" smtClean="0"/>
              <a:t>Some comments</a:t>
            </a:r>
            <a:endParaRPr lang="en-GB" noProof="0"/>
          </a:p>
        </p:txBody>
      </p:sp>
      <p:sp>
        <p:nvSpPr>
          <p:cNvPr id="3" name="2 Marcador de contenido"/>
          <p:cNvSpPr>
            <a:spLocks noGrp="1"/>
          </p:cNvSpPr>
          <p:nvPr>
            <p:ph idx="1"/>
          </p:nvPr>
        </p:nvSpPr>
        <p:spPr/>
        <p:txBody>
          <a:bodyPr/>
          <a:lstStyle/>
          <a:p>
            <a:r>
              <a:rPr lang="en-GB" sz="2000" noProof="0" dirty="0" smtClean="0"/>
              <a:t>Inspired in the original notion of Viewpoint Unification [15]</a:t>
            </a:r>
          </a:p>
          <a:p>
            <a:pPr lvl="4"/>
            <a:endParaRPr lang="en-GB" sz="1000" noProof="0" dirty="0" smtClean="0"/>
          </a:p>
          <a:p>
            <a:r>
              <a:rPr lang="en-GB" sz="2000" noProof="0" dirty="0" smtClean="0"/>
              <a:t>The </a:t>
            </a:r>
            <a:r>
              <a:rPr lang="en-GB" sz="2000" noProof="0" dirty="0" smtClean="0">
                <a:solidFill>
                  <a:schemeClr val="accent2"/>
                </a:solidFill>
              </a:rPr>
              <a:t>form of unification </a:t>
            </a:r>
            <a:r>
              <a:rPr lang="en-GB" sz="2000" noProof="0" dirty="0" smtClean="0"/>
              <a:t>depends on the </a:t>
            </a:r>
            <a:r>
              <a:rPr lang="en-GB" sz="2000" noProof="0" dirty="0" err="1" smtClean="0"/>
              <a:t>DSMLs</a:t>
            </a:r>
            <a:r>
              <a:rPr lang="en-GB" sz="2000" noProof="0" dirty="0" smtClean="0"/>
              <a:t> to be combined</a:t>
            </a:r>
          </a:p>
          <a:p>
            <a:pPr lvl="4"/>
            <a:endParaRPr lang="en-GB" sz="1000" dirty="0" smtClean="0"/>
          </a:p>
          <a:p>
            <a:r>
              <a:rPr lang="en-GB" sz="2000" noProof="0" dirty="0" smtClean="0"/>
              <a:t>The </a:t>
            </a:r>
            <a:r>
              <a:rPr lang="en-GB" sz="2000" noProof="0" dirty="0" smtClean="0">
                <a:solidFill>
                  <a:schemeClr val="accent2"/>
                </a:solidFill>
              </a:rPr>
              <a:t>kind of projections </a:t>
            </a:r>
            <a:r>
              <a:rPr lang="en-GB" sz="2000" noProof="0" dirty="0" smtClean="0"/>
              <a:t>depend on the relationship between the </a:t>
            </a:r>
            <a:r>
              <a:rPr lang="en-GB" sz="2000" noProof="0" dirty="0" err="1" smtClean="0"/>
              <a:t>DSMLs</a:t>
            </a:r>
            <a:r>
              <a:rPr lang="en-GB" sz="2000" noProof="0" dirty="0" smtClean="0"/>
              <a:t> and the unified language</a:t>
            </a:r>
          </a:p>
          <a:p>
            <a:pPr lvl="1"/>
            <a:r>
              <a:rPr lang="en-GB" sz="1800" noProof="0" dirty="0" smtClean="0"/>
              <a:t>Refinement; abstraction; equivalence; implementation; …</a:t>
            </a:r>
          </a:p>
          <a:p>
            <a:pPr lvl="4"/>
            <a:endParaRPr lang="en-GB" sz="1000" dirty="0" smtClean="0"/>
          </a:p>
          <a:p>
            <a:r>
              <a:rPr lang="en-GB" sz="2000" noProof="0" dirty="0" smtClean="0"/>
              <a:t>Viewpoint </a:t>
            </a:r>
            <a:r>
              <a:rPr lang="en-GB" sz="2000" b="1" noProof="0" dirty="0" smtClean="0">
                <a:solidFill>
                  <a:schemeClr val="accent2"/>
                </a:solidFill>
              </a:rPr>
              <a:t>consistency</a:t>
            </a:r>
            <a:r>
              <a:rPr lang="en-GB" sz="2000" noProof="0" dirty="0" smtClean="0"/>
              <a:t> is checked using the projections and the fact that they have to respect the correspondences</a:t>
            </a:r>
          </a:p>
          <a:p>
            <a:pPr lvl="4"/>
            <a:endParaRPr lang="en-GB" sz="1000" dirty="0" smtClean="0"/>
          </a:p>
          <a:p>
            <a:r>
              <a:rPr lang="en-GB" sz="2000" noProof="0" dirty="0" smtClean="0">
                <a:solidFill>
                  <a:schemeClr val="accent2"/>
                </a:solidFill>
              </a:rPr>
              <a:t>Model unification subsumes all previous approaches</a:t>
            </a:r>
          </a:p>
          <a:p>
            <a:pPr lvl="1"/>
            <a:r>
              <a:rPr lang="en-GB" sz="1800" noProof="0" dirty="0" smtClean="0"/>
              <a:t>The unified model can be developed using model inheritance, extension or merge – </a:t>
            </a:r>
            <a:r>
              <a:rPr lang="en-GB" sz="1800" i="1" noProof="0" dirty="0" smtClean="0"/>
              <a:t>whenever possible</a:t>
            </a:r>
            <a:endParaRPr lang="en-GB" sz="1800" noProof="0" dirty="0" smtClean="0"/>
          </a:p>
          <a:p>
            <a:pPr lvl="1"/>
            <a:r>
              <a:rPr lang="en-GB" sz="1800" noProof="0" dirty="0" smtClean="0"/>
              <a:t>The unified model corresponds to the “least developed unification” of [5]</a:t>
            </a:r>
          </a:p>
          <a:p>
            <a:pPr lvl="1"/>
            <a:r>
              <a:rPr lang="en-GB" sz="1800" noProof="0" dirty="0" smtClean="0"/>
              <a:t>Projections are the inverse of mapping functions</a:t>
            </a:r>
          </a:p>
        </p:txBody>
      </p:sp>
      <p:sp>
        <p:nvSpPr>
          <p:cNvPr id="4" name="3 Marcador de fecha"/>
          <p:cNvSpPr>
            <a:spLocks noGrp="1"/>
          </p:cNvSpPr>
          <p:nvPr>
            <p:ph type="dt" sz="half" idx="10"/>
          </p:nvPr>
        </p:nvSpPr>
        <p:spPr/>
        <p:txBody>
          <a:bodyPr/>
          <a:lstStyle/>
          <a:p>
            <a:pPr>
              <a:defRPr/>
            </a:pPr>
            <a:r>
              <a:rPr lang="es-ES" smtClean="0"/>
              <a:t>ECMFA, paris, June 2010</a:t>
            </a:r>
            <a:endParaRPr lang="es-ES" dirty="0"/>
          </a:p>
        </p:txBody>
      </p:sp>
      <p:sp>
        <p:nvSpPr>
          <p:cNvPr id="5" name="4 Marcador de pie de página"/>
          <p:cNvSpPr>
            <a:spLocks noGrp="1"/>
          </p:cNvSpPr>
          <p:nvPr>
            <p:ph type="ftr" sz="quarter" idx="11"/>
          </p:nvPr>
        </p:nvSpPr>
        <p:spPr/>
        <p:txBody>
          <a:bodyPr/>
          <a:lstStyle/>
          <a:p>
            <a:pPr>
              <a:defRPr/>
            </a:pPr>
            <a:r>
              <a:rPr lang="en-US" smtClean="0"/>
              <a:t>A. Vallecillo: "On the Combinination of DSMLs"</a:t>
            </a:r>
            <a:endParaRPr lang="es-ES" dirty="0"/>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35</a:t>
            </a:fld>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GB" noProof="0" dirty="0"/>
          </a:p>
        </p:txBody>
      </p:sp>
      <p:sp>
        <p:nvSpPr>
          <p:cNvPr id="3" name="2 Marcador de contenido"/>
          <p:cNvSpPr>
            <a:spLocks noGrp="1"/>
          </p:cNvSpPr>
          <p:nvPr>
            <p:ph idx="1"/>
          </p:nvPr>
        </p:nvSpPr>
        <p:spPr/>
        <p:txBody>
          <a:bodyPr/>
          <a:lstStyle/>
          <a:p>
            <a:endParaRPr lang="es-ES" dirty="0"/>
          </a:p>
        </p:txBody>
      </p:sp>
      <p:sp>
        <p:nvSpPr>
          <p:cNvPr id="4" name="3 Marcador de fecha"/>
          <p:cNvSpPr>
            <a:spLocks noGrp="1"/>
          </p:cNvSpPr>
          <p:nvPr>
            <p:ph type="dt" sz="half" idx="10"/>
          </p:nvPr>
        </p:nvSpPr>
        <p:spPr/>
        <p:txBody>
          <a:bodyPr/>
          <a:lstStyle/>
          <a:p>
            <a:pPr>
              <a:defRPr/>
            </a:pPr>
            <a:r>
              <a:rPr lang="es-ES" smtClean="0"/>
              <a:t>ECMFA, paris, June 2010</a:t>
            </a:r>
            <a:endParaRPr lang="es-ES"/>
          </a:p>
        </p:txBody>
      </p:sp>
      <p:sp>
        <p:nvSpPr>
          <p:cNvPr id="5" name="4 Marcador de pie de página"/>
          <p:cNvSpPr>
            <a:spLocks noGrp="1"/>
          </p:cNvSpPr>
          <p:nvPr>
            <p:ph type="ftr" sz="quarter" idx="11"/>
          </p:nvPr>
        </p:nvSpPr>
        <p:spPr/>
        <p:txBody>
          <a:bodyPr/>
          <a:lstStyle/>
          <a:p>
            <a:pPr>
              <a:defRPr/>
            </a:pPr>
            <a:r>
              <a:rPr lang="en-US" smtClean="0"/>
              <a:t>A. Vallecillo: "On the Combinination of DSMLs"</a:t>
            </a:r>
            <a:endParaRPr lang="es-ES"/>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36</a:t>
            </a:fld>
            <a:endParaRPr lang="es-ES"/>
          </a:p>
        </p:txBody>
      </p:sp>
      <p:pic>
        <p:nvPicPr>
          <p:cNvPr id="26626" name="Picture 2"/>
          <p:cNvPicPr>
            <a:picLocks noChangeAspect="1" noChangeArrowheads="1"/>
          </p:cNvPicPr>
          <p:nvPr/>
        </p:nvPicPr>
        <p:blipFill>
          <a:blip r:embed="rId2" cstate="print"/>
          <a:srcRect/>
          <a:stretch>
            <a:fillRect/>
          </a:stretch>
        </p:blipFill>
        <p:spPr bwMode="auto">
          <a:xfrm>
            <a:off x="251520" y="1844824"/>
            <a:ext cx="5328592" cy="4093068"/>
          </a:xfrm>
          <a:prstGeom prst="rect">
            <a:avLst/>
          </a:prstGeom>
          <a:noFill/>
          <a:ln w="9525">
            <a:noFill/>
            <a:miter lim="800000"/>
            <a:headEnd/>
            <a:tailEnd/>
          </a:ln>
        </p:spPr>
      </p:pic>
      <p:pic>
        <p:nvPicPr>
          <p:cNvPr id="18522" name="Picture 90"/>
          <p:cNvPicPr>
            <a:picLocks noChangeAspect="1" noChangeArrowheads="1"/>
          </p:cNvPicPr>
          <p:nvPr/>
        </p:nvPicPr>
        <p:blipFill>
          <a:blip r:embed="rId3" cstate="print"/>
          <a:srcRect/>
          <a:stretch>
            <a:fillRect/>
          </a:stretch>
        </p:blipFill>
        <p:spPr bwMode="auto">
          <a:xfrm>
            <a:off x="5508104" y="2276872"/>
            <a:ext cx="3323262" cy="302324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GB"/>
          </a:p>
        </p:txBody>
      </p:sp>
      <p:sp>
        <p:nvSpPr>
          <p:cNvPr id="3" name="2 Marcador de contenido"/>
          <p:cNvSpPr>
            <a:spLocks noGrp="1"/>
          </p:cNvSpPr>
          <p:nvPr>
            <p:ph idx="1"/>
          </p:nvPr>
        </p:nvSpPr>
        <p:spPr/>
        <p:txBody>
          <a:bodyPr/>
          <a:lstStyle/>
          <a:p>
            <a:endParaRPr lang="en-GB" dirty="0"/>
          </a:p>
        </p:txBody>
      </p:sp>
      <p:sp>
        <p:nvSpPr>
          <p:cNvPr id="4" name="3 Marcador de fecha"/>
          <p:cNvSpPr>
            <a:spLocks noGrp="1"/>
          </p:cNvSpPr>
          <p:nvPr>
            <p:ph type="dt" sz="half" idx="10"/>
          </p:nvPr>
        </p:nvSpPr>
        <p:spPr/>
        <p:txBody>
          <a:bodyPr/>
          <a:lstStyle/>
          <a:p>
            <a:pPr>
              <a:defRPr/>
            </a:pPr>
            <a:r>
              <a:rPr lang="es-ES" smtClean="0"/>
              <a:t>ECMFA, paris, June 2010</a:t>
            </a:r>
            <a:endParaRPr lang="es-ES"/>
          </a:p>
        </p:txBody>
      </p:sp>
      <p:sp>
        <p:nvSpPr>
          <p:cNvPr id="5" name="4 Marcador de pie de página"/>
          <p:cNvSpPr>
            <a:spLocks noGrp="1"/>
          </p:cNvSpPr>
          <p:nvPr>
            <p:ph type="ftr" sz="quarter" idx="11"/>
          </p:nvPr>
        </p:nvSpPr>
        <p:spPr/>
        <p:txBody>
          <a:bodyPr/>
          <a:lstStyle/>
          <a:p>
            <a:pPr>
              <a:defRPr/>
            </a:pPr>
            <a:r>
              <a:rPr lang="en-US" dirty="0" smtClean="0"/>
              <a:t>A. Vallecillo: "On the </a:t>
            </a:r>
            <a:r>
              <a:rPr lang="en-US" dirty="0" err="1" smtClean="0"/>
              <a:t>Combinination</a:t>
            </a:r>
            <a:r>
              <a:rPr lang="en-US" dirty="0" smtClean="0"/>
              <a:t> of DSMLs"</a:t>
            </a:r>
            <a:endParaRPr lang="es-ES" dirty="0"/>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37</a:t>
            </a:fld>
            <a:endParaRPr lang="es-ES"/>
          </a:p>
        </p:txBody>
      </p:sp>
      <p:pic>
        <p:nvPicPr>
          <p:cNvPr id="29699" name="Picture 3"/>
          <p:cNvPicPr>
            <a:picLocks noChangeAspect="1" noChangeArrowheads="1"/>
          </p:cNvPicPr>
          <p:nvPr/>
        </p:nvPicPr>
        <p:blipFill>
          <a:blip r:embed="rId2" cstate="print"/>
          <a:srcRect/>
          <a:stretch>
            <a:fillRect/>
          </a:stretch>
        </p:blipFill>
        <p:spPr bwMode="auto">
          <a:xfrm>
            <a:off x="1115616" y="2132856"/>
            <a:ext cx="7500958" cy="3240360"/>
          </a:xfrm>
          <a:prstGeom prst="rect">
            <a:avLst/>
          </a:prstGeom>
          <a:noFill/>
          <a:ln w="9525">
            <a:noFill/>
            <a:miter lim="800000"/>
            <a:headEnd/>
            <a:tailEnd/>
          </a:ln>
        </p:spPr>
      </p:pic>
      <p:sp>
        <p:nvSpPr>
          <p:cNvPr id="8" name="7 CuadroTexto"/>
          <p:cNvSpPr txBox="1"/>
          <p:nvPr/>
        </p:nvSpPr>
        <p:spPr>
          <a:xfrm>
            <a:off x="323528" y="4005064"/>
            <a:ext cx="2232248" cy="2031325"/>
          </a:xfrm>
          <a:prstGeom prst="rect">
            <a:avLst/>
          </a:prstGeom>
          <a:noFill/>
          <a:ln>
            <a:solidFill>
              <a:srgbClr val="FF0000"/>
            </a:solidFill>
          </a:ln>
        </p:spPr>
        <p:txBody>
          <a:bodyPr wrap="square" rtlCol="0">
            <a:spAutoFit/>
          </a:bodyPr>
          <a:lstStyle/>
          <a:p>
            <a:r>
              <a:rPr lang="en-GB" sz="1400" dirty="0" smtClean="0">
                <a:latin typeface="Arial" pitchFamily="34" charset="0"/>
                <a:cs typeface="Arial" pitchFamily="34" charset="0"/>
              </a:rPr>
              <a:t>module t4;</a:t>
            </a:r>
          </a:p>
          <a:p>
            <a:r>
              <a:rPr lang="en-US" sz="1400" dirty="0" smtClean="0">
                <a:latin typeface="Arial" pitchFamily="34" charset="0"/>
                <a:cs typeface="Arial" pitchFamily="34" charset="0"/>
              </a:rPr>
              <a:t>create OUT : Movements </a:t>
            </a:r>
          </a:p>
          <a:p>
            <a:r>
              <a:rPr lang="en-US" sz="1400" dirty="0" smtClean="0">
                <a:latin typeface="Arial" pitchFamily="34" charset="0"/>
                <a:cs typeface="Arial" pitchFamily="34" charset="0"/>
              </a:rPr>
              <a:t>            from IN : MG ; </a:t>
            </a:r>
          </a:p>
          <a:p>
            <a:r>
              <a:rPr lang="en-GB" sz="1400" dirty="0" smtClean="0">
                <a:latin typeface="Arial" pitchFamily="34" charset="0"/>
                <a:cs typeface="Arial" pitchFamily="34" charset="0"/>
              </a:rPr>
              <a:t>…</a:t>
            </a:r>
          </a:p>
          <a:p>
            <a:r>
              <a:rPr lang="en-GB" sz="1400" dirty="0" smtClean="0">
                <a:latin typeface="Arial" pitchFamily="34" charset="0"/>
                <a:cs typeface="Arial" pitchFamily="34" charset="0"/>
              </a:rPr>
              <a:t>rule inh2thing {</a:t>
            </a:r>
          </a:p>
          <a:p>
            <a:r>
              <a:rPr lang="en-GB" sz="1400" dirty="0" smtClean="0">
                <a:latin typeface="Arial" pitchFamily="34" charset="0"/>
                <a:cs typeface="Arial" pitchFamily="34" charset="0"/>
              </a:rPr>
              <a:t>   from   </a:t>
            </a:r>
            <a:r>
              <a:rPr lang="en-GB" sz="1400" dirty="0" err="1" smtClean="0">
                <a:latin typeface="Arial" pitchFamily="34" charset="0"/>
                <a:cs typeface="Arial" pitchFamily="34" charset="0"/>
              </a:rPr>
              <a:t>i</a:t>
            </a:r>
            <a:r>
              <a:rPr lang="en-GB" sz="1400" dirty="0" smtClean="0">
                <a:latin typeface="Arial" pitchFamily="34" charset="0"/>
                <a:cs typeface="Arial" pitchFamily="34" charset="0"/>
              </a:rPr>
              <a:t> : </a:t>
            </a:r>
            <a:r>
              <a:rPr lang="en-GB" sz="1400" dirty="0" err="1" smtClean="0">
                <a:latin typeface="Arial" pitchFamily="34" charset="0"/>
                <a:cs typeface="Arial" pitchFamily="34" charset="0"/>
              </a:rPr>
              <a:t>MG!Inhabitant</a:t>
            </a:r>
            <a:endParaRPr lang="en-GB" sz="1400" dirty="0" smtClean="0">
              <a:latin typeface="Arial" pitchFamily="34" charset="0"/>
              <a:cs typeface="Arial" pitchFamily="34" charset="0"/>
            </a:endParaRPr>
          </a:p>
          <a:p>
            <a:r>
              <a:rPr lang="en-GB" sz="1400" dirty="0" smtClean="0">
                <a:latin typeface="Arial" pitchFamily="34" charset="0"/>
                <a:cs typeface="Arial" pitchFamily="34" charset="0"/>
              </a:rPr>
              <a:t>   to t : </a:t>
            </a:r>
            <a:r>
              <a:rPr lang="en-GB" sz="1400" dirty="0" err="1" smtClean="0">
                <a:latin typeface="Arial" pitchFamily="34" charset="0"/>
                <a:cs typeface="Arial" pitchFamily="34" charset="0"/>
              </a:rPr>
              <a:t>Movements!Thing</a:t>
            </a:r>
            <a:endParaRPr lang="en-GB" sz="1400" dirty="0" smtClean="0">
              <a:latin typeface="Arial" pitchFamily="34" charset="0"/>
              <a:cs typeface="Arial" pitchFamily="34" charset="0"/>
            </a:endParaRPr>
          </a:p>
          <a:p>
            <a:r>
              <a:rPr lang="en-GB" sz="1400" dirty="0" smtClean="0">
                <a:latin typeface="Arial" pitchFamily="34" charset="0"/>
                <a:cs typeface="Arial" pitchFamily="34" charset="0"/>
              </a:rPr>
              <a:t>}</a:t>
            </a:r>
          </a:p>
          <a:p>
            <a:r>
              <a:rPr lang="en-GB" sz="1400" dirty="0" smtClean="0">
                <a:latin typeface="Arial" pitchFamily="34" charset="0"/>
                <a:cs typeface="Arial" pitchFamily="34" charset="0"/>
              </a:rPr>
              <a:t>…</a:t>
            </a:r>
            <a:endParaRPr lang="en-GB"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noProof="0" dirty="0" smtClean="0"/>
              <a:t>Does this always work?</a:t>
            </a:r>
            <a:endParaRPr lang="en-GB" noProof="0" dirty="0"/>
          </a:p>
        </p:txBody>
      </p:sp>
      <p:sp>
        <p:nvSpPr>
          <p:cNvPr id="3" name="2 Marcador de contenido"/>
          <p:cNvSpPr>
            <a:spLocks noGrp="1"/>
          </p:cNvSpPr>
          <p:nvPr>
            <p:ph idx="1"/>
          </p:nvPr>
        </p:nvSpPr>
        <p:spPr/>
        <p:txBody>
          <a:bodyPr/>
          <a:lstStyle/>
          <a:p>
            <a:r>
              <a:rPr lang="en-GB" noProof="0" dirty="0" smtClean="0"/>
              <a:t>Sometimes it is not possible (inconsistent views)</a:t>
            </a:r>
          </a:p>
          <a:p>
            <a:endParaRPr lang="en-GB" noProof="0" dirty="0" smtClean="0"/>
          </a:p>
          <a:p>
            <a:endParaRPr lang="en-GB" noProof="0" dirty="0" smtClean="0"/>
          </a:p>
          <a:p>
            <a:endParaRPr lang="en-GB" noProof="0" dirty="0" smtClean="0"/>
          </a:p>
          <a:p>
            <a:endParaRPr lang="en-GB" noProof="0" dirty="0" smtClean="0"/>
          </a:p>
          <a:p>
            <a:endParaRPr lang="en-GB" noProof="0" dirty="0" smtClean="0"/>
          </a:p>
          <a:p>
            <a:endParaRPr lang="en-GB" noProof="0" dirty="0" smtClean="0"/>
          </a:p>
          <a:p>
            <a:endParaRPr lang="en-GB" noProof="0" dirty="0" smtClean="0"/>
          </a:p>
          <a:p>
            <a:endParaRPr lang="en-GB" noProof="0" dirty="0" smtClean="0"/>
          </a:p>
        </p:txBody>
      </p:sp>
      <p:sp>
        <p:nvSpPr>
          <p:cNvPr id="4" name="3 Marcador de fecha"/>
          <p:cNvSpPr>
            <a:spLocks noGrp="1"/>
          </p:cNvSpPr>
          <p:nvPr>
            <p:ph type="dt" sz="half" idx="10"/>
          </p:nvPr>
        </p:nvSpPr>
        <p:spPr/>
        <p:txBody>
          <a:bodyPr/>
          <a:lstStyle/>
          <a:p>
            <a:pPr>
              <a:defRPr/>
            </a:pPr>
            <a:r>
              <a:rPr lang="es-ES" smtClean="0"/>
              <a:t>ECMFA, paris, June 2010</a:t>
            </a:r>
            <a:endParaRPr lang="es-ES"/>
          </a:p>
        </p:txBody>
      </p:sp>
      <p:sp>
        <p:nvSpPr>
          <p:cNvPr id="5" name="4 Marcador de pie de página"/>
          <p:cNvSpPr>
            <a:spLocks noGrp="1"/>
          </p:cNvSpPr>
          <p:nvPr>
            <p:ph type="ftr" sz="quarter" idx="11"/>
          </p:nvPr>
        </p:nvSpPr>
        <p:spPr/>
        <p:txBody>
          <a:bodyPr/>
          <a:lstStyle/>
          <a:p>
            <a:pPr>
              <a:defRPr/>
            </a:pPr>
            <a:r>
              <a:rPr lang="en-US" smtClean="0"/>
              <a:t>A. Vallecillo: "On the Combinination of DSMLs"</a:t>
            </a:r>
            <a:endParaRPr lang="es-ES"/>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38</a:t>
            </a:fld>
            <a:endParaRPr lang="es-ES"/>
          </a:p>
        </p:txBody>
      </p:sp>
      <p:grpSp>
        <p:nvGrpSpPr>
          <p:cNvPr id="13" name="12 Grupo"/>
          <p:cNvGrpSpPr/>
          <p:nvPr/>
        </p:nvGrpSpPr>
        <p:grpSpPr>
          <a:xfrm>
            <a:off x="1763688" y="2348880"/>
            <a:ext cx="5517256" cy="2936368"/>
            <a:chOff x="1285852" y="2071678"/>
            <a:chExt cx="6752449" cy="3357571"/>
          </a:xfrm>
        </p:grpSpPr>
        <p:pic>
          <p:nvPicPr>
            <p:cNvPr id="8" name="Picture 2"/>
            <p:cNvPicPr>
              <a:picLocks noChangeAspect="1" noChangeArrowheads="1"/>
            </p:cNvPicPr>
            <p:nvPr/>
          </p:nvPicPr>
          <p:blipFill>
            <a:blip r:embed="rId2" cstate="print"/>
            <a:srcRect/>
            <a:stretch>
              <a:fillRect/>
            </a:stretch>
          </p:blipFill>
          <p:spPr bwMode="auto">
            <a:xfrm>
              <a:off x="1285852" y="2071678"/>
              <a:ext cx="6752449" cy="3357571"/>
            </a:xfrm>
            <a:prstGeom prst="rect">
              <a:avLst/>
            </a:prstGeom>
            <a:noFill/>
            <a:ln w="9525">
              <a:noFill/>
              <a:miter lim="800000"/>
              <a:headEnd/>
              <a:tailEnd/>
            </a:ln>
          </p:spPr>
        </p:pic>
        <p:sp>
          <p:nvSpPr>
            <p:cNvPr id="9" name="8 CuadroTexto"/>
            <p:cNvSpPr txBox="1"/>
            <p:nvPr/>
          </p:nvSpPr>
          <p:spPr>
            <a:xfrm>
              <a:off x="2714612" y="2857496"/>
              <a:ext cx="214314" cy="338554"/>
            </a:xfrm>
            <a:prstGeom prst="rect">
              <a:avLst/>
            </a:prstGeom>
            <a:noFill/>
          </p:spPr>
          <p:txBody>
            <a:bodyPr wrap="square" rtlCol="0">
              <a:spAutoFit/>
            </a:bodyPr>
            <a:lstStyle/>
            <a:p>
              <a:r>
                <a:rPr lang="es-ES" sz="1600" dirty="0" smtClean="0"/>
                <a:t>1</a:t>
              </a:r>
              <a:endParaRPr lang="es-ES" dirty="0"/>
            </a:p>
          </p:txBody>
        </p:sp>
        <p:sp>
          <p:nvSpPr>
            <p:cNvPr id="10" name="9 CuadroTexto"/>
            <p:cNvSpPr txBox="1"/>
            <p:nvPr/>
          </p:nvSpPr>
          <p:spPr>
            <a:xfrm>
              <a:off x="6286512" y="2804694"/>
              <a:ext cx="214314" cy="338554"/>
            </a:xfrm>
            <a:prstGeom prst="rect">
              <a:avLst/>
            </a:prstGeom>
            <a:noFill/>
          </p:spPr>
          <p:txBody>
            <a:bodyPr wrap="square" rtlCol="0">
              <a:spAutoFit/>
            </a:bodyPr>
            <a:lstStyle/>
            <a:p>
              <a:r>
                <a:rPr lang="es-ES" sz="1600" dirty="0" smtClean="0"/>
                <a:t>1</a:t>
              </a:r>
              <a:endParaRPr lang="es-ES" dirty="0"/>
            </a:p>
          </p:txBody>
        </p:sp>
        <p:sp>
          <p:nvSpPr>
            <p:cNvPr id="11" name="10 CuadroTexto"/>
            <p:cNvSpPr txBox="1"/>
            <p:nvPr/>
          </p:nvSpPr>
          <p:spPr>
            <a:xfrm>
              <a:off x="2714612" y="4376330"/>
              <a:ext cx="214314" cy="338554"/>
            </a:xfrm>
            <a:prstGeom prst="rect">
              <a:avLst/>
            </a:prstGeom>
            <a:noFill/>
          </p:spPr>
          <p:txBody>
            <a:bodyPr wrap="square" rtlCol="0">
              <a:spAutoFit/>
            </a:bodyPr>
            <a:lstStyle/>
            <a:p>
              <a:r>
                <a:rPr lang="es-ES" sz="1600" dirty="0" smtClean="0"/>
                <a:t>1</a:t>
              </a:r>
              <a:endParaRPr lang="es-ES" dirty="0"/>
            </a:p>
          </p:txBody>
        </p:sp>
        <p:sp>
          <p:nvSpPr>
            <p:cNvPr id="12" name="11 CuadroTexto"/>
            <p:cNvSpPr txBox="1"/>
            <p:nvPr/>
          </p:nvSpPr>
          <p:spPr>
            <a:xfrm>
              <a:off x="6286512" y="4357694"/>
              <a:ext cx="214314" cy="338554"/>
            </a:xfrm>
            <a:prstGeom prst="rect">
              <a:avLst/>
            </a:prstGeom>
            <a:noFill/>
          </p:spPr>
          <p:txBody>
            <a:bodyPr wrap="square" rtlCol="0">
              <a:spAutoFit/>
            </a:bodyPr>
            <a:lstStyle/>
            <a:p>
              <a:r>
                <a:rPr lang="es-ES" sz="1600" dirty="0" smtClean="0"/>
                <a:t>1</a:t>
              </a:r>
              <a:endParaRPr lang="es-ES" dirty="0"/>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smtClean="0"/>
              <a:t>Does this always work? (II)</a:t>
            </a:r>
            <a:endParaRPr lang="en-GB" noProof="0" dirty="0"/>
          </a:p>
        </p:txBody>
      </p:sp>
      <p:sp>
        <p:nvSpPr>
          <p:cNvPr id="3" name="2 Marcador de contenido"/>
          <p:cNvSpPr>
            <a:spLocks noGrp="1"/>
          </p:cNvSpPr>
          <p:nvPr>
            <p:ph idx="1"/>
          </p:nvPr>
        </p:nvSpPr>
        <p:spPr/>
        <p:txBody>
          <a:bodyPr/>
          <a:lstStyle/>
          <a:p>
            <a:r>
              <a:rPr lang="en-GB" dirty="0" smtClean="0"/>
              <a:t>Sometimes there are several choices: No </a:t>
            </a:r>
            <a:r>
              <a:rPr lang="en-GB" b="1" dirty="0" smtClean="0">
                <a:solidFill>
                  <a:srgbClr val="FF0000"/>
                </a:solidFill>
              </a:rPr>
              <a:t>unique</a:t>
            </a:r>
            <a:r>
              <a:rPr lang="en-GB" dirty="0" smtClean="0"/>
              <a:t> unified </a:t>
            </a:r>
            <a:r>
              <a:rPr lang="en-GB" dirty="0" err="1" smtClean="0"/>
              <a:t>metamodel</a:t>
            </a:r>
            <a:endParaRPr lang="en-GB" dirty="0" smtClean="0"/>
          </a:p>
          <a:p>
            <a:pPr lvl="1"/>
            <a:r>
              <a:rPr lang="en-GB" dirty="0" smtClean="0"/>
              <a:t>Continuous refines discrete, or discrete refines continuous</a:t>
            </a:r>
          </a:p>
          <a:p>
            <a:endParaRPr lang="es-ES" dirty="0"/>
          </a:p>
        </p:txBody>
      </p:sp>
      <p:sp>
        <p:nvSpPr>
          <p:cNvPr id="4" name="3 Marcador de fecha"/>
          <p:cNvSpPr>
            <a:spLocks noGrp="1"/>
          </p:cNvSpPr>
          <p:nvPr>
            <p:ph type="dt" sz="half" idx="10"/>
          </p:nvPr>
        </p:nvSpPr>
        <p:spPr/>
        <p:txBody>
          <a:bodyPr/>
          <a:lstStyle/>
          <a:p>
            <a:pPr>
              <a:defRPr/>
            </a:pPr>
            <a:r>
              <a:rPr lang="es-ES" smtClean="0"/>
              <a:t>ECMFA, paris, June 2010</a:t>
            </a:r>
            <a:endParaRPr lang="es-ES"/>
          </a:p>
        </p:txBody>
      </p:sp>
      <p:sp>
        <p:nvSpPr>
          <p:cNvPr id="5" name="4 Marcador de pie de página"/>
          <p:cNvSpPr>
            <a:spLocks noGrp="1"/>
          </p:cNvSpPr>
          <p:nvPr>
            <p:ph type="ftr" sz="quarter" idx="11"/>
          </p:nvPr>
        </p:nvSpPr>
        <p:spPr/>
        <p:txBody>
          <a:bodyPr/>
          <a:lstStyle/>
          <a:p>
            <a:pPr>
              <a:defRPr/>
            </a:pPr>
            <a:r>
              <a:rPr lang="en-US" smtClean="0"/>
              <a:t>A. Vallecillo: "On the Combinination of DSMLs"</a:t>
            </a:r>
            <a:endParaRPr lang="es-ES"/>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39</a:t>
            </a:fld>
            <a:endParaRPr lang="es-ES"/>
          </a:p>
        </p:txBody>
      </p:sp>
      <p:pic>
        <p:nvPicPr>
          <p:cNvPr id="28674" name="Picture 2"/>
          <p:cNvPicPr>
            <a:picLocks noChangeAspect="1" noChangeArrowheads="1"/>
          </p:cNvPicPr>
          <p:nvPr/>
        </p:nvPicPr>
        <p:blipFill>
          <a:blip r:embed="rId2" cstate="print"/>
          <a:srcRect/>
          <a:stretch>
            <a:fillRect/>
          </a:stretch>
        </p:blipFill>
        <p:spPr bwMode="auto">
          <a:xfrm>
            <a:off x="641908" y="2935132"/>
            <a:ext cx="8144934" cy="27084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What</a:t>
            </a:r>
            <a:r>
              <a:rPr lang="es-ES" dirty="0" smtClean="0"/>
              <a:t> </a:t>
            </a:r>
            <a:r>
              <a:rPr lang="es-ES" dirty="0" err="1" smtClean="0"/>
              <a:t>is</a:t>
            </a:r>
            <a:r>
              <a:rPr lang="es-ES" dirty="0" smtClean="0"/>
              <a:t> (in a) DSML?</a:t>
            </a:r>
            <a:endParaRPr lang="es-ES" dirty="0"/>
          </a:p>
        </p:txBody>
      </p:sp>
      <p:sp>
        <p:nvSpPr>
          <p:cNvPr id="3" name="2 Marcador de contenido"/>
          <p:cNvSpPr>
            <a:spLocks noGrp="1"/>
          </p:cNvSpPr>
          <p:nvPr>
            <p:ph idx="1"/>
          </p:nvPr>
        </p:nvSpPr>
        <p:spPr/>
        <p:txBody>
          <a:bodyPr/>
          <a:lstStyle/>
          <a:p>
            <a:endParaRPr lang="es-ES" dirty="0"/>
          </a:p>
        </p:txBody>
      </p:sp>
      <p:sp>
        <p:nvSpPr>
          <p:cNvPr id="4" name="3 Marcador de fecha"/>
          <p:cNvSpPr>
            <a:spLocks noGrp="1"/>
          </p:cNvSpPr>
          <p:nvPr>
            <p:ph type="dt" sz="half" idx="10"/>
          </p:nvPr>
        </p:nvSpPr>
        <p:spPr/>
        <p:txBody>
          <a:bodyPr/>
          <a:lstStyle/>
          <a:p>
            <a:pPr>
              <a:defRPr/>
            </a:pPr>
            <a:r>
              <a:rPr lang="es-ES" smtClean="0"/>
              <a:t>ECMFA, paris, June 2010</a:t>
            </a:r>
            <a:endParaRPr lang="es-ES"/>
          </a:p>
        </p:txBody>
      </p:sp>
      <p:sp>
        <p:nvSpPr>
          <p:cNvPr id="5" name="4 Marcador de pie de página"/>
          <p:cNvSpPr>
            <a:spLocks noGrp="1"/>
          </p:cNvSpPr>
          <p:nvPr>
            <p:ph type="ftr" sz="quarter" idx="11"/>
          </p:nvPr>
        </p:nvSpPr>
        <p:spPr/>
        <p:txBody>
          <a:bodyPr/>
          <a:lstStyle/>
          <a:p>
            <a:pPr>
              <a:defRPr/>
            </a:pPr>
            <a:r>
              <a:rPr lang="en-US" smtClean="0"/>
              <a:t>A. Vallecillo: "On the Combinination of DSMLs"</a:t>
            </a:r>
            <a:endParaRPr lang="es-ES"/>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4</a:t>
            </a:fld>
            <a:endParaRPr lang="es-ES" dirty="0"/>
          </a:p>
        </p:txBody>
      </p:sp>
      <p:pic>
        <p:nvPicPr>
          <p:cNvPr id="24578" name="Picture 2"/>
          <p:cNvPicPr>
            <a:picLocks noChangeAspect="1" noChangeArrowheads="1"/>
          </p:cNvPicPr>
          <p:nvPr/>
        </p:nvPicPr>
        <p:blipFill>
          <a:blip r:embed="rId2" cstate="print"/>
          <a:srcRect/>
          <a:stretch>
            <a:fillRect/>
          </a:stretch>
        </p:blipFill>
        <p:spPr bwMode="auto">
          <a:xfrm>
            <a:off x="928662" y="1214422"/>
            <a:ext cx="7478713" cy="4978400"/>
          </a:xfrm>
          <a:prstGeom prst="rect">
            <a:avLst/>
          </a:prstGeom>
          <a:noFill/>
          <a:ln w="9525">
            <a:noFill/>
            <a:miter lim="800000"/>
            <a:headEnd/>
            <a:tailEnd/>
          </a:ln>
        </p:spPr>
      </p:pic>
      <p:sp>
        <p:nvSpPr>
          <p:cNvPr id="8" name="7 CuadroTexto"/>
          <p:cNvSpPr txBox="1"/>
          <p:nvPr/>
        </p:nvSpPr>
        <p:spPr>
          <a:xfrm>
            <a:off x="7524328" y="5013176"/>
            <a:ext cx="1481496" cy="461665"/>
          </a:xfrm>
          <a:prstGeom prst="rect">
            <a:avLst/>
          </a:prstGeom>
          <a:noFill/>
        </p:spPr>
        <p:txBody>
          <a:bodyPr wrap="none" rtlCol="0">
            <a:spAutoFit/>
          </a:bodyPr>
          <a:lstStyle/>
          <a:p>
            <a:r>
              <a:rPr lang="es-ES" sz="1200" dirty="0" smtClean="0"/>
              <a:t>[Picture </a:t>
            </a:r>
            <a:r>
              <a:rPr lang="es-ES" sz="1200" dirty="0" err="1" smtClean="0"/>
              <a:t>borrowed</a:t>
            </a:r>
            <a:r>
              <a:rPr lang="es-ES" sz="1200" dirty="0" smtClean="0"/>
              <a:t> </a:t>
            </a:r>
          </a:p>
          <a:p>
            <a:r>
              <a:rPr lang="es-ES" sz="1200" dirty="0" smtClean="0"/>
              <a:t>  </a:t>
            </a:r>
            <a:r>
              <a:rPr lang="es-ES" sz="1200" dirty="0" err="1" smtClean="0"/>
              <a:t>from</a:t>
            </a:r>
            <a:r>
              <a:rPr lang="es-ES" sz="1200" dirty="0" smtClean="0"/>
              <a:t> E. Rivera]</a:t>
            </a:r>
            <a:endParaRPr lang="es-ES" sz="1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smtClean="0"/>
              <a:t>Viewpoint analysis</a:t>
            </a:r>
            <a:endParaRPr lang="en-GB" dirty="0"/>
          </a:p>
        </p:txBody>
      </p:sp>
      <p:sp>
        <p:nvSpPr>
          <p:cNvPr id="3" name="2 Marcador de contenido"/>
          <p:cNvSpPr>
            <a:spLocks noGrp="1"/>
          </p:cNvSpPr>
          <p:nvPr>
            <p:ph idx="1"/>
          </p:nvPr>
        </p:nvSpPr>
        <p:spPr/>
        <p:txBody>
          <a:bodyPr/>
          <a:lstStyle/>
          <a:p>
            <a:endParaRPr lang="en-GB" dirty="0" smtClean="0"/>
          </a:p>
          <a:p>
            <a:r>
              <a:rPr lang="en-GB" dirty="0" smtClean="0"/>
              <a:t>From the unified </a:t>
            </a:r>
            <a:r>
              <a:rPr lang="en-GB" dirty="0" err="1" smtClean="0"/>
              <a:t>metamodel</a:t>
            </a:r>
            <a:r>
              <a:rPr lang="en-GB" dirty="0" smtClean="0"/>
              <a:t> and the set of projections:</a:t>
            </a:r>
          </a:p>
          <a:p>
            <a:pPr lvl="1"/>
            <a:r>
              <a:rPr lang="en-GB" dirty="0" smtClean="0"/>
              <a:t>The projections are </a:t>
            </a:r>
            <a:r>
              <a:rPr lang="en-GB" b="1" dirty="0" smtClean="0">
                <a:solidFill>
                  <a:srgbClr val="002060"/>
                </a:solidFill>
              </a:rPr>
              <a:t>mappings</a:t>
            </a:r>
            <a:r>
              <a:rPr lang="en-GB" dirty="0" smtClean="0"/>
              <a:t> that provide the bridges between the unified </a:t>
            </a:r>
            <a:r>
              <a:rPr lang="en-GB" dirty="0" err="1" smtClean="0"/>
              <a:t>metamodel</a:t>
            </a:r>
            <a:r>
              <a:rPr lang="en-GB" dirty="0" smtClean="0"/>
              <a:t> and the views</a:t>
            </a:r>
          </a:p>
          <a:p>
            <a:endParaRPr lang="en-GB" dirty="0" smtClean="0"/>
          </a:p>
          <a:p>
            <a:r>
              <a:rPr lang="en-GB" dirty="0" smtClean="0"/>
              <a:t>Viewpoint analysis is automatic if projections are defined in terms of </a:t>
            </a:r>
            <a:r>
              <a:rPr lang="en-GB" dirty="0" smtClean="0">
                <a:solidFill>
                  <a:srgbClr val="002060"/>
                </a:solidFill>
              </a:rPr>
              <a:t>model transformations</a:t>
            </a:r>
          </a:p>
          <a:p>
            <a:pPr lvl="1"/>
            <a:r>
              <a:rPr lang="en-GB" dirty="0" smtClean="0"/>
              <a:t>E.g., we have defined ATL model transformations to implement the projections for the Zoological example</a:t>
            </a:r>
          </a:p>
          <a:p>
            <a:endParaRPr lang="en-GB" dirty="0" smtClean="0"/>
          </a:p>
          <a:p>
            <a:r>
              <a:rPr lang="en-GB" dirty="0" smtClean="0">
                <a:solidFill>
                  <a:srgbClr val="002060"/>
                </a:solidFill>
              </a:rPr>
              <a:t>New views </a:t>
            </a:r>
            <a:r>
              <a:rPr lang="en-GB" dirty="0" smtClean="0"/>
              <a:t>can be defined by projections (model transformations) from the unified </a:t>
            </a:r>
            <a:r>
              <a:rPr lang="en-GB" dirty="0" err="1" smtClean="0"/>
              <a:t>metamodel</a:t>
            </a:r>
            <a:endParaRPr lang="en-GB" dirty="0" smtClean="0"/>
          </a:p>
          <a:p>
            <a:endParaRPr lang="en-GB" dirty="0"/>
          </a:p>
        </p:txBody>
      </p:sp>
      <p:sp>
        <p:nvSpPr>
          <p:cNvPr id="4" name="3 Marcador de fecha"/>
          <p:cNvSpPr>
            <a:spLocks noGrp="1"/>
          </p:cNvSpPr>
          <p:nvPr>
            <p:ph type="dt" sz="half" idx="10"/>
          </p:nvPr>
        </p:nvSpPr>
        <p:spPr/>
        <p:txBody>
          <a:bodyPr/>
          <a:lstStyle/>
          <a:p>
            <a:pPr>
              <a:defRPr/>
            </a:pPr>
            <a:r>
              <a:rPr lang="es-ES" smtClean="0"/>
              <a:t>ECMFA, paris, June 2010</a:t>
            </a:r>
            <a:endParaRPr lang="es-ES"/>
          </a:p>
        </p:txBody>
      </p:sp>
      <p:sp>
        <p:nvSpPr>
          <p:cNvPr id="5" name="4 Marcador de pie de página"/>
          <p:cNvSpPr>
            <a:spLocks noGrp="1"/>
          </p:cNvSpPr>
          <p:nvPr>
            <p:ph type="ftr" sz="quarter" idx="11"/>
          </p:nvPr>
        </p:nvSpPr>
        <p:spPr/>
        <p:txBody>
          <a:bodyPr/>
          <a:lstStyle/>
          <a:p>
            <a:pPr>
              <a:defRPr/>
            </a:pPr>
            <a:r>
              <a:rPr lang="en-US" smtClean="0"/>
              <a:t>A. Vallecillo: "On the Combinination of DSMLs"</a:t>
            </a:r>
            <a:endParaRPr lang="es-ES"/>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40</a:t>
            </a:fld>
            <a:endParaRPr lang="es-E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noProof="0" dirty="0" smtClean="0"/>
              <a:t>Further issues</a:t>
            </a:r>
            <a:endParaRPr lang="en-GB" noProof="0" dirty="0"/>
          </a:p>
        </p:txBody>
      </p:sp>
      <p:sp>
        <p:nvSpPr>
          <p:cNvPr id="3" name="2 Marcador de contenido"/>
          <p:cNvSpPr>
            <a:spLocks noGrp="1"/>
          </p:cNvSpPr>
          <p:nvPr>
            <p:ph idx="1"/>
          </p:nvPr>
        </p:nvSpPr>
        <p:spPr/>
        <p:txBody>
          <a:bodyPr/>
          <a:lstStyle/>
          <a:p>
            <a:r>
              <a:rPr lang="en-GB" noProof="0" dirty="0" smtClean="0"/>
              <a:t>What happens with the </a:t>
            </a:r>
            <a:r>
              <a:rPr lang="en-GB" b="1" noProof="0" dirty="0" smtClean="0">
                <a:solidFill>
                  <a:srgbClr val="FF0000"/>
                </a:solidFill>
              </a:rPr>
              <a:t>concrete syntax</a:t>
            </a:r>
            <a:r>
              <a:rPr lang="en-GB" noProof="0" dirty="0" smtClean="0"/>
              <a:t>?</a:t>
            </a:r>
          </a:p>
          <a:p>
            <a:pPr lvl="1"/>
            <a:r>
              <a:rPr lang="en-GB" noProof="0" dirty="0" smtClean="0"/>
              <a:t>In our proposal users do not need to deal with the unified language…</a:t>
            </a:r>
          </a:p>
          <a:p>
            <a:pPr lvl="1"/>
            <a:r>
              <a:rPr lang="en-GB" noProof="0" dirty="0" smtClean="0"/>
              <a:t>Otherwise, </a:t>
            </a:r>
          </a:p>
          <a:p>
            <a:pPr lvl="2"/>
            <a:r>
              <a:rPr lang="en-GB" noProof="0" dirty="0" smtClean="0"/>
              <a:t>Do you super-impose icons? :-O </a:t>
            </a:r>
          </a:p>
          <a:p>
            <a:pPr lvl="2"/>
            <a:r>
              <a:rPr lang="en-GB" noProof="0" dirty="0" smtClean="0"/>
              <a:t>Do you invent yet another notation? :-(</a:t>
            </a:r>
          </a:p>
          <a:p>
            <a:pPr lvl="2"/>
            <a:r>
              <a:rPr lang="en-GB" noProof="0" dirty="0" smtClean="0"/>
              <a:t>…</a:t>
            </a:r>
          </a:p>
          <a:p>
            <a:endParaRPr lang="en-GB" noProof="0" dirty="0" smtClean="0"/>
          </a:p>
          <a:p>
            <a:r>
              <a:rPr lang="en-GB" noProof="0" dirty="0" smtClean="0"/>
              <a:t>What happens with the </a:t>
            </a:r>
            <a:r>
              <a:rPr lang="en-GB" b="1" noProof="0" dirty="0" smtClean="0">
                <a:solidFill>
                  <a:schemeClr val="accent2"/>
                </a:solidFill>
              </a:rPr>
              <a:t>semantics</a:t>
            </a:r>
            <a:r>
              <a:rPr lang="en-GB" noProof="0" dirty="0" smtClean="0"/>
              <a:t>?</a:t>
            </a:r>
          </a:p>
          <a:p>
            <a:pPr lvl="1"/>
            <a:r>
              <a:rPr lang="en-GB" noProof="0" dirty="0" smtClean="0"/>
              <a:t>This is tough in most approaches…</a:t>
            </a:r>
          </a:p>
          <a:p>
            <a:pPr lvl="1"/>
            <a:r>
              <a:rPr lang="en-GB" noProof="0" dirty="0" smtClean="0"/>
              <a:t>In an unification context, </a:t>
            </a:r>
            <a:r>
              <a:rPr lang="en-GB" i="1" noProof="0" dirty="0" smtClean="0">
                <a:solidFill>
                  <a:schemeClr val="accent2"/>
                </a:solidFill>
              </a:rPr>
              <a:t>the semantics of the </a:t>
            </a:r>
            <a:r>
              <a:rPr lang="en-GB" b="1" i="1" noProof="0" dirty="0" smtClean="0">
                <a:solidFill>
                  <a:schemeClr val="accent2"/>
                </a:solidFill>
              </a:rPr>
              <a:t>individual</a:t>
            </a:r>
            <a:r>
              <a:rPr lang="en-GB" i="1" noProof="0" dirty="0" smtClean="0">
                <a:solidFill>
                  <a:schemeClr val="accent2"/>
                </a:solidFill>
              </a:rPr>
              <a:t> viewpoints and of the unified </a:t>
            </a:r>
            <a:r>
              <a:rPr lang="en-GB" i="1" noProof="0" dirty="0" err="1" smtClean="0">
                <a:solidFill>
                  <a:schemeClr val="accent2"/>
                </a:solidFill>
              </a:rPr>
              <a:t>metamodel</a:t>
            </a:r>
            <a:r>
              <a:rPr lang="en-GB" i="1" noProof="0" dirty="0" smtClean="0">
                <a:solidFill>
                  <a:schemeClr val="accent2"/>
                </a:solidFill>
              </a:rPr>
              <a:t> are preserved</a:t>
            </a:r>
          </a:p>
          <a:p>
            <a:pPr lvl="1"/>
            <a:r>
              <a:rPr lang="en-GB" i="1" noProof="0" dirty="0" smtClean="0"/>
              <a:t>Projections </a:t>
            </a:r>
            <a:r>
              <a:rPr lang="en-GB" noProof="0" dirty="0" smtClean="0"/>
              <a:t>act as</a:t>
            </a:r>
            <a:r>
              <a:rPr lang="en-GB" b="1" noProof="0" dirty="0" smtClean="0">
                <a:solidFill>
                  <a:srgbClr val="002060"/>
                </a:solidFill>
              </a:rPr>
              <a:t> semantic bridges </a:t>
            </a:r>
            <a:r>
              <a:rPr lang="en-GB" noProof="0" dirty="0" smtClean="0"/>
              <a:t>that relate the semantics</a:t>
            </a:r>
          </a:p>
          <a:p>
            <a:endParaRPr lang="en-GB" noProof="0" dirty="0"/>
          </a:p>
        </p:txBody>
      </p:sp>
      <p:sp>
        <p:nvSpPr>
          <p:cNvPr id="4" name="3 Marcador de fecha"/>
          <p:cNvSpPr>
            <a:spLocks noGrp="1"/>
          </p:cNvSpPr>
          <p:nvPr>
            <p:ph type="dt" sz="half" idx="10"/>
          </p:nvPr>
        </p:nvSpPr>
        <p:spPr/>
        <p:txBody>
          <a:bodyPr/>
          <a:lstStyle/>
          <a:p>
            <a:pPr>
              <a:defRPr/>
            </a:pPr>
            <a:r>
              <a:rPr lang="es-ES" smtClean="0"/>
              <a:t>ECMFA, paris, June 2010</a:t>
            </a:r>
            <a:endParaRPr lang="es-ES"/>
          </a:p>
        </p:txBody>
      </p:sp>
      <p:sp>
        <p:nvSpPr>
          <p:cNvPr id="5" name="4 Marcador de pie de página"/>
          <p:cNvSpPr>
            <a:spLocks noGrp="1"/>
          </p:cNvSpPr>
          <p:nvPr>
            <p:ph type="ftr" sz="quarter" idx="11"/>
          </p:nvPr>
        </p:nvSpPr>
        <p:spPr/>
        <p:txBody>
          <a:bodyPr/>
          <a:lstStyle/>
          <a:p>
            <a:pPr>
              <a:defRPr/>
            </a:pPr>
            <a:r>
              <a:rPr lang="en-US" smtClean="0"/>
              <a:t>A. Vallecillo: "On the Combinination of DSMLs"</a:t>
            </a:r>
            <a:endParaRPr lang="es-ES"/>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41</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smtClean="0"/>
              <a:t>A typical application scenario</a:t>
            </a:r>
            <a:endParaRPr lang="en-GB" dirty="0"/>
          </a:p>
        </p:txBody>
      </p:sp>
      <p:sp>
        <p:nvSpPr>
          <p:cNvPr id="3" name="2 Marcador de contenido"/>
          <p:cNvSpPr>
            <a:spLocks noGrp="1"/>
          </p:cNvSpPr>
          <p:nvPr>
            <p:ph idx="1"/>
          </p:nvPr>
        </p:nvSpPr>
        <p:spPr/>
        <p:txBody>
          <a:bodyPr/>
          <a:lstStyle/>
          <a:p>
            <a:r>
              <a:rPr lang="en-GB" sz="2000" dirty="0" smtClean="0"/>
              <a:t>A user is confronted with </a:t>
            </a:r>
            <a:r>
              <a:rPr lang="en-US" sz="2000" dirty="0" smtClean="0">
                <a:solidFill>
                  <a:schemeClr val="accent2">
                    <a:lumMod val="75000"/>
                  </a:schemeClr>
                </a:solidFill>
              </a:rPr>
              <a:t>two DSMLs to combine</a:t>
            </a:r>
          </a:p>
          <a:p>
            <a:r>
              <a:rPr lang="en-US" sz="2000" dirty="0" smtClean="0"/>
              <a:t>The user defines the </a:t>
            </a:r>
            <a:r>
              <a:rPr lang="en-US" sz="2000" dirty="0" smtClean="0">
                <a:solidFill>
                  <a:schemeClr val="accent2">
                    <a:lumMod val="75000"/>
                  </a:schemeClr>
                </a:solidFill>
              </a:rPr>
              <a:t>correspondences</a:t>
            </a:r>
            <a:r>
              <a:rPr lang="en-US" sz="2000" dirty="0" smtClean="0"/>
              <a:t> </a:t>
            </a:r>
          </a:p>
          <a:p>
            <a:pPr lvl="1"/>
            <a:r>
              <a:rPr lang="en-US" sz="1800" dirty="0" smtClean="0"/>
              <a:t>Model weaving techniques can be useful here</a:t>
            </a:r>
          </a:p>
          <a:p>
            <a:pPr lvl="3"/>
            <a:endParaRPr lang="en-US" sz="1400" dirty="0" smtClean="0"/>
          </a:p>
          <a:p>
            <a:r>
              <a:rPr lang="en-US" sz="2000" dirty="0" smtClean="0"/>
              <a:t>Can </a:t>
            </a:r>
            <a:r>
              <a:rPr lang="en-US" sz="2000" dirty="0" smtClean="0">
                <a:solidFill>
                  <a:schemeClr val="accent2">
                    <a:lumMod val="75000"/>
                  </a:schemeClr>
                </a:solidFill>
              </a:rPr>
              <a:t>model extension </a:t>
            </a:r>
            <a:r>
              <a:rPr lang="en-US" sz="2000" dirty="0" smtClean="0"/>
              <a:t>or </a:t>
            </a:r>
            <a:r>
              <a:rPr lang="en-US" sz="2000" dirty="0" smtClean="0">
                <a:solidFill>
                  <a:schemeClr val="accent2">
                    <a:lumMod val="75000"/>
                  </a:schemeClr>
                </a:solidFill>
              </a:rPr>
              <a:t>model merge </a:t>
            </a:r>
            <a:r>
              <a:rPr lang="en-US" sz="2000" dirty="0" smtClean="0"/>
              <a:t>algorithms </a:t>
            </a:r>
            <a:r>
              <a:rPr lang="en-US" sz="2000" dirty="0" smtClean="0">
                <a:solidFill>
                  <a:schemeClr val="accent2">
                    <a:lumMod val="75000"/>
                  </a:schemeClr>
                </a:solidFill>
              </a:rPr>
              <a:t>work?</a:t>
            </a:r>
          </a:p>
          <a:p>
            <a:pPr lvl="4"/>
            <a:endParaRPr lang="en-GB" sz="1400" dirty="0" smtClean="0"/>
          </a:p>
          <a:p>
            <a:r>
              <a:rPr lang="en-GB" sz="2000" dirty="0" smtClean="0"/>
              <a:t>If so, apply the algorithms described in [5] or [6]</a:t>
            </a:r>
          </a:p>
          <a:p>
            <a:pPr lvl="1"/>
            <a:r>
              <a:rPr lang="en-GB" sz="1800" dirty="0" smtClean="0"/>
              <a:t>The projections are just the inverse of their mappings functions</a:t>
            </a:r>
          </a:p>
          <a:p>
            <a:pPr lvl="4"/>
            <a:endParaRPr lang="en-GB" sz="1400" dirty="0" smtClean="0"/>
          </a:p>
          <a:p>
            <a:r>
              <a:rPr lang="en-GB" sz="2000" dirty="0" smtClean="0"/>
              <a:t>Otherwise, define </a:t>
            </a:r>
            <a:r>
              <a:rPr lang="en-GB" sz="2000" dirty="0" smtClean="0">
                <a:solidFill>
                  <a:schemeClr val="accent2">
                    <a:lumMod val="75000"/>
                  </a:schemeClr>
                </a:solidFill>
              </a:rPr>
              <a:t>a new combined language</a:t>
            </a:r>
          </a:p>
          <a:p>
            <a:pPr lvl="1"/>
            <a:r>
              <a:rPr lang="en-GB" sz="1800" dirty="0" smtClean="0"/>
              <a:t>By language embedding (if none of the issues mentioned above represent a problem for you)</a:t>
            </a:r>
          </a:p>
          <a:p>
            <a:pPr lvl="2"/>
            <a:r>
              <a:rPr lang="en-GB" sz="1600" dirty="0" smtClean="0"/>
              <a:t>Projections are the inverse of the mappings</a:t>
            </a:r>
          </a:p>
          <a:p>
            <a:pPr lvl="1"/>
            <a:r>
              <a:rPr lang="en-GB" sz="1800" dirty="0" smtClean="0"/>
              <a:t>By defining a new </a:t>
            </a:r>
            <a:r>
              <a:rPr lang="en-GB" sz="1800" dirty="0" err="1" smtClean="0"/>
              <a:t>metamodel</a:t>
            </a:r>
            <a:endParaRPr lang="en-GB" sz="1800" dirty="0" smtClean="0"/>
          </a:p>
          <a:p>
            <a:pPr lvl="2"/>
            <a:r>
              <a:rPr lang="en-GB" sz="1600" dirty="0" smtClean="0"/>
              <a:t>Projections are defined by the user (as model transformations!)</a:t>
            </a:r>
            <a:endParaRPr lang="en-GB" sz="1600" dirty="0"/>
          </a:p>
        </p:txBody>
      </p:sp>
      <p:sp>
        <p:nvSpPr>
          <p:cNvPr id="4" name="3 Marcador de fecha"/>
          <p:cNvSpPr>
            <a:spLocks noGrp="1"/>
          </p:cNvSpPr>
          <p:nvPr>
            <p:ph type="dt" sz="half" idx="10"/>
          </p:nvPr>
        </p:nvSpPr>
        <p:spPr/>
        <p:txBody>
          <a:bodyPr/>
          <a:lstStyle/>
          <a:p>
            <a:pPr>
              <a:defRPr/>
            </a:pPr>
            <a:r>
              <a:rPr lang="es-ES" smtClean="0"/>
              <a:t>ECMFA, paris, June 2010</a:t>
            </a:r>
            <a:endParaRPr lang="es-ES"/>
          </a:p>
        </p:txBody>
      </p:sp>
      <p:sp>
        <p:nvSpPr>
          <p:cNvPr id="5" name="4 Marcador de pie de página"/>
          <p:cNvSpPr>
            <a:spLocks noGrp="1"/>
          </p:cNvSpPr>
          <p:nvPr>
            <p:ph type="ftr" sz="quarter" idx="11"/>
          </p:nvPr>
        </p:nvSpPr>
        <p:spPr/>
        <p:txBody>
          <a:bodyPr/>
          <a:lstStyle/>
          <a:p>
            <a:pPr>
              <a:defRPr/>
            </a:pPr>
            <a:r>
              <a:rPr lang="en-US" dirty="0" smtClean="0"/>
              <a:t>A. Vallecillo: "On the </a:t>
            </a:r>
            <a:r>
              <a:rPr lang="en-US" dirty="0" err="1" smtClean="0"/>
              <a:t>Combinination</a:t>
            </a:r>
            <a:r>
              <a:rPr lang="en-US" dirty="0" smtClean="0"/>
              <a:t> of DSMLs"</a:t>
            </a:r>
            <a:endParaRPr lang="es-ES" dirty="0"/>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42</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noProof="0" dirty="0" smtClean="0"/>
              <a:t>Conclusions</a:t>
            </a:r>
            <a:endParaRPr lang="en-GB" noProof="0" dirty="0"/>
          </a:p>
        </p:txBody>
      </p:sp>
      <p:sp>
        <p:nvSpPr>
          <p:cNvPr id="3" name="2 Marcador de contenido"/>
          <p:cNvSpPr>
            <a:spLocks noGrp="1"/>
          </p:cNvSpPr>
          <p:nvPr>
            <p:ph idx="1"/>
          </p:nvPr>
        </p:nvSpPr>
        <p:spPr/>
        <p:txBody>
          <a:bodyPr/>
          <a:lstStyle/>
          <a:p>
            <a:endParaRPr lang="en-US" dirty="0" smtClean="0"/>
          </a:p>
          <a:p>
            <a:r>
              <a:rPr lang="en-US" dirty="0" smtClean="0"/>
              <a:t>We have discussed the different mechanisms available for DSML combination, their advantages and limitations</a:t>
            </a:r>
          </a:p>
          <a:p>
            <a:endParaRPr lang="en-US" dirty="0" smtClean="0"/>
          </a:p>
          <a:p>
            <a:r>
              <a:rPr lang="en-US" dirty="0" smtClean="0"/>
              <a:t>We propose a general framework for combining DSMLs that subsumes them, based on the concept of </a:t>
            </a:r>
            <a:r>
              <a:rPr lang="en-US" b="1" dirty="0" smtClean="0">
                <a:solidFill>
                  <a:schemeClr val="accent2"/>
                </a:solidFill>
              </a:rPr>
              <a:t>unification</a:t>
            </a:r>
            <a:r>
              <a:rPr lang="en-US" dirty="0" smtClean="0"/>
              <a:t> and its realization using model-driven techniques</a:t>
            </a:r>
          </a:p>
          <a:p>
            <a:endParaRPr lang="en-US" dirty="0" smtClean="0"/>
          </a:p>
          <a:p>
            <a:r>
              <a:rPr lang="en-US" dirty="0" smtClean="0"/>
              <a:t>We are applying our work in the context of Multi-Viewpoint approaches such as MDWE or RM-ODP</a:t>
            </a:r>
          </a:p>
          <a:p>
            <a:endParaRPr lang="es-ES" dirty="0"/>
          </a:p>
        </p:txBody>
      </p:sp>
      <p:sp>
        <p:nvSpPr>
          <p:cNvPr id="4" name="3 Marcador de fecha"/>
          <p:cNvSpPr>
            <a:spLocks noGrp="1"/>
          </p:cNvSpPr>
          <p:nvPr>
            <p:ph type="dt" sz="half" idx="10"/>
          </p:nvPr>
        </p:nvSpPr>
        <p:spPr/>
        <p:txBody>
          <a:bodyPr/>
          <a:lstStyle/>
          <a:p>
            <a:pPr>
              <a:defRPr/>
            </a:pPr>
            <a:r>
              <a:rPr lang="es-ES" smtClean="0"/>
              <a:t>ECMFA, paris, June 2010</a:t>
            </a:r>
            <a:endParaRPr lang="es-ES"/>
          </a:p>
        </p:txBody>
      </p:sp>
      <p:sp>
        <p:nvSpPr>
          <p:cNvPr id="5" name="4 Marcador de pie de página"/>
          <p:cNvSpPr>
            <a:spLocks noGrp="1"/>
          </p:cNvSpPr>
          <p:nvPr>
            <p:ph type="ftr" sz="quarter" idx="11"/>
          </p:nvPr>
        </p:nvSpPr>
        <p:spPr/>
        <p:txBody>
          <a:bodyPr/>
          <a:lstStyle/>
          <a:p>
            <a:pPr>
              <a:defRPr/>
            </a:pPr>
            <a:r>
              <a:rPr lang="en-US" smtClean="0"/>
              <a:t>A. Vallecillo: "On the Combinination of DSMLs"</a:t>
            </a:r>
            <a:endParaRPr lang="es-ES"/>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43</a:t>
            </a:fld>
            <a:endParaRPr lang="es-E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ctr" eaLnBrk="1" hangingPunct="1"/>
            <a:r>
              <a:rPr lang="en-GB" b="1" noProof="0" dirty="0" smtClean="0"/>
              <a:t>       Thanks!</a:t>
            </a:r>
          </a:p>
        </p:txBody>
      </p:sp>
      <p:sp>
        <p:nvSpPr>
          <p:cNvPr id="51203" name="Rectangle 3"/>
          <p:cNvSpPr>
            <a:spLocks noGrp="1" noChangeArrowheads="1"/>
          </p:cNvSpPr>
          <p:nvPr>
            <p:ph type="body" idx="1"/>
          </p:nvPr>
        </p:nvSpPr>
        <p:spPr>
          <a:xfrm>
            <a:off x="2330450" y="1268413"/>
            <a:ext cx="6634163" cy="5040312"/>
          </a:xfrm>
        </p:spPr>
        <p:txBody>
          <a:bodyPr/>
          <a:lstStyle/>
          <a:p>
            <a:pPr eaLnBrk="1" hangingPunct="1">
              <a:buNone/>
            </a:pPr>
            <a:r>
              <a:rPr lang="en-GB" noProof="0" dirty="0" smtClean="0"/>
              <a:t>Acknowledgements:</a:t>
            </a:r>
          </a:p>
          <a:p>
            <a:pPr eaLnBrk="1" hangingPunct="1"/>
            <a:endParaRPr lang="en-GB" noProof="0" dirty="0" smtClean="0"/>
          </a:p>
          <a:p>
            <a:pPr eaLnBrk="1" hangingPunct="1"/>
            <a:endParaRPr lang="en-GB" noProof="0" dirty="0" smtClean="0"/>
          </a:p>
          <a:p>
            <a:pPr eaLnBrk="1" hangingPunct="1"/>
            <a:endParaRPr lang="en-GB" noProof="0" dirty="0" smtClean="0"/>
          </a:p>
          <a:p>
            <a:pPr eaLnBrk="1" hangingPunct="1"/>
            <a:endParaRPr lang="en-GB" noProof="0" dirty="0" smtClean="0"/>
          </a:p>
          <a:p>
            <a:pPr eaLnBrk="1" hangingPunct="1"/>
            <a:endParaRPr lang="en-GB" noProof="0" dirty="0" smtClean="0"/>
          </a:p>
          <a:p>
            <a:pPr eaLnBrk="1" hangingPunct="1"/>
            <a:endParaRPr lang="en-GB" noProof="0" dirty="0" smtClean="0"/>
          </a:p>
          <a:p>
            <a:pPr eaLnBrk="1" hangingPunct="1">
              <a:buNone/>
            </a:pPr>
            <a:endParaRPr lang="en-GB" noProof="0" dirty="0" smtClean="0"/>
          </a:p>
          <a:p>
            <a:pPr eaLnBrk="1" hangingPunct="1">
              <a:buNone/>
            </a:pPr>
            <a:endParaRPr lang="en-GB" noProof="0" dirty="0" smtClean="0"/>
          </a:p>
          <a:p>
            <a:pPr eaLnBrk="1" hangingPunct="1">
              <a:buNone/>
            </a:pPr>
            <a:endParaRPr lang="en-GB" noProof="0" dirty="0" smtClean="0"/>
          </a:p>
          <a:p>
            <a:pPr eaLnBrk="1" hangingPunct="1">
              <a:buNone/>
            </a:pPr>
            <a:r>
              <a:rPr lang="en-GB" noProof="0" dirty="0" smtClean="0"/>
              <a:t>	</a:t>
            </a:r>
          </a:p>
        </p:txBody>
      </p:sp>
      <p:pic>
        <p:nvPicPr>
          <p:cNvPr id="51204" name="Picture 5"/>
          <p:cNvPicPr>
            <a:picLocks noChangeAspect="1" noChangeArrowheads="1"/>
          </p:cNvPicPr>
          <p:nvPr/>
        </p:nvPicPr>
        <p:blipFill>
          <a:blip r:embed="rId3" cstate="print"/>
          <a:srcRect/>
          <a:stretch>
            <a:fillRect/>
          </a:stretch>
        </p:blipFill>
        <p:spPr bwMode="auto">
          <a:xfrm>
            <a:off x="0" y="0"/>
            <a:ext cx="2073275" cy="6858000"/>
          </a:xfrm>
          <a:prstGeom prst="rect">
            <a:avLst/>
          </a:prstGeom>
          <a:noFill/>
          <a:ln w="9525">
            <a:noFill/>
            <a:miter lim="800000"/>
            <a:headEnd/>
            <a:tailEnd/>
          </a:ln>
        </p:spPr>
      </p:pic>
      <p:pic>
        <p:nvPicPr>
          <p:cNvPr id="51207" name="Picture 8"/>
          <p:cNvPicPr>
            <a:picLocks noChangeAspect="1" noChangeArrowheads="1"/>
          </p:cNvPicPr>
          <p:nvPr/>
        </p:nvPicPr>
        <p:blipFill>
          <a:blip r:embed="rId4" cstate="print"/>
          <a:srcRect/>
          <a:stretch>
            <a:fillRect/>
          </a:stretch>
        </p:blipFill>
        <p:spPr bwMode="auto">
          <a:xfrm>
            <a:off x="3857620" y="1928802"/>
            <a:ext cx="2232025" cy="1674812"/>
          </a:xfrm>
          <a:prstGeom prst="rect">
            <a:avLst/>
          </a:prstGeom>
          <a:noFill/>
          <a:ln w="9525">
            <a:noFill/>
            <a:miter lim="800000"/>
            <a:headEnd/>
            <a:tailEnd/>
          </a:ln>
        </p:spPr>
      </p:pic>
      <p:pic>
        <p:nvPicPr>
          <p:cNvPr id="51208" name="Picture 9"/>
          <p:cNvPicPr>
            <a:picLocks noChangeAspect="1" noChangeArrowheads="1"/>
          </p:cNvPicPr>
          <p:nvPr/>
        </p:nvPicPr>
        <p:blipFill>
          <a:blip r:embed="rId5" cstate="print"/>
          <a:srcRect/>
          <a:stretch>
            <a:fillRect/>
          </a:stretch>
        </p:blipFill>
        <p:spPr bwMode="auto">
          <a:xfrm>
            <a:off x="3786182" y="3929066"/>
            <a:ext cx="2598732" cy="678937"/>
          </a:xfrm>
          <a:prstGeom prst="rect">
            <a:avLst/>
          </a:prstGeom>
          <a:noFill/>
          <a:ln w="9525">
            <a:noFill/>
            <a:miter lim="800000"/>
            <a:headEnd/>
            <a:tailEnd/>
          </a:ln>
        </p:spPr>
      </p:pic>
      <p:sp>
        <p:nvSpPr>
          <p:cNvPr id="9" name="8 Marcador de número de diapositiva"/>
          <p:cNvSpPr>
            <a:spLocks noGrp="1"/>
          </p:cNvSpPr>
          <p:nvPr>
            <p:ph type="sldNum" sz="quarter" idx="12"/>
          </p:nvPr>
        </p:nvSpPr>
        <p:spPr/>
        <p:txBody>
          <a:bodyPr/>
          <a:lstStyle/>
          <a:p>
            <a:pPr>
              <a:defRPr/>
            </a:pPr>
            <a:fld id="{36EF42F5-6E4C-4BA0-B589-1DD1D2AFA1A5}" type="slidenum">
              <a:rPr lang="es-ES" smtClean="0"/>
              <a:pPr>
                <a:defRPr/>
              </a:pPr>
              <a:t>44</a:t>
            </a:fld>
            <a:endParaRPr lang="es-ES"/>
          </a:p>
        </p:txBody>
      </p:sp>
      <p:sp>
        <p:nvSpPr>
          <p:cNvPr id="11" name="10 Marcador de fecha"/>
          <p:cNvSpPr>
            <a:spLocks noGrp="1"/>
          </p:cNvSpPr>
          <p:nvPr>
            <p:ph type="dt" sz="half" idx="10"/>
          </p:nvPr>
        </p:nvSpPr>
        <p:spPr/>
        <p:txBody>
          <a:bodyPr/>
          <a:lstStyle/>
          <a:p>
            <a:pPr>
              <a:defRPr/>
            </a:pPr>
            <a:r>
              <a:rPr lang="es-ES" smtClean="0"/>
              <a:t>ECMFA, paris, June 2010</a:t>
            </a:r>
            <a:endParaRPr lang="es-ES"/>
          </a:p>
        </p:txBody>
      </p:sp>
      <p:pic>
        <p:nvPicPr>
          <p:cNvPr id="3074" name="Picture 2"/>
          <p:cNvPicPr>
            <a:picLocks noChangeAspect="1" noChangeArrowheads="1"/>
          </p:cNvPicPr>
          <p:nvPr/>
        </p:nvPicPr>
        <p:blipFill>
          <a:blip r:embed="rId6" cstate="print"/>
          <a:srcRect/>
          <a:stretch>
            <a:fillRect/>
          </a:stretch>
        </p:blipFill>
        <p:spPr bwMode="auto">
          <a:xfrm>
            <a:off x="4500562" y="5143512"/>
            <a:ext cx="1225550" cy="538163"/>
          </a:xfrm>
          <a:prstGeom prst="rect">
            <a:avLst/>
          </a:prstGeom>
          <a:noFill/>
          <a:ln w="9525">
            <a:noFill/>
            <a:miter lim="800000"/>
            <a:headEnd/>
            <a:tailEnd/>
          </a:ln>
        </p:spPr>
      </p:pic>
      <p:sp>
        <p:nvSpPr>
          <p:cNvPr id="10" name="9 Marcador de pie de página"/>
          <p:cNvSpPr>
            <a:spLocks noGrp="1"/>
          </p:cNvSpPr>
          <p:nvPr>
            <p:ph type="ftr" sz="quarter" idx="11"/>
          </p:nvPr>
        </p:nvSpPr>
        <p:spPr/>
        <p:txBody>
          <a:bodyPr/>
          <a:lstStyle/>
          <a:p>
            <a:pPr>
              <a:defRPr/>
            </a:pPr>
            <a:r>
              <a:rPr lang="en-US" smtClean="0"/>
              <a:t>A. Vallecillo: "On the Combinination of DSMLs"</a:t>
            </a:r>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noProof="0" dirty="0" err="1" smtClean="0"/>
              <a:t>Metamodels</a:t>
            </a:r>
            <a:r>
              <a:rPr lang="en-GB" noProof="0" dirty="0" smtClean="0"/>
              <a:t> and models</a:t>
            </a:r>
            <a:endParaRPr lang="en-GB" noProof="0" dirty="0"/>
          </a:p>
        </p:txBody>
      </p:sp>
      <p:sp>
        <p:nvSpPr>
          <p:cNvPr id="3" name="2 Marcador de contenido"/>
          <p:cNvSpPr>
            <a:spLocks noGrp="1"/>
          </p:cNvSpPr>
          <p:nvPr>
            <p:ph idx="1"/>
          </p:nvPr>
        </p:nvSpPr>
        <p:spPr/>
        <p:txBody>
          <a:bodyPr/>
          <a:lstStyle/>
          <a:p>
            <a:endParaRPr lang="es-ES" dirty="0"/>
          </a:p>
        </p:txBody>
      </p:sp>
      <p:sp>
        <p:nvSpPr>
          <p:cNvPr id="4" name="3 Marcador de fecha"/>
          <p:cNvSpPr>
            <a:spLocks noGrp="1"/>
          </p:cNvSpPr>
          <p:nvPr>
            <p:ph type="dt" sz="half" idx="10"/>
          </p:nvPr>
        </p:nvSpPr>
        <p:spPr/>
        <p:txBody>
          <a:bodyPr/>
          <a:lstStyle/>
          <a:p>
            <a:pPr>
              <a:defRPr/>
            </a:pPr>
            <a:r>
              <a:rPr lang="es-ES" smtClean="0"/>
              <a:t>ECMFA, paris, June 2010</a:t>
            </a:r>
            <a:endParaRPr lang="es-ES"/>
          </a:p>
        </p:txBody>
      </p:sp>
      <p:sp>
        <p:nvSpPr>
          <p:cNvPr id="5" name="4 Marcador de pie de página"/>
          <p:cNvSpPr>
            <a:spLocks noGrp="1"/>
          </p:cNvSpPr>
          <p:nvPr>
            <p:ph type="ftr" sz="quarter" idx="11"/>
          </p:nvPr>
        </p:nvSpPr>
        <p:spPr/>
        <p:txBody>
          <a:bodyPr/>
          <a:lstStyle/>
          <a:p>
            <a:pPr>
              <a:defRPr/>
            </a:pPr>
            <a:r>
              <a:rPr lang="en-US" smtClean="0"/>
              <a:t>A. Vallecillo: "On the Combinination of DSMLs"</a:t>
            </a:r>
            <a:endParaRPr lang="es-ES"/>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5</a:t>
            </a:fld>
            <a:endParaRPr lang="es-ES"/>
          </a:p>
        </p:txBody>
      </p:sp>
      <p:pic>
        <p:nvPicPr>
          <p:cNvPr id="7" name="Picture 28"/>
          <p:cNvPicPr>
            <a:picLocks noChangeAspect="1" noChangeArrowheads="1"/>
          </p:cNvPicPr>
          <p:nvPr/>
        </p:nvPicPr>
        <p:blipFill>
          <a:blip r:embed="rId2" cstate="print"/>
          <a:srcRect/>
          <a:stretch>
            <a:fillRect/>
          </a:stretch>
        </p:blipFill>
        <p:spPr bwMode="auto">
          <a:xfrm>
            <a:off x="1857356" y="1071546"/>
            <a:ext cx="5143536" cy="2061802"/>
          </a:xfrm>
          <a:prstGeom prst="rect">
            <a:avLst/>
          </a:prstGeom>
          <a:noFill/>
          <a:ln w="9525">
            <a:noFill/>
            <a:miter lim="800000"/>
            <a:headEnd/>
            <a:tailEnd/>
          </a:ln>
        </p:spPr>
      </p:pic>
      <p:pic>
        <p:nvPicPr>
          <p:cNvPr id="8" name="Picture 4"/>
          <p:cNvPicPr>
            <a:picLocks noChangeAspect="1" noChangeArrowheads="1"/>
          </p:cNvPicPr>
          <p:nvPr/>
        </p:nvPicPr>
        <p:blipFill>
          <a:blip r:embed="rId3" cstate="print"/>
          <a:srcRect/>
          <a:stretch>
            <a:fillRect/>
          </a:stretch>
        </p:blipFill>
        <p:spPr bwMode="auto">
          <a:xfrm>
            <a:off x="1285852" y="3143248"/>
            <a:ext cx="6289694" cy="3269539"/>
          </a:xfrm>
          <a:prstGeom prst="rect">
            <a:avLst/>
          </a:prstGeom>
          <a:noFill/>
          <a:ln w="9525">
            <a:noFill/>
            <a:miter lim="800000"/>
            <a:headEnd/>
            <a:tailEnd/>
          </a:ln>
        </p:spPr>
      </p:pic>
      <p:sp>
        <p:nvSpPr>
          <p:cNvPr id="9" name="Line 24"/>
          <p:cNvSpPr>
            <a:spLocks noChangeShapeType="1"/>
          </p:cNvSpPr>
          <p:nvPr/>
        </p:nvSpPr>
        <p:spPr bwMode="auto">
          <a:xfrm>
            <a:off x="642910" y="3071810"/>
            <a:ext cx="8353425" cy="0"/>
          </a:xfrm>
          <a:prstGeom prst="line">
            <a:avLst/>
          </a:prstGeom>
          <a:noFill/>
          <a:ln w="38100">
            <a:solidFill>
              <a:srgbClr val="FF0000"/>
            </a:solidFill>
            <a:round/>
            <a:headEnd/>
            <a:tailEnd/>
          </a:ln>
          <a:effectLst/>
        </p:spPr>
        <p:txBody>
          <a:bodyP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noProof="0" dirty="0" smtClean="0"/>
              <a:t>Combining </a:t>
            </a:r>
            <a:r>
              <a:rPr lang="en-GB" noProof="0" dirty="0" err="1" smtClean="0"/>
              <a:t>DSMLs</a:t>
            </a:r>
            <a:r>
              <a:rPr lang="en-GB" noProof="0" dirty="0" smtClean="0"/>
              <a:t>: Issues to address</a:t>
            </a:r>
            <a:endParaRPr lang="en-GB" noProof="0" dirty="0"/>
          </a:p>
        </p:txBody>
      </p:sp>
      <p:sp>
        <p:nvSpPr>
          <p:cNvPr id="3" name="2 Marcador de contenido"/>
          <p:cNvSpPr>
            <a:spLocks noGrp="1"/>
          </p:cNvSpPr>
          <p:nvPr>
            <p:ph idx="1"/>
          </p:nvPr>
        </p:nvSpPr>
        <p:spPr/>
        <p:txBody>
          <a:bodyPr/>
          <a:lstStyle/>
          <a:p>
            <a:endParaRPr lang="en-GB" noProof="0" dirty="0" smtClean="0"/>
          </a:p>
          <a:p>
            <a:r>
              <a:rPr lang="en-GB" noProof="0" dirty="0" smtClean="0"/>
              <a:t>How to </a:t>
            </a:r>
            <a:r>
              <a:rPr lang="en-GB" b="1" noProof="0" dirty="0" smtClean="0">
                <a:solidFill>
                  <a:schemeClr val="accent2">
                    <a:lumMod val="75000"/>
                  </a:schemeClr>
                </a:solidFill>
              </a:rPr>
              <a:t>combine</a:t>
            </a:r>
            <a:r>
              <a:rPr lang="en-GB" noProof="0" dirty="0" smtClean="0"/>
              <a:t> the independent views?</a:t>
            </a:r>
          </a:p>
          <a:p>
            <a:endParaRPr lang="en-GB" noProof="0" dirty="0" smtClean="0"/>
          </a:p>
          <a:p>
            <a:r>
              <a:rPr lang="en-GB" noProof="0" dirty="0" smtClean="0"/>
              <a:t>How to </a:t>
            </a:r>
            <a:r>
              <a:rPr lang="en-GB" b="1" noProof="0" dirty="0" smtClean="0">
                <a:solidFill>
                  <a:schemeClr val="accent2">
                    <a:lumMod val="75000"/>
                  </a:schemeClr>
                </a:solidFill>
              </a:rPr>
              <a:t>build</a:t>
            </a:r>
            <a:r>
              <a:rPr lang="en-GB" noProof="0" dirty="0" smtClean="0"/>
              <a:t> a “combined” language?</a:t>
            </a:r>
          </a:p>
          <a:p>
            <a:endParaRPr lang="en-GB" noProof="0" dirty="0" smtClean="0"/>
          </a:p>
          <a:p>
            <a:pPr lvl="1"/>
            <a:r>
              <a:rPr lang="en-GB" noProof="0" dirty="0" smtClean="0"/>
              <a:t>Combined </a:t>
            </a:r>
            <a:r>
              <a:rPr lang="en-GB" noProof="0" dirty="0" err="1" smtClean="0"/>
              <a:t>Metamodel</a:t>
            </a:r>
            <a:r>
              <a:rPr lang="en-GB" noProof="0" dirty="0" smtClean="0"/>
              <a:t> with the Abstract Syntax?</a:t>
            </a:r>
          </a:p>
          <a:p>
            <a:pPr lvl="1"/>
            <a:r>
              <a:rPr lang="en-GB" noProof="0" dirty="0" smtClean="0"/>
              <a:t>Combined Concrete Syntax?</a:t>
            </a:r>
          </a:p>
          <a:p>
            <a:pPr lvl="1"/>
            <a:r>
              <a:rPr lang="en-GB" noProof="0" dirty="0" smtClean="0"/>
              <a:t>Combined Semantics?</a:t>
            </a:r>
          </a:p>
          <a:p>
            <a:pPr lvl="1"/>
            <a:endParaRPr lang="en-GB" noProof="0" dirty="0" smtClean="0"/>
          </a:p>
          <a:p>
            <a:r>
              <a:rPr lang="en-GB" noProof="0" dirty="0" smtClean="0"/>
              <a:t>How the combined language </a:t>
            </a:r>
            <a:r>
              <a:rPr lang="en-GB" b="1" noProof="0" dirty="0" smtClean="0">
                <a:solidFill>
                  <a:schemeClr val="accent2">
                    <a:lumMod val="75000"/>
                  </a:schemeClr>
                </a:solidFill>
              </a:rPr>
              <a:t>relates back </a:t>
            </a:r>
            <a:r>
              <a:rPr lang="en-GB" noProof="0" dirty="0" smtClean="0"/>
              <a:t>to the original ones (and to their related tools)?</a:t>
            </a:r>
          </a:p>
          <a:p>
            <a:endParaRPr lang="en-GB" noProof="0" dirty="0" smtClean="0"/>
          </a:p>
          <a:p>
            <a:endParaRPr lang="en-GB" noProof="0" dirty="0"/>
          </a:p>
        </p:txBody>
      </p:sp>
      <p:sp>
        <p:nvSpPr>
          <p:cNvPr id="4" name="3 Marcador de fecha"/>
          <p:cNvSpPr>
            <a:spLocks noGrp="1"/>
          </p:cNvSpPr>
          <p:nvPr>
            <p:ph type="dt" sz="half" idx="10"/>
          </p:nvPr>
        </p:nvSpPr>
        <p:spPr/>
        <p:txBody>
          <a:bodyPr/>
          <a:lstStyle/>
          <a:p>
            <a:pPr>
              <a:defRPr/>
            </a:pPr>
            <a:r>
              <a:rPr lang="es-ES" smtClean="0"/>
              <a:t>ECMFA, paris, June 2010</a:t>
            </a:r>
            <a:endParaRPr lang="es-ES"/>
          </a:p>
        </p:txBody>
      </p:sp>
      <p:sp>
        <p:nvSpPr>
          <p:cNvPr id="5" name="4 Marcador de pie de página"/>
          <p:cNvSpPr>
            <a:spLocks noGrp="1"/>
          </p:cNvSpPr>
          <p:nvPr>
            <p:ph type="ftr" sz="quarter" idx="11"/>
          </p:nvPr>
        </p:nvSpPr>
        <p:spPr/>
        <p:txBody>
          <a:bodyPr/>
          <a:lstStyle/>
          <a:p>
            <a:pPr>
              <a:defRPr/>
            </a:pPr>
            <a:r>
              <a:rPr lang="en-US" smtClean="0"/>
              <a:t>A. Vallecillo: "On the Combinination of DSMLs"</a:t>
            </a:r>
            <a:endParaRPr lang="es-ES"/>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6</a:t>
            </a:fld>
            <a:endParaRPr lang="es-E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 </a:t>
            </a:r>
            <a:r>
              <a:rPr lang="es-ES" dirty="0" err="1" smtClean="0"/>
              <a:t>this</a:t>
            </a:r>
            <a:r>
              <a:rPr lang="es-ES" dirty="0" smtClean="0"/>
              <a:t> </a:t>
            </a:r>
            <a:r>
              <a:rPr lang="es-ES" dirty="0" err="1" smtClean="0"/>
              <a:t>work</a:t>
            </a:r>
            <a:endParaRPr lang="es-ES" dirty="0"/>
          </a:p>
        </p:txBody>
      </p:sp>
      <p:sp>
        <p:nvSpPr>
          <p:cNvPr id="3" name="2 Marcador de contenido"/>
          <p:cNvSpPr>
            <a:spLocks noGrp="1"/>
          </p:cNvSpPr>
          <p:nvPr>
            <p:ph idx="1"/>
          </p:nvPr>
        </p:nvSpPr>
        <p:spPr/>
        <p:txBody>
          <a:bodyPr/>
          <a:lstStyle/>
          <a:p>
            <a:endParaRPr lang="en-US" dirty="0" smtClean="0"/>
          </a:p>
          <a:p>
            <a:r>
              <a:rPr lang="en-US" dirty="0" smtClean="0"/>
              <a:t>We discuss different scenarios of use, and different mechanisms for DSML combination; the advantages they introduce, as well as their limitations</a:t>
            </a:r>
          </a:p>
          <a:p>
            <a:endParaRPr lang="en-US" dirty="0" smtClean="0"/>
          </a:p>
          <a:p>
            <a:r>
              <a:rPr lang="en-US" dirty="0" smtClean="0"/>
              <a:t>We propose </a:t>
            </a:r>
            <a:r>
              <a:rPr lang="en-US" dirty="0" smtClean="0">
                <a:solidFill>
                  <a:schemeClr val="accent2"/>
                </a:solidFill>
              </a:rPr>
              <a:t>a general proposal</a:t>
            </a:r>
            <a:r>
              <a:rPr lang="en-US" dirty="0" smtClean="0"/>
              <a:t> for combining DSMLs that subsumes them, based on the concept of </a:t>
            </a:r>
            <a:r>
              <a:rPr lang="en-US" b="1" dirty="0" smtClean="0">
                <a:solidFill>
                  <a:schemeClr val="accent2"/>
                </a:solidFill>
              </a:rPr>
              <a:t>unification</a:t>
            </a:r>
            <a:r>
              <a:rPr lang="en-US" dirty="0" smtClean="0"/>
              <a:t> and its realization using model-driven techniques</a:t>
            </a:r>
          </a:p>
        </p:txBody>
      </p:sp>
      <p:sp>
        <p:nvSpPr>
          <p:cNvPr id="4" name="3 Marcador de fecha"/>
          <p:cNvSpPr>
            <a:spLocks noGrp="1"/>
          </p:cNvSpPr>
          <p:nvPr>
            <p:ph type="dt" sz="half" idx="10"/>
          </p:nvPr>
        </p:nvSpPr>
        <p:spPr/>
        <p:txBody>
          <a:bodyPr/>
          <a:lstStyle/>
          <a:p>
            <a:pPr>
              <a:defRPr/>
            </a:pPr>
            <a:r>
              <a:rPr lang="es-ES" smtClean="0"/>
              <a:t>ECMFA, paris, June 2010</a:t>
            </a:r>
            <a:endParaRPr lang="es-ES"/>
          </a:p>
        </p:txBody>
      </p:sp>
      <p:sp>
        <p:nvSpPr>
          <p:cNvPr id="5" name="4 Marcador de pie de página"/>
          <p:cNvSpPr>
            <a:spLocks noGrp="1"/>
          </p:cNvSpPr>
          <p:nvPr>
            <p:ph type="ftr" sz="quarter" idx="11"/>
          </p:nvPr>
        </p:nvSpPr>
        <p:spPr/>
        <p:txBody>
          <a:bodyPr/>
          <a:lstStyle/>
          <a:p>
            <a:pPr>
              <a:defRPr/>
            </a:pPr>
            <a:r>
              <a:rPr lang="en-US" smtClean="0"/>
              <a:t>A. Vallecillo: "On the Combinination of DSMLs"</a:t>
            </a:r>
            <a:endParaRPr lang="es-ES"/>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7</a:t>
            </a:fld>
            <a:endParaRPr lang="es-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noProof="0" dirty="0" smtClean="0"/>
              <a:t>Some remarks</a:t>
            </a:r>
            <a:endParaRPr lang="en-GB" noProof="0" dirty="0"/>
          </a:p>
        </p:txBody>
      </p:sp>
      <p:sp>
        <p:nvSpPr>
          <p:cNvPr id="3" name="2 Marcador de contenido"/>
          <p:cNvSpPr>
            <a:spLocks noGrp="1"/>
          </p:cNvSpPr>
          <p:nvPr>
            <p:ph idx="1"/>
          </p:nvPr>
        </p:nvSpPr>
        <p:spPr/>
        <p:txBody>
          <a:bodyPr/>
          <a:lstStyle/>
          <a:p>
            <a:r>
              <a:rPr lang="en-GB" noProof="0" dirty="0" smtClean="0"/>
              <a:t>The combined (or unified) language might not be “domain specific” any more</a:t>
            </a:r>
          </a:p>
          <a:p>
            <a:endParaRPr lang="en-GB" noProof="0" dirty="0" smtClean="0"/>
          </a:p>
          <a:p>
            <a:r>
              <a:rPr lang="en-GB" noProof="0" dirty="0" smtClean="0"/>
              <a:t>It is usually to complex and cumbersome for </a:t>
            </a:r>
            <a:r>
              <a:rPr lang="en-GB" noProof="0" dirty="0" smtClean="0">
                <a:solidFill>
                  <a:schemeClr val="accent2"/>
                </a:solidFill>
              </a:rPr>
              <a:t>user consumption</a:t>
            </a:r>
            <a:r>
              <a:rPr lang="en-GB" noProof="0" dirty="0" smtClean="0"/>
              <a:t> and usability (</a:t>
            </a:r>
            <a:r>
              <a:rPr lang="en-GB" noProof="0" dirty="0" err="1" smtClean="0"/>
              <a:t>understandability</a:t>
            </a:r>
            <a:r>
              <a:rPr lang="en-GB" noProof="0" dirty="0" smtClean="0"/>
              <a:t>, operability, </a:t>
            </a:r>
            <a:r>
              <a:rPr lang="en-GB" noProof="0" dirty="0" err="1" smtClean="0"/>
              <a:t>learnability</a:t>
            </a:r>
            <a:r>
              <a:rPr lang="en-GB" noProof="0" dirty="0" smtClean="0"/>
              <a:t>, attractiveness,…)</a:t>
            </a:r>
          </a:p>
          <a:p>
            <a:endParaRPr lang="en-GB" noProof="0" dirty="0" smtClean="0"/>
          </a:p>
          <a:p>
            <a:r>
              <a:rPr lang="en-GB" noProof="0" dirty="0" smtClean="0">
                <a:solidFill>
                  <a:schemeClr val="accent2"/>
                </a:solidFill>
              </a:rPr>
              <a:t>Tools</a:t>
            </a:r>
            <a:r>
              <a:rPr lang="en-GB" noProof="0" dirty="0" smtClean="0"/>
              <a:t> should be responsible for constructing it</a:t>
            </a:r>
          </a:p>
          <a:p>
            <a:pPr lvl="1"/>
            <a:r>
              <a:rPr lang="en-GB" noProof="0" dirty="0" smtClean="0"/>
              <a:t>The user work with the individual views</a:t>
            </a:r>
          </a:p>
          <a:p>
            <a:pPr lvl="1"/>
            <a:r>
              <a:rPr lang="en-GB" noProof="0" dirty="0" smtClean="0"/>
              <a:t>Tools build the model and extract information from it</a:t>
            </a:r>
          </a:p>
          <a:p>
            <a:pPr marL="355600" lvl="1" indent="1588" defTabSz="542925">
              <a:buNone/>
            </a:pPr>
            <a:r>
              <a:rPr lang="en-GB" dirty="0" smtClean="0"/>
              <a:t>				</a:t>
            </a:r>
          </a:p>
          <a:p>
            <a:pPr marL="0" lvl="1" indent="6350" algn="ctr" defTabSz="542925">
              <a:buNone/>
            </a:pPr>
            <a:r>
              <a:rPr lang="en-GB" noProof="0" dirty="0" smtClean="0">
                <a:solidFill>
                  <a:schemeClr val="accent2"/>
                </a:solidFill>
              </a:rPr>
              <a:t>[At the end of the day a model is nothing but an artefact </a:t>
            </a:r>
            <a:br>
              <a:rPr lang="en-GB" noProof="0" dirty="0" smtClean="0">
                <a:solidFill>
                  <a:schemeClr val="accent2"/>
                </a:solidFill>
              </a:rPr>
            </a:br>
            <a:r>
              <a:rPr lang="en-GB" noProof="0" dirty="0" smtClean="0">
                <a:solidFill>
                  <a:schemeClr val="accent2"/>
                </a:solidFill>
              </a:rPr>
              <a:t>built to answer questions about a system under study!]</a:t>
            </a:r>
          </a:p>
        </p:txBody>
      </p:sp>
      <p:sp>
        <p:nvSpPr>
          <p:cNvPr id="4" name="3 Marcador de fecha"/>
          <p:cNvSpPr>
            <a:spLocks noGrp="1"/>
          </p:cNvSpPr>
          <p:nvPr>
            <p:ph type="dt" sz="half" idx="10"/>
          </p:nvPr>
        </p:nvSpPr>
        <p:spPr/>
        <p:txBody>
          <a:bodyPr/>
          <a:lstStyle/>
          <a:p>
            <a:pPr>
              <a:defRPr/>
            </a:pPr>
            <a:r>
              <a:rPr lang="es-ES" smtClean="0"/>
              <a:t>ECMFA, paris, June 2010</a:t>
            </a:r>
            <a:endParaRPr lang="es-ES"/>
          </a:p>
        </p:txBody>
      </p:sp>
      <p:sp>
        <p:nvSpPr>
          <p:cNvPr id="5" name="4 Marcador de pie de página"/>
          <p:cNvSpPr>
            <a:spLocks noGrp="1"/>
          </p:cNvSpPr>
          <p:nvPr>
            <p:ph type="ftr" sz="quarter" idx="11"/>
          </p:nvPr>
        </p:nvSpPr>
        <p:spPr/>
        <p:txBody>
          <a:bodyPr/>
          <a:lstStyle/>
          <a:p>
            <a:pPr>
              <a:defRPr/>
            </a:pPr>
            <a:r>
              <a:rPr lang="en-US" smtClean="0"/>
              <a:t>A. Vallecillo: "On the Combinination of DSMLs"</a:t>
            </a:r>
            <a:endParaRPr lang="es-ES"/>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8</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noProof="0" dirty="0" smtClean="0"/>
              <a:t>An running example</a:t>
            </a:r>
            <a:endParaRPr lang="en-GB" noProof="0" dirty="0"/>
          </a:p>
        </p:txBody>
      </p:sp>
      <p:sp>
        <p:nvSpPr>
          <p:cNvPr id="3" name="2 Marcador de contenido"/>
          <p:cNvSpPr>
            <a:spLocks noGrp="1"/>
          </p:cNvSpPr>
          <p:nvPr>
            <p:ph idx="1"/>
          </p:nvPr>
        </p:nvSpPr>
        <p:spPr/>
        <p:txBody>
          <a:bodyPr/>
          <a:lstStyle/>
          <a:p>
            <a:r>
              <a:rPr lang="en-GB" sz="2000" noProof="0" dirty="0" smtClean="0"/>
              <a:t>Adapted from Peter </a:t>
            </a:r>
            <a:r>
              <a:rPr lang="en-GB" sz="2000" noProof="0" dirty="0" err="1" smtClean="0"/>
              <a:t>Linington’s</a:t>
            </a:r>
            <a:r>
              <a:rPr lang="en-GB" sz="2000" noProof="0" dirty="0" smtClean="0"/>
              <a:t> “</a:t>
            </a:r>
            <a:r>
              <a:rPr lang="en-GB" sz="2000" i="1" noProof="0" dirty="0" smtClean="0"/>
              <a:t>Black cats and coloured birds – What do viewpoint correspondences do</a:t>
            </a:r>
            <a:r>
              <a:rPr lang="en-GB" sz="2000" noProof="0" dirty="0" smtClean="0"/>
              <a:t>?” [WODPEC 2007]</a:t>
            </a:r>
          </a:p>
          <a:p>
            <a:r>
              <a:rPr lang="en-GB" sz="2000" noProof="0" dirty="0" smtClean="0"/>
              <a:t>Four viewpoints of a system, each one </a:t>
            </a:r>
            <a:r>
              <a:rPr lang="en-GB" sz="2000" noProof="0" dirty="0" err="1" smtClean="0"/>
              <a:t>focusin</a:t>
            </a:r>
            <a:r>
              <a:rPr lang="en-GB" sz="2000" dirty="0" smtClean="0"/>
              <a:t>g on a different aspect</a:t>
            </a:r>
            <a:endParaRPr lang="en-GB" sz="2000" noProof="0" dirty="0" smtClean="0"/>
          </a:p>
        </p:txBody>
      </p:sp>
      <p:sp>
        <p:nvSpPr>
          <p:cNvPr id="4" name="3 Marcador de fecha"/>
          <p:cNvSpPr>
            <a:spLocks noGrp="1"/>
          </p:cNvSpPr>
          <p:nvPr>
            <p:ph type="dt" sz="half" idx="10"/>
          </p:nvPr>
        </p:nvSpPr>
        <p:spPr/>
        <p:txBody>
          <a:bodyPr/>
          <a:lstStyle/>
          <a:p>
            <a:pPr>
              <a:defRPr/>
            </a:pPr>
            <a:r>
              <a:rPr lang="es-ES" smtClean="0"/>
              <a:t>ECMFA, paris, June 2010</a:t>
            </a:r>
            <a:endParaRPr lang="es-ES"/>
          </a:p>
        </p:txBody>
      </p:sp>
      <p:sp>
        <p:nvSpPr>
          <p:cNvPr id="5" name="4 Marcador de pie de página"/>
          <p:cNvSpPr>
            <a:spLocks noGrp="1"/>
          </p:cNvSpPr>
          <p:nvPr>
            <p:ph type="ftr" sz="quarter" idx="11"/>
          </p:nvPr>
        </p:nvSpPr>
        <p:spPr/>
        <p:txBody>
          <a:bodyPr/>
          <a:lstStyle/>
          <a:p>
            <a:pPr>
              <a:defRPr/>
            </a:pPr>
            <a:r>
              <a:rPr lang="en-US" smtClean="0"/>
              <a:t>A. Vallecillo: "On the Combinination of DSMLs"</a:t>
            </a:r>
            <a:endParaRPr lang="es-ES"/>
          </a:p>
        </p:txBody>
      </p:sp>
      <p:sp>
        <p:nvSpPr>
          <p:cNvPr id="6" name="5 Marcador de número de diapositiva"/>
          <p:cNvSpPr>
            <a:spLocks noGrp="1"/>
          </p:cNvSpPr>
          <p:nvPr>
            <p:ph type="sldNum" sz="quarter" idx="12"/>
          </p:nvPr>
        </p:nvSpPr>
        <p:spPr/>
        <p:txBody>
          <a:bodyPr/>
          <a:lstStyle/>
          <a:p>
            <a:pPr>
              <a:defRPr/>
            </a:pPr>
            <a:fld id="{36EF42F5-6E4C-4BA0-B589-1DD1D2AFA1A5}" type="slidenum">
              <a:rPr lang="es-ES" smtClean="0"/>
              <a:pPr>
                <a:defRPr/>
              </a:pPr>
              <a:t>9</a:t>
            </a:fld>
            <a:endParaRPr lang="es-ES"/>
          </a:p>
        </p:txBody>
      </p:sp>
      <p:pic>
        <p:nvPicPr>
          <p:cNvPr id="7" name="Picture 2"/>
          <p:cNvPicPr>
            <a:picLocks noChangeAspect="1" noChangeArrowheads="1"/>
          </p:cNvPicPr>
          <p:nvPr/>
        </p:nvPicPr>
        <p:blipFill>
          <a:blip r:embed="rId2" cstate="print"/>
          <a:srcRect/>
          <a:stretch>
            <a:fillRect/>
          </a:stretch>
        </p:blipFill>
        <p:spPr bwMode="auto">
          <a:xfrm>
            <a:off x="971600" y="2685362"/>
            <a:ext cx="7668344" cy="35205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PresentacionGISUM</Template>
  <TotalTime>3895</TotalTime>
  <Words>2281</Words>
  <Application>Microsoft Office PowerPoint</Application>
  <PresentationFormat>Presentación en pantalla (4:3)</PresentationFormat>
  <Paragraphs>399</Paragraphs>
  <Slides>44</Slides>
  <Notes>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44</vt:i4>
      </vt:variant>
    </vt:vector>
  </HeadingPairs>
  <TitlesOfParts>
    <vt:vector size="46" baseType="lpstr">
      <vt:lpstr>Diseño personalizado</vt:lpstr>
      <vt:lpstr>Visio</vt:lpstr>
      <vt:lpstr>On the Combination of Domain Specific  Modeling Languages</vt:lpstr>
      <vt:lpstr>Domain Specific Modeling Languages</vt:lpstr>
      <vt:lpstr>Viewpoint specifications</vt:lpstr>
      <vt:lpstr>What is (in a) DSML?</vt:lpstr>
      <vt:lpstr>Metamodels and models</vt:lpstr>
      <vt:lpstr>Combining DSMLs: Issues to address</vt:lpstr>
      <vt:lpstr>In this work</vt:lpstr>
      <vt:lpstr>Some remarks</vt:lpstr>
      <vt:lpstr>An running example</vt:lpstr>
      <vt:lpstr>Creatures viewpoint</vt:lpstr>
      <vt:lpstr>Habitats viewpoint</vt:lpstr>
      <vt:lpstr>Colours</vt:lpstr>
      <vt:lpstr>Travelling around</vt:lpstr>
      <vt:lpstr>Three main issues to be addressed</vt:lpstr>
      <vt:lpstr>Correspondences</vt:lpstr>
      <vt:lpstr>Correspondences</vt:lpstr>
      <vt:lpstr>Existing approaches for VP synthesis</vt:lpstr>
      <vt:lpstr>Model inheritance [7,10]</vt:lpstr>
      <vt:lpstr>Model Extension [6]</vt:lpstr>
      <vt:lpstr>Combined model</vt:lpstr>
      <vt:lpstr>Language embedding [8,9]</vt:lpstr>
      <vt:lpstr>Language embedding</vt:lpstr>
      <vt:lpstr>Diapositiva 23</vt:lpstr>
      <vt:lpstr>Problems of language embedding</vt:lpstr>
      <vt:lpstr>Other option: (Meta)model merge</vt:lpstr>
      <vt:lpstr>Model Merge [5,7]</vt:lpstr>
      <vt:lpstr>Problems of metamodel merge</vt:lpstr>
      <vt:lpstr>It might work…</vt:lpstr>
      <vt:lpstr>More problems of metamodel merge</vt:lpstr>
      <vt:lpstr>Another problem</vt:lpstr>
      <vt:lpstr>And what about this?</vt:lpstr>
      <vt:lpstr>And what about this?</vt:lpstr>
      <vt:lpstr>Diapositiva 33</vt:lpstr>
      <vt:lpstr>Model Unification</vt:lpstr>
      <vt:lpstr>Some comments</vt:lpstr>
      <vt:lpstr>Diapositiva 36</vt:lpstr>
      <vt:lpstr>Diapositiva 37</vt:lpstr>
      <vt:lpstr>Does this always work?</vt:lpstr>
      <vt:lpstr>Does this always work? (II)</vt:lpstr>
      <vt:lpstr>Viewpoint analysis</vt:lpstr>
      <vt:lpstr>Further issues</vt:lpstr>
      <vt:lpstr>A typical application scenario</vt:lpstr>
      <vt:lpstr>Conclusions</vt:lpstr>
      <vt:lpstr>       Thanks!</vt:lpstr>
    </vt:vector>
  </TitlesOfParts>
  <Company>LCC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Original</dc:title>
  <dc:creator>Antonio Vallecillo</dc:creator>
  <cp:lastModifiedBy>Antonio Vallecillo</cp:lastModifiedBy>
  <cp:revision>360</cp:revision>
  <dcterms:created xsi:type="dcterms:W3CDTF">2008-07-02T15:42:11Z</dcterms:created>
  <dcterms:modified xsi:type="dcterms:W3CDTF">2010-07-04T22:36:29Z</dcterms:modified>
</cp:coreProperties>
</file>