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diagrams/layout3.xml" ContentType="application/vnd.openxmlformats-officedocument.drawingml.diagramLayout+xml"/>
  <Override PartName="/ppt/notesSlides/notesSlide9.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256" r:id="rId3"/>
    <p:sldId id="257" r:id="rId4"/>
    <p:sldId id="261" r:id="rId5"/>
    <p:sldId id="262" r:id="rId6"/>
    <p:sldId id="273" r:id="rId7"/>
    <p:sldId id="272" r:id="rId8"/>
    <p:sldId id="263" r:id="rId9"/>
    <p:sldId id="260" r:id="rId10"/>
    <p:sldId id="269" r:id="rId11"/>
    <p:sldId id="271"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7" r:id="rId25"/>
    <p:sldId id="288" r:id="rId26"/>
    <p:sldId id="289" r:id="rId27"/>
    <p:sldId id="290" r:id="rId28"/>
    <p:sldId id="291" r:id="rId29"/>
    <p:sldId id="292"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3" autoAdjust="0"/>
    <p:restoredTop sz="93390" autoAdjust="0"/>
  </p:normalViewPr>
  <p:slideViewPr>
    <p:cSldViewPr>
      <p:cViewPr varScale="1">
        <p:scale>
          <a:sx n="72" d="100"/>
          <a:sy n="72" d="100"/>
        </p:scale>
        <p:origin x="-12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afa\Documents\Universidad\Programaci&#243;n%20Declarativa%20Avanzada\Trabajo\Comparativ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Hoja1!$B$1</c:f>
              <c:strCache>
                <c:ptCount val="1"/>
                <c:pt idx="0">
                  <c:v>Haskell (ms)</c:v>
                </c:pt>
              </c:strCache>
            </c:strRef>
          </c:tx>
          <c:cat>
            <c:strRef>
              <c:f>Hoja1!$A$2:$A$6</c:f>
              <c:strCache>
                <c:ptCount val="5"/>
                <c:pt idx="0">
                  <c:v>fib 10</c:v>
                </c:pt>
                <c:pt idx="1">
                  <c:v>fib 15</c:v>
                </c:pt>
                <c:pt idx="2">
                  <c:v>fib 20</c:v>
                </c:pt>
                <c:pt idx="3">
                  <c:v>fib 25</c:v>
                </c:pt>
                <c:pt idx="4">
                  <c:v>fib 30</c:v>
                </c:pt>
              </c:strCache>
            </c:strRef>
          </c:cat>
          <c:val>
            <c:numRef>
              <c:f>Hoja1!$B$2:$B$6</c:f>
              <c:numCache>
                <c:formatCode>General</c:formatCode>
                <c:ptCount val="5"/>
                <c:pt idx="0">
                  <c:v>0</c:v>
                </c:pt>
                <c:pt idx="1">
                  <c:v>20</c:v>
                </c:pt>
                <c:pt idx="2">
                  <c:v>93</c:v>
                </c:pt>
                <c:pt idx="3">
                  <c:v>889</c:v>
                </c:pt>
                <c:pt idx="4">
                  <c:v>9828</c:v>
                </c:pt>
              </c:numCache>
            </c:numRef>
          </c:val>
        </c:ser>
        <c:ser>
          <c:idx val="1"/>
          <c:order val="1"/>
          <c:tx>
            <c:strRef>
              <c:f>Hoja1!$C$1</c:f>
              <c:strCache>
                <c:ptCount val="1"/>
                <c:pt idx="0">
                  <c:v>F# (ms)</c:v>
                </c:pt>
              </c:strCache>
            </c:strRef>
          </c:tx>
          <c:cat>
            <c:strRef>
              <c:f>Hoja1!$A$2:$A$6</c:f>
              <c:strCache>
                <c:ptCount val="5"/>
                <c:pt idx="0">
                  <c:v>fib 10</c:v>
                </c:pt>
                <c:pt idx="1">
                  <c:v>fib 15</c:v>
                </c:pt>
                <c:pt idx="2">
                  <c:v>fib 20</c:v>
                </c:pt>
                <c:pt idx="3">
                  <c:v>fib 25</c:v>
                </c:pt>
                <c:pt idx="4">
                  <c:v>fib 30</c:v>
                </c:pt>
              </c:strCache>
            </c:strRef>
          </c:cat>
          <c:val>
            <c:numRef>
              <c:f>Hoja1!$C$2:$C$6</c:f>
              <c:numCache>
                <c:formatCode>General</c:formatCode>
                <c:ptCount val="5"/>
                <c:pt idx="0">
                  <c:v>0</c:v>
                </c:pt>
                <c:pt idx="1">
                  <c:v>1</c:v>
                </c:pt>
                <c:pt idx="2">
                  <c:v>11</c:v>
                </c:pt>
                <c:pt idx="3">
                  <c:v>80</c:v>
                </c:pt>
                <c:pt idx="4">
                  <c:v>858</c:v>
                </c:pt>
              </c:numCache>
            </c:numRef>
          </c:val>
        </c:ser>
        <c:shape val="box"/>
        <c:axId val="77716096"/>
        <c:axId val="77697408"/>
        <c:axId val="0"/>
      </c:bar3DChart>
      <c:catAx>
        <c:axId val="77716096"/>
        <c:scaling>
          <c:orientation val="minMax"/>
        </c:scaling>
        <c:axPos val="b"/>
        <c:tickLblPos val="nextTo"/>
        <c:txPr>
          <a:bodyPr/>
          <a:lstStyle/>
          <a:p>
            <a:pPr>
              <a:defRPr baseline="0">
                <a:solidFill>
                  <a:schemeClr val="bg1"/>
                </a:solidFill>
              </a:defRPr>
            </a:pPr>
            <a:endParaRPr lang="es-ES"/>
          </a:p>
        </c:txPr>
        <c:crossAx val="77697408"/>
        <c:crosses val="autoZero"/>
        <c:auto val="1"/>
        <c:lblAlgn val="ctr"/>
        <c:lblOffset val="100"/>
      </c:catAx>
      <c:valAx>
        <c:axId val="77697408"/>
        <c:scaling>
          <c:orientation val="minMax"/>
        </c:scaling>
        <c:axPos val="l"/>
        <c:majorGridlines/>
        <c:numFmt formatCode="General" sourceLinked="1"/>
        <c:tickLblPos val="nextTo"/>
        <c:txPr>
          <a:bodyPr/>
          <a:lstStyle/>
          <a:p>
            <a:pPr>
              <a:defRPr baseline="0">
                <a:solidFill>
                  <a:schemeClr val="accent5">
                    <a:lumMod val="20000"/>
                    <a:lumOff val="80000"/>
                  </a:schemeClr>
                </a:solidFill>
              </a:defRPr>
            </a:pPr>
            <a:endParaRPr lang="es-ES"/>
          </a:p>
        </c:txPr>
        <c:crossAx val="77716096"/>
        <c:crosses val="autoZero"/>
        <c:crossBetween val="between"/>
      </c:valAx>
    </c:plotArea>
    <c:legend>
      <c:legendPos val="r"/>
      <c:layout/>
      <c:txPr>
        <a:bodyPr/>
        <a:lstStyle/>
        <a:p>
          <a:pPr>
            <a:defRPr baseline="0">
              <a:solidFill>
                <a:schemeClr val="bg1"/>
              </a:solidFill>
            </a:defRPr>
          </a:pPr>
          <a:endParaRPr lang="es-E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Hoja1!$F$1</c:f>
              <c:strCache>
                <c:ptCount val="1"/>
                <c:pt idx="0">
                  <c:v>Haskell (ms)</c:v>
                </c:pt>
              </c:strCache>
            </c:strRef>
          </c:tx>
          <c:cat>
            <c:strRef>
              <c:f>Hoja1!$E$2:$E$6</c:f>
              <c:strCache>
                <c:ptCount val="5"/>
                <c:pt idx="0">
                  <c:v>fibCola 100</c:v>
                </c:pt>
                <c:pt idx="1">
                  <c:v>fibCola 1000</c:v>
                </c:pt>
                <c:pt idx="2">
                  <c:v>fibCola 5000</c:v>
                </c:pt>
                <c:pt idx="3">
                  <c:v>fibCola 10000</c:v>
                </c:pt>
                <c:pt idx="4">
                  <c:v>fibCola 15000</c:v>
                </c:pt>
              </c:strCache>
            </c:strRef>
          </c:cat>
          <c:val>
            <c:numRef>
              <c:f>Hoja1!$F$2:$F$6</c:f>
              <c:numCache>
                <c:formatCode>General</c:formatCode>
                <c:ptCount val="5"/>
                <c:pt idx="0">
                  <c:v>0</c:v>
                </c:pt>
                <c:pt idx="1">
                  <c:v>15</c:v>
                </c:pt>
                <c:pt idx="2">
                  <c:v>62</c:v>
                </c:pt>
                <c:pt idx="3">
                  <c:v>109</c:v>
                </c:pt>
              </c:numCache>
            </c:numRef>
          </c:val>
        </c:ser>
        <c:ser>
          <c:idx val="1"/>
          <c:order val="1"/>
          <c:tx>
            <c:strRef>
              <c:f>Hoja1!$G$1</c:f>
              <c:strCache>
                <c:ptCount val="1"/>
                <c:pt idx="0">
                  <c:v>F# (ms)</c:v>
                </c:pt>
              </c:strCache>
            </c:strRef>
          </c:tx>
          <c:cat>
            <c:strRef>
              <c:f>Hoja1!$E$2:$E$6</c:f>
              <c:strCache>
                <c:ptCount val="5"/>
                <c:pt idx="0">
                  <c:v>fibCola 100</c:v>
                </c:pt>
                <c:pt idx="1">
                  <c:v>fibCola 1000</c:v>
                </c:pt>
                <c:pt idx="2">
                  <c:v>fibCola 5000</c:v>
                </c:pt>
                <c:pt idx="3">
                  <c:v>fibCola 10000</c:v>
                </c:pt>
                <c:pt idx="4">
                  <c:v>fibCola 15000</c:v>
                </c:pt>
              </c:strCache>
            </c:strRef>
          </c:cat>
          <c:val>
            <c:numRef>
              <c:f>Hoja1!$G$2:$G$6</c:f>
              <c:numCache>
                <c:formatCode>General</c:formatCode>
                <c:ptCount val="5"/>
                <c:pt idx="0">
                  <c:v>0</c:v>
                </c:pt>
                <c:pt idx="1">
                  <c:v>1</c:v>
                </c:pt>
                <c:pt idx="2">
                  <c:v>6</c:v>
                </c:pt>
                <c:pt idx="3">
                  <c:v>20</c:v>
                </c:pt>
                <c:pt idx="4">
                  <c:v>42</c:v>
                </c:pt>
              </c:numCache>
            </c:numRef>
          </c:val>
        </c:ser>
        <c:shape val="box"/>
        <c:axId val="78845056"/>
        <c:axId val="78846592"/>
        <c:axId val="0"/>
      </c:bar3DChart>
      <c:catAx>
        <c:axId val="78845056"/>
        <c:scaling>
          <c:orientation val="minMax"/>
        </c:scaling>
        <c:axPos val="b"/>
        <c:tickLblPos val="nextTo"/>
        <c:txPr>
          <a:bodyPr/>
          <a:lstStyle/>
          <a:p>
            <a:pPr>
              <a:defRPr>
                <a:solidFill>
                  <a:schemeClr val="bg1"/>
                </a:solidFill>
              </a:defRPr>
            </a:pPr>
            <a:endParaRPr lang="es-ES"/>
          </a:p>
        </c:txPr>
        <c:crossAx val="78846592"/>
        <c:crosses val="autoZero"/>
        <c:auto val="1"/>
        <c:lblAlgn val="ctr"/>
        <c:lblOffset val="100"/>
      </c:catAx>
      <c:valAx>
        <c:axId val="78846592"/>
        <c:scaling>
          <c:orientation val="minMax"/>
        </c:scaling>
        <c:axPos val="l"/>
        <c:majorGridlines/>
        <c:numFmt formatCode="General" sourceLinked="1"/>
        <c:tickLblPos val="nextTo"/>
        <c:txPr>
          <a:bodyPr/>
          <a:lstStyle/>
          <a:p>
            <a:pPr>
              <a:defRPr>
                <a:solidFill>
                  <a:schemeClr val="accent5">
                    <a:lumMod val="20000"/>
                    <a:lumOff val="80000"/>
                  </a:schemeClr>
                </a:solidFill>
              </a:defRPr>
            </a:pPr>
            <a:endParaRPr lang="es-ES"/>
          </a:p>
        </c:txPr>
        <c:crossAx val="78845056"/>
        <c:crosses val="autoZero"/>
        <c:crossBetween val="between"/>
      </c:valAx>
    </c:plotArea>
    <c:legend>
      <c:legendPos val="r"/>
      <c:layout/>
      <c:txPr>
        <a:bodyPr/>
        <a:lstStyle/>
        <a:p>
          <a:pPr>
            <a:defRPr>
              <a:solidFill>
                <a:schemeClr val="bg1"/>
              </a:solidFill>
            </a:defRPr>
          </a:pPr>
          <a:endParaRPr lang="es-E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Hoja1!$B$9</c:f>
              <c:strCache>
                <c:ptCount val="1"/>
                <c:pt idx="0">
                  <c:v>Haskell (ms)</c:v>
                </c:pt>
              </c:strCache>
            </c:strRef>
          </c:tx>
          <c:cat>
            <c:strRef>
              <c:f>Hoja1!$A$10:$A$14</c:f>
              <c:strCache>
                <c:ptCount val="5"/>
                <c:pt idx="0">
                  <c:v>fibList 5000</c:v>
                </c:pt>
                <c:pt idx="1">
                  <c:v>fibList 10000</c:v>
                </c:pt>
                <c:pt idx="2">
                  <c:v>fibList 15000</c:v>
                </c:pt>
                <c:pt idx="3">
                  <c:v>fibList 20000</c:v>
                </c:pt>
                <c:pt idx="4">
                  <c:v>fibList 22500</c:v>
                </c:pt>
              </c:strCache>
            </c:strRef>
          </c:cat>
          <c:val>
            <c:numRef>
              <c:f>Hoja1!$B$10:$B$14</c:f>
              <c:numCache>
                <c:formatCode>General</c:formatCode>
                <c:ptCount val="5"/>
                <c:pt idx="0">
                  <c:v>57</c:v>
                </c:pt>
                <c:pt idx="1">
                  <c:v>131</c:v>
                </c:pt>
                <c:pt idx="2">
                  <c:v>265</c:v>
                </c:pt>
                <c:pt idx="3">
                  <c:v>442</c:v>
                </c:pt>
                <c:pt idx="4">
                  <c:v>546</c:v>
                </c:pt>
              </c:numCache>
            </c:numRef>
          </c:val>
        </c:ser>
        <c:ser>
          <c:idx val="1"/>
          <c:order val="1"/>
          <c:tx>
            <c:strRef>
              <c:f>Hoja1!$C$9</c:f>
              <c:strCache>
                <c:ptCount val="1"/>
                <c:pt idx="0">
                  <c:v>F# (ms)</c:v>
                </c:pt>
              </c:strCache>
            </c:strRef>
          </c:tx>
          <c:cat>
            <c:strRef>
              <c:f>Hoja1!$A$10:$A$14</c:f>
              <c:strCache>
                <c:ptCount val="5"/>
                <c:pt idx="0">
                  <c:v>fibList 5000</c:v>
                </c:pt>
                <c:pt idx="1">
                  <c:v>fibList 10000</c:v>
                </c:pt>
                <c:pt idx="2">
                  <c:v>fibList 15000</c:v>
                </c:pt>
                <c:pt idx="3">
                  <c:v>fibList 20000</c:v>
                </c:pt>
                <c:pt idx="4">
                  <c:v>fibList 22500</c:v>
                </c:pt>
              </c:strCache>
            </c:strRef>
          </c:cat>
          <c:val>
            <c:numRef>
              <c:f>Hoja1!$C$10:$C$14</c:f>
              <c:numCache>
                <c:formatCode>General</c:formatCode>
                <c:ptCount val="5"/>
                <c:pt idx="0">
                  <c:v>5</c:v>
                </c:pt>
                <c:pt idx="1">
                  <c:v>21</c:v>
                </c:pt>
                <c:pt idx="2">
                  <c:v>38</c:v>
                </c:pt>
                <c:pt idx="3">
                  <c:v>62</c:v>
                </c:pt>
                <c:pt idx="4">
                  <c:v>83</c:v>
                </c:pt>
              </c:numCache>
            </c:numRef>
          </c:val>
        </c:ser>
        <c:shape val="box"/>
        <c:axId val="78871936"/>
        <c:axId val="78881920"/>
        <c:axId val="0"/>
      </c:bar3DChart>
      <c:catAx>
        <c:axId val="78871936"/>
        <c:scaling>
          <c:orientation val="minMax"/>
        </c:scaling>
        <c:axPos val="b"/>
        <c:tickLblPos val="nextTo"/>
        <c:txPr>
          <a:bodyPr/>
          <a:lstStyle/>
          <a:p>
            <a:pPr>
              <a:defRPr>
                <a:solidFill>
                  <a:schemeClr val="bg1"/>
                </a:solidFill>
              </a:defRPr>
            </a:pPr>
            <a:endParaRPr lang="es-ES"/>
          </a:p>
        </c:txPr>
        <c:crossAx val="78881920"/>
        <c:crosses val="autoZero"/>
        <c:auto val="1"/>
        <c:lblAlgn val="ctr"/>
        <c:lblOffset val="100"/>
      </c:catAx>
      <c:valAx>
        <c:axId val="78881920"/>
        <c:scaling>
          <c:orientation val="minMax"/>
        </c:scaling>
        <c:axPos val="l"/>
        <c:majorGridlines/>
        <c:numFmt formatCode="General" sourceLinked="1"/>
        <c:tickLblPos val="nextTo"/>
        <c:txPr>
          <a:bodyPr/>
          <a:lstStyle/>
          <a:p>
            <a:pPr>
              <a:defRPr>
                <a:solidFill>
                  <a:schemeClr val="bg1"/>
                </a:solidFill>
              </a:defRPr>
            </a:pPr>
            <a:endParaRPr lang="es-ES"/>
          </a:p>
        </c:txPr>
        <c:crossAx val="78871936"/>
        <c:crosses val="autoZero"/>
        <c:crossBetween val="between"/>
      </c:valAx>
    </c:plotArea>
    <c:legend>
      <c:legendPos val="r"/>
      <c:layout/>
      <c:txPr>
        <a:bodyPr/>
        <a:lstStyle/>
        <a:p>
          <a:pPr>
            <a:defRPr>
              <a:solidFill>
                <a:schemeClr val="bg1"/>
              </a:solidFill>
            </a:defRPr>
          </a:pPr>
          <a:endParaRPr lang="es-E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Hoja1!$B$9</c:f>
              <c:strCache>
                <c:ptCount val="1"/>
                <c:pt idx="0">
                  <c:v>Haskell (ms)</c:v>
                </c:pt>
              </c:strCache>
            </c:strRef>
          </c:tx>
          <c:cat>
            <c:strRef>
              <c:f>Hoja1!$A$10:$A$13</c:f>
              <c:strCache>
                <c:ptCount val="4"/>
                <c:pt idx="0">
                  <c:v>fact 1000</c:v>
                </c:pt>
                <c:pt idx="1">
                  <c:v>fact 5000</c:v>
                </c:pt>
                <c:pt idx="2">
                  <c:v>fact 10000</c:v>
                </c:pt>
                <c:pt idx="3">
                  <c:v>fact 14350</c:v>
                </c:pt>
              </c:strCache>
            </c:strRef>
          </c:cat>
          <c:val>
            <c:numRef>
              <c:f>Hoja1!$B$10:$B$13</c:f>
              <c:numCache>
                <c:formatCode>General</c:formatCode>
                <c:ptCount val="4"/>
                <c:pt idx="0">
                  <c:v>31</c:v>
                </c:pt>
                <c:pt idx="1">
                  <c:v>343</c:v>
                </c:pt>
                <c:pt idx="2">
                  <c:v>1528</c:v>
                </c:pt>
                <c:pt idx="3">
                  <c:v>3931</c:v>
                </c:pt>
              </c:numCache>
            </c:numRef>
          </c:val>
        </c:ser>
        <c:ser>
          <c:idx val="1"/>
          <c:order val="1"/>
          <c:tx>
            <c:strRef>
              <c:f>Hoja1!$C$9</c:f>
              <c:strCache>
                <c:ptCount val="1"/>
                <c:pt idx="0">
                  <c:v>F# (ms)</c:v>
                </c:pt>
              </c:strCache>
            </c:strRef>
          </c:tx>
          <c:cat>
            <c:strRef>
              <c:f>Hoja1!$A$10:$A$13</c:f>
              <c:strCache>
                <c:ptCount val="4"/>
                <c:pt idx="0">
                  <c:v>fact 1000</c:v>
                </c:pt>
                <c:pt idx="1">
                  <c:v>fact 5000</c:v>
                </c:pt>
                <c:pt idx="2">
                  <c:v>fact 10000</c:v>
                </c:pt>
                <c:pt idx="3">
                  <c:v>fact 14350</c:v>
                </c:pt>
              </c:strCache>
            </c:strRef>
          </c:cat>
          <c:val>
            <c:numRef>
              <c:f>Hoja1!$C$10:$C$13</c:f>
              <c:numCache>
                <c:formatCode>General</c:formatCode>
                <c:ptCount val="4"/>
                <c:pt idx="0">
                  <c:v>6</c:v>
                </c:pt>
                <c:pt idx="1">
                  <c:v>12</c:v>
                </c:pt>
                <c:pt idx="2">
                  <c:v>631</c:v>
                </c:pt>
                <c:pt idx="3">
                  <c:v>1655</c:v>
                </c:pt>
              </c:numCache>
            </c:numRef>
          </c:val>
        </c:ser>
        <c:shape val="box"/>
        <c:axId val="78919552"/>
        <c:axId val="78921088"/>
        <c:axId val="0"/>
      </c:bar3DChart>
      <c:catAx>
        <c:axId val="78919552"/>
        <c:scaling>
          <c:orientation val="minMax"/>
        </c:scaling>
        <c:axPos val="b"/>
        <c:tickLblPos val="nextTo"/>
        <c:txPr>
          <a:bodyPr/>
          <a:lstStyle/>
          <a:p>
            <a:pPr>
              <a:defRPr>
                <a:solidFill>
                  <a:schemeClr val="bg1"/>
                </a:solidFill>
              </a:defRPr>
            </a:pPr>
            <a:endParaRPr lang="es-ES"/>
          </a:p>
        </c:txPr>
        <c:crossAx val="78921088"/>
        <c:crosses val="autoZero"/>
        <c:auto val="1"/>
        <c:lblAlgn val="ctr"/>
        <c:lblOffset val="100"/>
      </c:catAx>
      <c:valAx>
        <c:axId val="78921088"/>
        <c:scaling>
          <c:orientation val="minMax"/>
        </c:scaling>
        <c:axPos val="l"/>
        <c:majorGridlines/>
        <c:numFmt formatCode="General" sourceLinked="1"/>
        <c:tickLblPos val="nextTo"/>
        <c:txPr>
          <a:bodyPr/>
          <a:lstStyle/>
          <a:p>
            <a:pPr>
              <a:defRPr>
                <a:solidFill>
                  <a:schemeClr val="bg1"/>
                </a:solidFill>
              </a:defRPr>
            </a:pPr>
            <a:endParaRPr lang="es-ES"/>
          </a:p>
        </c:txPr>
        <c:crossAx val="78919552"/>
        <c:crosses val="autoZero"/>
        <c:crossBetween val="between"/>
      </c:valAx>
    </c:plotArea>
    <c:legend>
      <c:legendPos val="r"/>
      <c:layout/>
      <c:txPr>
        <a:bodyPr/>
        <a:lstStyle/>
        <a:p>
          <a:pPr>
            <a:defRPr>
              <a:solidFill>
                <a:schemeClr val="bg1"/>
              </a:solidFill>
            </a:defRPr>
          </a:pPr>
          <a:endParaRPr lang="es-E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tx>
            <c:strRef>
              <c:f>Hoja1!$F$9</c:f>
              <c:strCache>
                <c:ptCount val="1"/>
                <c:pt idx="0">
                  <c:v>Haskell (ms)</c:v>
                </c:pt>
              </c:strCache>
            </c:strRef>
          </c:tx>
          <c:cat>
            <c:strRef>
              <c:f>Hoja1!$E$10:$E$14</c:f>
              <c:strCache>
                <c:ptCount val="5"/>
                <c:pt idx="0">
                  <c:v>qsort r 1000</c:v>
                </c:pt>
                <c:pt idx="1">
                  <c:v>qsort r 10000</c:v>
                </c:pt>
                <c:pt idx="2">
                  <c:v>qsort r 25000</c:v>
                </c:pt>
                <c:pt idx="3">
                  <c:v>qsort r 50000</c:v>
                </c:pt>
                <c:pt idx="4">
                  <c:v>qsort r 70000</c:v>
                </c:pt>
              </c:strCache>
            </c:strRef>
          </c:cat>
          <c:val>
            <c:numRef>
              <c:f>Hoja1!$F$10:$F$14</c:f>
              <c:numCache>
                <c:formatCode>General</c:formatCode>
                <c:ptCount val="5"/>
                <c:pt idx="0">
                  <c:v>109</c:v>
                </c:pt>
                <c:pt idx="1">
                  <c:v>998</c:v>
                </c:pt>
                <c:pt idx="2">
                  <c:v>2601</c:v>
                </c:pt>
                <c:pt idx="3">
                  <c:v>5850</c:v>
                </c:pt>
                <c:pt idx="4">
                  <c:v>10498</c:v>
                </c:pt>
              </c:numCache>
            </c:numRef>
          </c:val>
        </c:ser>
        <c:ser>
          <c:idx val="1"/>
          <c:order val="1"/>
          <c:tx>
            <c:strRef>
              <c:f>Hoja1!$G$9</c:f>
              <c:strCache>
                <c:ptCount val="1"/>
                <c:pt idx="0">
                  <c:v>F# (ms)</c:v>
                </c:pt>
              </c:strCache>
            </c:strRef>
          </c:tx>
          <c:cat>
            <c:strRef>
              <c:f>Hoja1!$E$10:$E$14</c:f>
              <c:strCache>
                <c:ptCount val="5"/>
                <c:pt idx="0">
                  <c:v>qsort r 1000</c:v>
                </c:pt>
                <c:pt idx="1">
                  <c:v>qsort r 10000</c:v>
                </c:pt>
                <c:pt idx="2">
                  <c:v>qsort r 25000</c:v>
                </c:pt>
                <c:pt idx="3">
                  <c:v>qsort r 50000</c:v>
                </c:pt>
                <c:pt idx="4">
                  <c:v>qsort r 70000</c:v>
                </c:pt>
              </c:strCache>
            </c:strRef>
          </c:cat>
          <c:val>
            <c:numRef>
              <c:f>Hoja1!$G$10:$G$14</c:f>
              <c:numCache>
                <c:formatCode>General</c:formatCode>
                <c:ptCount val="5"/>
                <c:pt idx="0">
                  <c:v>14</c:v>
                </c:pt>
                <c:pt idx="1">
                  <c:v>20</c:v>
                </c:pt>
                <c:pt idx="2">
                  <c:v>534</c:v>
                </c:pt>
                <c:pt idx="3">
                  <c:v>1304</c:v>
                </c:pt>
                <c:pt idx="4">
                  <c:v>1805</c:v>
                </c:pt>
              </c:numCache>
            </c:numRef>
          </c:val>
        </c:ser>
        <c:shape val="box"/>
        <c:axId val="78942592"/>
        <c:axId val="78944128"/>
        <c:axId val="0"/>
      </c:bar3DChart>
      <c:catAx>
        <c:axId val="78942592"/>
        <c:scaling>
          <c:orientation val="minMax"/>
        </c:scaling>
        <c:axPos val="b"/>
        <c:tickLblPos val="nextTo"/>
        <c:txPr>
          <a:bodyPr/>
          <a:lstStyle/>
          <a:p>
            <a:pPr>
              <a:defRPr>
                <a:solidFill>
                  <a:schemeClr val="bg1"/>
                </a:solidFill>
              </a:defRPr>
            </a:pPr>
            <a:endParaRPr lang="es-ES"/>
          </a:p>
        </c:txPr>
        <c:crossAx val="78944128"/>
        <c:crosses val="autoZero"/>
        <c:auto val="1"/>
        <c:lblAlgn val="ctr"/>
        <c:lblOffset val="100"/>
      </c:catAx>
      <c:valAx>
        <c:axId val="78944128"/>
        <c:scaling>
          <c:orientation val="minMax"/>
        </c:scaling>
        <c:axPos val="l"/>
        <c:majorGridlines/>
        <c:numFmt formatCode="General" sourceLinked="1"/>
        <c:tickLblPos val="nextTo"/>
        <c:txPr>
          <a:bodyPr/>
          <a:lstStyle/>
          <a:p>
            <a:pPr>
              <a:defRPr>
                <a:solidFill>
                  <a:schemeClr val="bg1"/>
                </a:solidFill>
              </a:defRPr>
            </a:pPr>
            <a:endParaRPr lang="es-ES"/>
          </a:p>
        </c:txPr>
        <c:crossAx val="78942592"/>
        <c:crosses val="autoZero"/>
        <c:crossBetween val="between"/>
      </c:valAx>
    </c:plotArea>
    <c:legend>
      <c:legendPos val="r"/>
      <c:layout/>
      <c:txPr>
        <a:bodyPr/>
        <a:lstStyle/>
        <a:p>
          <a:pPr>
            <a:defRPr>
              <a:solidFill>
                <a:schemeClr val="bg1"/>
              </a:solidFill>
            </a:defRPr>
          </a:pPr>
          <a:endParaRPr lang="es-E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1"/>
          <c:order val="0"/>
          <c:tx>
            <c:strRef>
              <c:f>Hoja1!$C$1</c:f>
              <c:strCache>
                <c:ptCount val="1"/>
                <c:pt idx="0">
                  <c:v>F# (ms)</c:v>
                </c:pt>
              </c:strCache>
            </c:strRef>
          </c:tx>
          <c:cat>
            <c:strRef>
              <c:f>Hoja1!$A$2:$A$7</c:f>
              <c:strCache>
                <c:ptCount val="6"/>
                <c:pt idx="0">
                  <c:v>fib 10</c:v>
                </c:pt>
                <c:pt idx="1">
                  <c:v>fib 15</c:v>
                </c:pt>
                <c:pt idx="2">
                  <c:v>fib 20</c:v>
                </c:pt>
                <c:pt idx="3">
                  <c:v>fib 25</c:v>
                </c:pt>
                <c:pt idx="4">
                  <c:v>fib 30</c:v>
                </c:pt>
                <c:pt idx="5">
                  <c:v>fib 35</c:v>
                </c:pt>
              </c:strCache>
            </c:strRef>
          </c:cat>
          <c:val>
            <c:numRef>
              <c:f>Hoja1!$C$2:$C$7</c:f>
              <c:numCache>
                <c:formatCode>General</c:formatCode>
                <c:ptCount val="6"/>
                <c:pt idx="0">
                  <c:v>0</c:v>
                </c:pt>
                <c:pt idx="1">
                  <c:v>1</c:v>
                </c:pt>
                <c:pt idx="2">
                  <c:v>11</c:v>
                </c:pt>
                <c:pt idx="3">
                  <c:v>80</c:v>
                </c:pt>
                <c:pt idx="4">
                  <c:v>858</c:v>
                </c:pt>
                <c:pt idx="5">
                  <c:v>9565</c:v>
                </c:pt>
              </c:numCache>
            </c:numRef>
          </c:val>
        </c:ser>
        <c:ser>
          <c:idx val="2"/>
          <c:order val="1"/>
          <c:tx>
            <c:strRef>
              <c:f>Hoja1!$D$1</c:f>
              <c:strCache>
                <c:ptCount val="1"/>
                <c:pt idx="0">
                  <c:v>ghc(ms)</c:v>
                </c:pt>
              </c:strCache>
            </c:strRef>
          </c:tx>
          <c:cat>
            <c:strRef>
              <c:f>Hoja1!$A$2:$A$7</c:f>
              <c:strCache>
                <c:ptCount val="6"/>
                <c:pt idx="0">
                  <c:v>fib 10</c:v>
                </c:pt>
                <c:pt idx="1">
                  <c:v>fib 15</c:v>
                </c:pt>
                <c:pt idx="2">
                  <c:v>fib 20</c:v>
                </c:pt>
                <c:pt idx="3">
                  <c:v>fib 25</c:v>
                </c:pt>
                <c:pt idx="4">
                  <c:v>fib 30</c:v>
                </c:pt>
                <c:pt idx="5">
                  <c:v>fib 35</c:v>
                </c:pt>
              </c:strCache>
            </c:strRef>
          </c:cat>
          <c:val>
            <c:numRef>
              <c:f>Hoja1!$D$2:$D$7</c:f>
              <c:numCache>
                <c:formatCode>General</c:formatCode>
                <c:ptCount val="6"/>
                <c:pt idx="0">
                  <c:v>0</c:v>
                </c:pt>
                <c:pt idx="1">
                  <c:v>0</c:v>
                </c:pt>
                <c:pt idx="2">
                  <c:v>0</c:v>
                </c:pt>
                <c:pt idx="3">
                  <c:v>30</c:v>
                </c:pt>
                <c:pt idx="4">
                  <c:v>290</c:v>
                </c:pt>
                <c:pt idx="5">
                  <c:v>3230</c:v>
                </c:pt>
              </c:numCache>
            </c:numRef>
          </c:val>
        </c:ser>
        <c:shape val="box"/>
        <c:axId val="78391936"/>
        <c:axId val="78397824"/>
        <c:axId val="0"/>
      </c:bar3DChart>
      <c:catAx>
        <c:axId val="78391936"/>
        <c:scaling>
          <c:orientation val="minMax"/>
        </c:scaling>
        <c:axPos val="b"/>
        <c:tickLblPos val="nextTo"/>
        <c:txPr>
          <a:bodyPr/>
          <a:lstStyle/>
          <a:p>
            <a:pPr>
              <a:defRPr>
                <a:solidFill>
                  <a:schemeClr val="bg1"/>
                </a:solidFill>
              </a:defRPr>
            </a:pPr>
            <a:endParaRPr lang="es-ES"/>
          </a:p>
        </c:txPr>
        <c:crossAx val="78397824"/>
        <c:crosses val="autoZero"/>
        <c:auto val="1"/>
        <c:lblAlgn val="ctr"/>
        <c:lblOffset val="100"/>
      </c:catAx>
      <c:valAx>
        <c:axId val="78397824"/>
        <c:scaling>
          <c:orientation val="minMax"/>
        </c:scaling>
        <c:axPos val="l"/>
        <c:majorGridlines/>
        <c:numFmt formatCode="General" sourceLinked="1"/>
        <c:tickLblPos val="nextTo"/>
        <c:txPr>
          <a:bodyPr/>
          <a:lstStyle/>
          <a:p>
            <a:pPr>
              <a:defRPr>
                <a:solidFill>
                  <a:schemeClr val="bg1"/>
                </a:solidFill>
              </a:defRPr>
            </a:pPr>
            <a:endParaRPr lang="es-ES"/>
          </a:p>
        </c:txPr>
        <c:crossAx val="78391936"/>
        <c:crosses val="autoZero"/>
        <c:crossBetween val="between"/>
      </c:valAx>
    </c:plotArea>
    <c:legend>
      <c:legendPos val="r"/>
      <c:layout/>
      <c:txPr>
        <a:bodyPr/>
        <a:lstStyle/>
        <a:p>
          <a:pPr>
            <a:defRPr>
              <a:solidFill>
                <a:schemeClr val="bg1"/>
              </a:solidFill>
            </a:defRPr>
          </a:pPr>
          <a:endParaRPr lang="es-E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hart>
    <c:view3D>
      <c:rAngAx val="1"/>
    </c:view3D>
    <c:plotArea>
      <c:layout/>
      <c:bar3DChart>
        <c:barDir val="col"/>
        <c:grouping val="clustered"/>
        <c:ser>
          <c:idx val="1"/>
          <c:order val="0"/>
          <c:tx>
            <c:strRef>
              <c:f>Hoja1!$G$1</c:f>
              <c:strCache>
                <c:ptCount val="1"/>
                <c:pt idx="0">
                  <c:v>F# (ms)</c:v>
                </c:pt>
              </c:strCache>
            </c:strRef>
          </c:tx>
          <c:cat>
            <c:strRef>
              <c:f>Hoja1!$E$2:$E$6</c:f>
              <c:strCache>
                <c:ptCount val="5"/>
                <c:pt idx="0">
                  <c:v>fibCola 100</c:v>
                </c:pt>
                <c:pt idx="1">
                  <c:v>fibCola 1000</c:v>
                </c:pt>
                <c:pt idx="2">
                  <c:v>fibCola 5000</c:v>
                </c:pt>
                <c:pt idx="3">
                  <c:v>fibCola 10000</c:v>
                </c:pt>
                <c:pt idx="4">
                  <c:v>fibCola 15000</c:v>
                </c:pt>
              </c:strCache>
            </c:strRef>
          </c:cat>
          <c:val>
            <c:numRef>
              <c:f>Hoja1!$G$2:$G$6</c:f>
              <c:numCache>
                <c:formatCode>General</c:formatCode>
                <c:ptCount val="5"/>
                <c:pt idx="0">
                  <c:v>0</c:v>
                </c:pt>
                <c:pt idx="1">
                  <c:v>1</c:v>
                </c:pt>
                <c:pt idx="2">
                  <c:v>6</c:v>
                </c:pt>
                <c:pt idx="3">
                  <c:v>20</c:v>
                </c:pt>
                <c:pt idx="4">
                  <c:v>42</c:v>
                </c:pt>
              </c:numCache>
            </c:numRef>
          </c:val>
        </c:ser>
        <c:ser>
          <c:idx val="2"/>
          <c:order val="1"/>
          <c:tx>
            <c:strRef>
              <c:f>Hoja1!$H$1</c:f>
              <c:strCache>
                <c:ptCount val="1"/>
                <c:pt idx="0">
                  <c:v>ghc(ms)</c:v>
                </c:pt>
              </c:strCache>
            </c:strRef>
          </c:tx>
          <c:cat>
            <c:strRef>
              <c:f>Hoja1!$E$2:$E$6</c:f>
              <c:strCache>
                <c:ptCount val="5"/>
                <c:pt idx="0">
                  <c:v>fibCola 100</c:v>
                </c:pt>
                <c:pt idx="1">
                  <c:v>fibCola 1000</c:v>
                </c:pt>
                <c:pt idx="2">
                  <c:v>fibCola 5000</c:v>
                </c:pt>
                <c:pt idx="3">
                  <c:v>fibCola 10000</c:v>
                </c:pt>
                <c:pt idx="4">
                  <c:v>fibCola 15000</c:v>
                </c:pt>
              </c:strCache>
            </c:strRef>
          </c:cat>
          <c:val>
            <c:numRef>
              <c:f>Hoja1!$H$2:$H$6</c:f>
              <c:numCache>
                <c:formatCode>General</c:formatCode>
                <c:ptCount val="5"/>
                <c:pt idx="0">
                  <c:v>0</c:v>
                </c:pt>
                <c:pt idx="1">
                  <c:v>0</c:v>
                </c:pt>
                <c:pt idx="2">
                  <c:v>10</c:v>
                </c:pt>
                <c:pt idx="3">
                  <c:v>20</c:v>
                </c:pt>
                <c:pt idx="4">
                  <c:v>25</c:v>
                </c:pt>
              </c:numCache>
            </c:numRef>
          </c:val>
        </c:ser>
        <c:shape val="box"/>
        <c:axId val="78426880"/>
        <c:axId val="78428416"/>
        <c:axId val="0"/>
      </c:bar3DChart>
      <c:catAx>
        <c:axId val="78426880"/>
        <c:scaling>
          <c:orientation val="minMax"/>
        </c:scaling>
        <c:axPos val="b"/>
        <c:tickLblPos val="nextTo"/>
        <c:txPr>
          <a:bodyPr/>
          <a:lstStyle/>
          <a:p>
            <a:pPr>
              <a:defRPr>
                <a:solidFill>
                  <a:schemeClr val="bg1"/>
                </a:solidFill>
              </a:defRPr>
            </a:pPr>
            <a:endParaRPr lang="es-ES"/>
          </a:p>
        </c:txPr>
        <c:crossAx val="78428416"/>
        <c:crosses val="autoZero"/>
        <c:auto val="1"/>
        <c:lblAlgn val="ctr"/>
        <c:lblOffset val="100"/>
      </c:catAx>
      <c:valAx>
        <c:axId val="78428416"/>
        <c:scaling>
          <c:orientation val="minMax"/>
        </c:scaling>
        <c:axPos val="l"/>
        <c:majorGridlines/>
        <c:numFmt formatCode="General" sourceLinked="1"/>
        <c:tickLblPos val="nextTo"/>
        <c:txPr>
          <a:bodyPr/>
          <a:lstStyle/>
          <a:p>
            <a:pPr>
              <a:defRPr>
                <a:solidFill>
                  <a:schemeClr val="bg1"/>
                </a:solidFill>
              </a:defRPr>
            </a:pPr>
            <a:endParaRPr lang="es-ES"/>
          </a:p>
        </c:txPr>
        <c:crossAx val="78426880"/>
        <c:crosses val="autoZero"/>
        <c:crossBetween val="between"/>
      </c:valAx>
    </c:plotArea>
    <c:legend>
      <c:legendPos val="r"/>
      <c:layout/>
      <c:txPr>
        <a:bodyPr/>
        <a:lstStyle/>
        <a:p>
          <a:pPr>
            <a:defRPr>
              <a:solidFill>
                <a:schemeClr val="bg1"/>
              </a:solidFill>
            </a:defRPr>
          </a:pPr>
          <a:endParaRPr lang="es-E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S"/>
  <c:chart>
    <c:view3D>
      <c:rAngAx val="1"/>
    </c:view3D>
    <c:plotArea>
      <c:layout/>
      <c:bar3DChart>
        <c:barDir val="col"/>
        <c:grouping val="clustered"/>
        <c:ser>
          <c:idx val="1"/>
          <c:order val="0"/>
          <c:tx>
            <c:strRef>
              <c:f>Hoja1!$C$9</c:f>
              <c:strCache>
                <c:ptCount val="1"/>
                <c:pt idx="0">
                  <c:v>F# (ms)</c:v>
                </c:pt>
              </c:strCache>
            </c:strRef>
          </c:tx>
          <c:cat>
            <c:strRef>
              <c:f>Hoja1!$A$10:$A$14</c:f>
              <c:strCache>
                <c:ptCount val="5"/>
                <c:pt idx="0">
                  <c:v>fibList 5000</c:v>
                </c:pt>
                <c:pt idx="1">
                  <c:v>fibList 10000</c:v>
                </c:pt>
                <c:pt idx="2">
                  <c:v>fibList 15000</c:v>
                </c:pt>
                <c:pt idx="3">
                  <c:v>fibList 20000</c:v>
                </c:pt>
                <c:pt idx="4">
                  <c:v>fibList 22500</c:v>
                </c:pt>
              </c:strCache>
            </c:strRef>
          </c:cat>
          <c:val>
            <c:numRef>
              <c:f>Hoja1!$C$10:$C$14</c:f>
              <c:numCache>
                <c:formatCode>General</c:formatCode>
                <c:ptCount val="5"/>
                <c:pt idx="0">
                  <c:v>5</c:v>
                </c:pt>
                <c:pt idx="1">
                  <c:v>21</c:v>
                </c:pt>
                <c:pt idx="2">
                  <c:v>38</c:v>
                </c:pt>
                <c:pt idx="3">
                  <c:v>62</c:v>
                </c:pt>
                <c:pt idx="4">
                  <c:v>83</c:v>
                </c:pt>
              </c:numCache>
            </c:numRef>
          </c:val>
        </c:ser>
        <c:ser>
          <c:idx val="2"/>
          <c:order val="1"/>
          <c:tx>
            <c:strRef>
              <c:f>Hoja1!$D$9</c:f>
              <c:strCache>
                <c:ptCount val="1"/>
                <c:pt idx="0">
                  <c:v>ghc(ms)</c:v>
                </c:pt>
              </c:strCache>
            </c:strRef>
          </c:tx>
          <c:cat>
            <c:strRef>
              <c:f>Hoja1!$A$10:$A$14</c:f>
              <c:strCache>
                <c:ptCount val="5"/>
                <c:pt idx="0">
                  <c:v>fibList 5000</c:v>
                </c:pt>
                <c:pt idx="1">
                  <c:v>fibList 10000</c:v>
                </c:pt>
                <c:pt idx="2">
                  <c:v>fibList 15000</c:v>
                </c:pt>
                <c:pt idx="3">
                  <c:v>fibList 20000</c:v>
                </c:pt>
                <c:pt idx="4">
                  <c:v>fibList 22500</c:v>
                </c:pt>
              </c:strCache>
            </c:strRef>
          </c:cat>
          <c:val>
            <c:numRef>
              <c:f>Hoja1!$D$10:$D$14</c:f>
              <c:numCache>
                <c:formatCode>General</c:formatCode>
                <c:ptCount val="5"/>
                <c:pt idx="0">
                  <c:v>0</c:v>
                </c:pt>
                <c:pt idx="1">
                  <c:v>10</c:v>
                </c:pt>
                <c:pt idx="2">
                  <c:v>20</c:v>
                </c:pt>
                <c:pt idx="3">
                  <c:v>40</c:v>
                </c:pt>
                <c:pt idx="4">
                  <c:v>50</c:v>
                </c:pt>
              </c:numCache>
            </c:numRef>
          </c:val>
        </c:ser>
        <c:shape val="box"/>
        <c:axId val="78978048"/>
        <c:axId val="78979840"/>
        <c:axId val="0"/>
      </c:bar3DChart>
      <c:catAx>
        <c:axId val="78978048"/>
        <c:scaling>
          <c:orientation val="minMax"/>
        </c:scaling>
        <c:axPos val="b"/>
        <c:tickLblPos val="nextTo"/>
        <c:txPr>
          <a:bodyPr/>
          <a:lstStyle/>
          <a:p>
            <a:pPr>
              <a:defRPr>
                <a:solidFill>
                  <a:schemeClr val="bg1"/>
                </a:solidFill>
              </a:defRPr>
            </a:pPr>
            <a:endParaRPr lang="es-ES"/>
          </a:p>
        </c:txPr>
        <c:crossAx val="78979840"/>
        <c:crosses val="autoZero"/>
        <c:auto val="1"/>
        <c:lblAlgn val="ctr"/>
        <c:lblOffset val="100"/>
      </c:catAx>
      <c:valAx>
        <c:axId val="78979840"/>
        <c:scaling>
          <c:orientation val="minMax"/>
        </c:scaling>
        <c:axPos val="l"/>
        <c:majorGridlines/>
        <c:numFmt formatCode="General" sourceLinked="1"/>
        <c:tickLblPos val="nextTo"/>
        <c:txPr>
          <a:bodyPr/>
          <a:lstStyle/>
          <a:p>
            <a:pPr>
              <a:defRPr>
                <a:solidFill>
                  <a:schemeClr val="bg1"/>
                </a:solidFill>
              </a:defRPr>
            </a:pPr>
            <a:endParaRPr lang="es-ES"/>
          </a:p>
        </c:txPr>
        <c:crossAx val="78978048"/>
        <c:crosses val="autoZero"/>
        <c:crossBetween val="between"/>
      </c:valAx>
    </c:plotArea>
    <c:legend>
      <c:legendPos val="r"/>
      <c:layout/>
      <c:txPr>
        <a:bodyPr/>
        <a:lstStyle/>
        <a:p>
          <a:pPr>
            <a:defRPr>
              <a:solidFill>
                <a:schemeClr val="bg1"/>
              </a:solidFill>
            </a:defRPr>
          </a:pPr>
          <a:endParaRPr lang="es-E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1"/>
          <c:order val="0"/>
          <c:tx>
            <c:strRef>
              <c:f>Hoja1!$E$16</c:f>
              <c:strCache>
                <c:ptCount val="1"/>
                <c:pt idx="0">
                  <c:v>F# (ms)</c:v>
                </c:pt>
              </c:strCache>
            </c:strRef>
          </c:tx>
          <c:cat>
            <c:strRef>
              <c:f>Hoja1!$C$17:$C$21</c:f>
              <c:strCache>
                <c:ptCount val="5"/>
                <c:pt idx="0">
                  <c:v>qsort r 1000</c:v>
                </c:pt>
                <c:pt idx="1">
                  <c:v>qsort r 10000</c:v>
                </c:pt>
                <c:pt idx="2">
                  <c:v>qsort r 25000</c:v>
                </c:pt>
                <c:pt idx="3">
                  <c:v>qsort r 50000</c:v>
                </c:pt>
                <c:pt idx="4">
                  <c:v>qsort r 70000</c:v>
                </c:pt>
              </c:strCache>
            </c:strRef>
          </c:cat>
          <c:val>
            <c:numRef>
              <c:f>Hoja1!$E$17:$E$21</c:f>
              <c:numCache>
                <c:formatCode>General</c:formatCode>
                <c:ptCount val="5"/>
                <c:pt idx="0">
                  <c:v>14</c:v>
                </c:pt>
                <c:pt idx="1">
                  <c:v>20</c:v>
                </c:pt>
                <c:pt idx="2">
                  <c:v>534</c:v>
                </c:pt>
                <c:pt idx="3">
                  <c:v>1304</c:v>
                </c:pt>
                <c:pt idx="4">
                  <c:v>1805</c:v>
                </c:pt>
              </c:numCache>
            </c:numRef>
          </c:val>
        </c:ser>
        <c:ser>
          <c:idx val="2"/>
          <c:order val="1"/>
          <c:tx>
            <c:strRef>
              <c:f>Hoja1!$F$16</c:f>
              <c:strCache>
                <c:ptCount val="1"/>
                <c:pt idx="0">
                  <c:v>ghc(ms)</c:v>
                </c:pt>
              </c:strCache>
            </c:strRef>
          </c:tx>
          <c:cat>
            <c:strRef>
              <c:f>Hoja1!$C$17:$C$21</c:f>
              <c:strCache>
                <c:ptCount val="5"/>
                <c:pt idx="0">
                  <c:v>qsort r 1000</c:v>
                </c:pt>
                <c:pt idx="1">
                  <c:v>qsort r 10000</c:v>
                </c:pt>
                <c:pt idx="2">
                  <c:v>qsort r 25000</c:v>
                </c:pt>
                <c:pt idx="3">
                  <c:v>qsort r 50000</c:v>
                </c:pt>
                <c:pt idx="4">
                  <c:v>qsort r 70000</c:v>
                </c:pt>
              </c:strCache>
            </c:strRef>
          </c:cat>
          <c:val>
            <c:numRef>
              <c:f>Hoja1!$F$17:$F$21</c:f>
              <c:numCache>
                <c:formatCode>General</c:formatCode>
                <c:ptCount val="5"/>
                <c:pt idx="0">
                  <c:v>10</c:v>
                </c:pt>
                <c:pt idx="1">
                  <c:v>35</c:v>
                </c:pt>
                <c:pt idx="2">
                  <c:v>70</c:v>
                </c:pt>
                <c:pt idx="3">
                  <c:v>130</c:v>
                </c:pt>
                <c:pt idx="4">
                  <c:v>170</c:v>
                </c:pt>
              </c:numCache>
            </c:numRef>
          </c:val>
        </c:ser>
        <c:shape val="box"/>
        <c:axId val="79021568"/>
        <c:axId val="79023104"/>
        <c:axId val="0"/>
      </c:bar3DChart>
      <c:catAx>
        <c:axId val="79021568"/>
        <c:scaling>
          <c:orientation val="minMax"/>
        </c:scaling>
        <c:axPos val="b"/>
        <c:tickLblPos val="nextTo"/>
        <c:txPr>
          <a:bodyPr/>
          <a:lstStyle/>
          <a:p>
            <a:pPr>
              <a:defRPr>
                <a:solidFill>
                  <a:schemeClr val="bg1"/>
                </a:solidFill>
              </a:defRPr>
            </a:pPr>
            <a:endParaRPr lang="es-ES"/>
          </a:p>
        </c:txPr>
        <c:crossAx val="79023104"/>
        <c:crosses val="autoZero"/>
        <c:auto val="1"/>
        <c:lblAlgn val="ctr"/>
        <c:lblOffset val="100"/>
      </c:catAx>
      <c:valAx>
        <c:axId val="79023104"/>
        <c:scaling>
          <c:orientation val="minMax"/>
        </c:scaling>
        <c:axPos val="l"/>
        <c:majorGridlines/>
        <c:numFmt formatCode="General" sourceLinked="1"/>
        <c:tickLblPos val="nextTo"/>
        <c:txPr>
          <a:bodyPr/>
          <a:lstStyle/>
          <a:p>
            <a:pPr>
              <a:defRPr>
                <a:solidFill>
                  <a:schemeClr val="bg1"/>
                </a:solidFill>
              </a:defRPr>
            </a:pPr>
            <a:endParaRPr lang="es-ES"/>
          </a:p>
        </c:txPr>
        <c:crossAx val="79021568"/>
        <c:crosses val="autoZero"/>
        <c:crossBetween val="between"/>
      </c:valAx>
    </c:plotArea>
    <c:legend>
      <c:legendPos val="r"/>
      <c:layout/>
      <c:txPr>
        <a:bodyPr/>
        <a:lstStyle/>
        <a:p>
          <a:pPr>
            <a:defRPr>
              <a:solidFill>
                <a:schemeClr val="bg1"/>
              </a:solidFill>
            </a:defRPr>
          </a:pPr>
          <a:endParaRPr lang="es-E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0C67F-7120-49D3-9B43-780873E04C16}" type="doc">
      <dgm:prSet loTypeId="urn:microsoft.com/office/officeart/2005/8/layout/funnel1" loCatId="process" qsTypeId="urn:microsoft.com/office/officeart/2005/8/quickstyle/3d2" qsCatId="3D" csTypeId="urn:microsoft.com/office/officeart/2005/8/colors/accent4_2" csCatId="accent4" phldr="1"/>
      <dgm:spPr/>
      <dgm:t>
        <a:bodyPr/>
        <a:lstStyle/>
        <a:p>
          <a:endParaRPr lang="es-ES"/>
        </a:p>
      </dgm:t>
    </dgm:pt>
    <dgm:pt modelId="{33948509-4AFD-4109-AB7C-A452548363D6}">
      <dgm:prSet phldrT="[Texto]"/>
      <dgm:spPr/>
      <dgm:t>
        <a:bodyPr/>
        <a:lstStyle/>
        <a:p>
          <a:r>
            <a:rPr lang="es-ES_tradnl" dirty="0" smtClean="0"/>
            <a:t>Funcional</a:t>
          </a:r>
          <a:endParaRPr lang="es-ES" dirty="0"/>
        </a:p>
      </dgm:t>
    </dgm:pt>
    <dgm:pt modelId="{E6E2044E-2DAB-43D5-8121-D7C5C4A57629}" type="parTrans" cxnId="{D6153D57-5C54-41DD-9538-FAB59FDF9F35}">
      <dgm:prSet/>
      <dgm:spPr/>
      <dgm:t>
        <a:bodyPr/>
        <a:lstStyle/>
        <a:p>
          <a:endParaRPr lang="es-ES"/>
        </a:p>
      </dgm:t>
    </dgm:pt>
    <dgm:pt modelId="{B72EFE0F-0382-4B34-8E34-FC192326C888}" type="sibTrans" cxnId="{D6153D57-5C54-41DD-9538-FAB59FDF9F35}">
      <dgm:prSet/>
      <dgm:spPr/>
      <dgm:t>
        <a:bodyPr/>
        <a:lstStyle/>
        <a:p>
          <a:endParaRPr lang="es-ES"/>
        </a:p>
      </dgm:t>
    </dgm:pt>
    <dgm:pt modelId="{DA226E80-0EFF-47B8-9E43-F6909B92CD8F}">
      <dgm:prSet phldrT="[Texto]"/>
      <dgm:spPr/>
      <dgm:t>
        <a:bodyPr/>
        <a:lstStyle/>
        <a:p>
          <a:r>
            <a:rPr lang="es-ES_tradnl" dirty="0" smtClean="0"/>
            <a:t>Imperativo</a:t>
          </a:r>
          <a:endParaRPr lang="es-ES" dirty="0"/>
        </a:p>
      </dgm:t>
    </dgm:pt>
    <dgm:pt modelId="{968713D9-B63B-4462-93BD-9860A96FB320}" type="parTrans" cxnId="{80946CAE-D801-437B-952A-26B1FE8DEB73}">
      <dgm:prSet/>
      <dgm:spPr/>
      <dgm:t>
        <a:bodyPr/>
        <a:lstStyle/>
        <a:p>
          <a:endParaRPr lang="es-ES"/>
        </a:p>
      </dgm:t>
    </dgm:pt>
    <dgm:pt modelId="{49C72789-430E-4875-A758-21B2FCC5388B}" type="sibTrans" cxnId="{80946CAE-D801-437B-952A-26B1FE8DEB73}">
      <dgm:prSet/>
      <dgm:spPr/>
      <dgm:t>
        <a:bodyPr/>
        <a:lstStyle/>
        <a:p>
          <a:endParaRPr lang="es-ES"/>
        </a:p>
      </dgm:t>
    </dgm:pt>
    <dgm:pt modelId="{8402E08F-5A46-40BF-B84B-68F26F4CA8D8}">
      <dgm:prSet phldrT="[Texto]"/>
      <dgm:spPr/>
      <dgm:t>
        <a:bodyPr/>
        <a:lstStyle/>
        <a:p>
          <a:r>
            <a:rPr lang="es-ES_tradnl" dirty="0" smtClean="0"/>
            <a:t>Orientado a Objetos</a:t>
          </a:r>
          <a:endParaRPr lang="es-ES" dirty="0"/>
        </a:p>
      </dgm:t>
    </dgm:pt>
    <dgm:pt modelId="{7658F6B5-6151-43B9-BEF1-235D1657CE11}" type="parTrans" cxnId="{20E42CB9-8E86-48F8-94F1-A7A1A46ACF6E}">
      <dgm:prSet/>
      <dgm:spPr/>
      <dgm:t>
        <a:bodyPr/>
        <a:lstStyle/>
        <a:p>
          <a:endParaRPr lang="es-ES"/>
        </a:p>
      </dgm:t>
    </dgm:pt>
    <dgm:pt modelId="{9F31D5B7-B55E-46A0-B149-D3FA0D59B09B}" type="sibTrans" cxnId="{20E42CB9-8E86-48F8-94F1-A7A1A46ACF6E}">
      <dgm:prSet/>
      <dgm:spPr/>
      <dgm:t>
        <a:bodyPr/>
        <a:lstStyle/>
        <a:p>
          <a:endParaRPr lang="es-ES"/>
        </a:p>
      </dgm:t>
    </dgm:pt>
    <dgm:pt modelId="{17661AE8-B2AE-4149-9738-19BC9B9497AD}">
      <dgm:prSet phldrT="[Texto]" custT="1"/>
      <dgm:spPr/>
      <dgm:t>
        <a:bodyPr/>
        <a:lstStyle/>
        <a:p>
          <a:r>
            <a:rPr lang="es-ES_tradnl" sz="4000" dirty="0" smtClean="0">
              <a:solidFill>
                <a:schemeClr val="bg1"/>
              </a:solidFill>
            </a:rPr>
            <a:t>F#</a:t>
          </a:r>
          <a:endParaRPr lang="es-ES" sz="4000" dirty="0">
            <a:solidFill>
              <a:schemeClr val="bg1"/>
            </a:solidFill>
          </a:endParaRPr>
        </a:p>
      </dgm:t>
    </dgm:pt>
    <dgm:pt modelId="{18E35E98-D130-4359-8919-88068004982C}" type="parTrans" cxnId="{0F52DC3A-6A61-47A4-A666-EF10228E2FA3}">
      <dgm:prSet/>
      <dgm:spPr/>
      <dgm:t>
        <a:bodyPr/>
        <a:lstStyle/>
        <a:p>
          <a:endParaRPr lang="es-ES"/>
        </a:p>
      </dgm:t>
    </dgm:pt>
    <dgm:pt modelId="{55CF1A0D-2935-495C-B533-D1608663679C}" type="sibTrans" cxnId="{0F52DC3A-6A61-47A4-A666-EF10228E2FA3}">
      <dgm:prSet/>
      <dgm:spPr/>
      <dgm:t>
        <a:bodyPr/>
        <a:lstStyle/>
        <a:p>
          <a:endParaRPr lang="es-ES"/>
        </a:p>
      </dgm:t>
    </dgm:pt>
    <dgm:pt modelId="{43CE88F9-B4F2-4565-9AC2-C58E6D0F9CA5}" type="pres">
      <dgm:prSet presAssocID="{7980C67F-7120-49D3-9B43-780873E04C16}" presName="Name0" presStyleCnt="0">
        <dgm:presLayoutVars>
          <dgm:chMax val="4"/>
          <dgm:resizeHandles val="exact"/>
        </dgm:presLayoutVars>
      </dgm:prSet>
      <dgm:spPr/>
      <dgm:t>
        <a:bodyPr/>
        <a:lstStyle/>
        <a:p>
          <a:endParaRPr lang="es-ES"/>
        </a:p>
      </dgm:t>
    </dgm:pt>
    <dgm:pt modelId="{4D23D611-BDBA-48EE-92BD-39F8BBF86511}" type="pres">
      <dgm:prSet presAssocID="{7980C67F-7120-49D3-9B43-780873E04C16}" presName="ellipse" presStyleLbl="trBgShp" presStyleIdx="0" presStyleCnt="1"/>
      <dgm:spPr/>
    </dgm:pt>
    <dgm:pt modelId="{0A3D931E-F88D-482C-9ABC-44512770FCD6}" type="pres">
      <dgm:prSet presAssocID="{7980C67F-7120-49D3-9B43-780873E04C16}" presName="arrow1" presStyleLbl="fgShp" presStyleIdx="0" presStyleCnt="1"/>
      <dgm:spPr/>
    </dgm:pt>
    <dgm:pt modelId="{FBCF4F00-05EA-4387-AB92-A151A23EABBD}" type="pres">
      <dgm:prSet presAssocID="{7980C67F-7120-49D3-9B43-780873E04C16}" presName="rectangle" presStyleLbl="revTx" presStyleIdx="0" presStyleCnt="1">
        <dgm:presLayoutVars>
          <dgm:bulletEnabled val="1"/>
        </dgm:presLayoutVars>
      </dgm:prSet>
      <dgm:spPr/>
      <dgm:t>
        <a:bodyPr/>
        <a:lstStyle/>
        <a:p>
          <a:endParaRPr lang="es-ES"/>
        </a:p>
      </dgm:t>
    </dgm:pt>
    <dgm:pt modelId="{E55A5C01-2B63-46E3-BD95-BEC150A9791F}" type="pres">
      <dgm:prSet presAssocID="{DA226E80-0EFF-47B8-9E43-F6909B92CD8F}" presName="item1" presStyleLbl="node1" presStyleIdx="0" presStyleCnt="3">
        <dgm:presLayoutVars>
          <dgm:bulletEnabled val="1"/>
        </dgm:presLayoutVars>
      </dgm:prSet>
      <dgm:spPr/>
      <dgm:t>
        <a:bodyPr/>
        <a:lstStyle/>
        <a:p>
          <a:endParaRPr lang="es-ES"/>
        </a:p>
      </dgm:t>
    </dgm:pt>
    <dgm:pt modelId="{F1CAC601-1A31-4EF8-A65A-030CE59D5FE9}" type="pres">
      <dgm:prSet presAssocID="{8402E08F-5A46-40BF-B84B-68F26F4CA8D8}" presName="item2" presStyleLbl="node1" presStyleIdx="1" presStyleCnt="3">
        <dgm:presLayoutVars>
          <dgm:bulletEnabled val="1"/>
        </dgm:presLayoutVars>
      </dgm:prSet>
      <dgm:spPr/>
      <dgm:t>
        <a:bodyPr/>
        <a:lstStyle/>
        <a:p>
          <a:endParaRPr lang="es-ES"/>
        </a:p>
      </dgm:t>
    </dgm:pt>
    <dgm:pt modelId="{881534DD-C393-4721-9CC2-8D3E57032851}" type="pres">
      <dgm:prSet presAssocID="{17661AE8-B2AE-4149-9738-19BC9B9497AD}" presName="item3" presStyleLbl="node1" presStyleIdx="2" presStyleCnt="3">
        <dgm:presLayoutVars>
          <dgm:bulletEnabled val="1"/>
        </dgm:presLayoutVars>
      </dgm:prSet>
      <dgm:spPr/>
      <dgm:t>
        <a:bodyPr/>
        <a:lstStyle/>
        <a:p>
          <a:endParaRPr lang="es-ES"/>
        </a:p>
      </dgm:t>
    </dgm:pt>
    <dgm:pt modelId="{ABDEE4F5-3B60-4EEF-AC8F-783BF50E0DC7}" type="pres">
      <dgm:prSet presAssocID="{7980C67F-7120-49D3-9B43-780873E04C16}" presName="funnel" presStyleLbl="trAlignAcc1" presStyleIdx="0" presStyleCnt="1"/>
      <dgm:spPr/>
    </dgm:pt>
  </dgm:ptLst>
  <dgm:cxnLst>
    <dgm:cxn modelId="{CA32D18B-10AD-4FAC-A4B4-280C4E4534EB}" type="presOf" srcId="{33948509-4AFD-4109-AB7C-A452548363D6}" destId="{881534DD-C393-4721-9CC2-8D3E57032851}" srcOrd="0" destOrd="0" presId="urn:microsoft.com/office/officeart/2005/8/layout/funnel1"/>
    <dgm:cxn modelId="{4D999A99-B725-42DF-957F-E1A8EE9C8221}" type="presOf" srcId="{8402E08F-5A46-40BF-B84B-68F26F4CA8D8}" destId="{E55A5C01-2B63-46E3-BD95-BEC150A9791F}" srcOrd="0" destOrd="0" presId="urn:microsoft.com/office/officeart/2005/8/layout/funnel1"/>
    <dgm:cxn modelId="{D6153D57-5C54-41DD-9538-FAB59FDF9F35}" srcId="{7980C67F-7120-49D3-9B43-780873E04C16}" destId="{33948509-4AFD-4109-AB7C-A452548363D6}" srcOrd="0" destOrd="0" parTransId="{E6E2044E-2DAB-43D5-8121-D7C5C4A57629}" sibTransId="{B72EFE0F-0382-4B34-8E34-FC192326C888}"/>
    <dgm:cxn modelId="{AEEF2990-A320-44E4-8661-98DE842A754A}" type="presOf" srcId="{17661AE8-B2AE-4149-9738-19BC9B9497AD}" destId="{FBCF4F00-05EA-4387-AB92-A151A23EABBD}" srcOrd="0" destOrd="0" presId="urn:microsoft.com/office/officeart/2005/8/layout/funnel1"/>
    <dgm:cxn modelId="{7A532DE2-F4A3-4FE6-8958-58FAF3ADADC7}" type="presOf" srcId="{DA226E80-0EFF-47B8-9E43-F6909B92CD8F}" destId="{F1CAC601-1A31-4EF8-A65A-030CE59D5FE9}" srcOrd="0" destOrd="0" presId="urn:microsoft.com/office/officeart/2005/8/layout/funnel1"/>
    <dgm:cxn modelId="{20E42CB9-8E86-48F8-94F1-A7A1A46ACF6E}" srcId="{7980C67F-7120-49D3-9B43-780873E04C16}" destId="{8402E08F-5A46-40BF-B84B-68F26F4CA8D8}" srcOrd="2" destOrd="0" parTransId="{7658F6B5-6151-43B9-BEF1-235D1657CE11}" sibTransId="{9F31D5B7-B55E-46A0-B149-D3FA0D59B09B}"/>
    <dgm:cxn modelId="{80946CAE-D801-437B-952A-26B1FE8DEB73}" srcId="{7980C67F-7120-49D3-9B43-780873E04C16}" destId="{DA226E80-0EFF-47B8-9E43-F6909B92CD8F}" srcOrd="1" destOrd="0" parTransId="{968713D9-B63B-4462-93BD-9860A96FB320}" sibTransId="{49C72789-430E-4875-A758-21B2FCC5388B}"/>
    <dgm:cxn modelId="{A95C8C77-F144-4379-AFB1-C33DD35BD6D4}" type="presOf" srcId="{7980C67F-7120-49D3-9B43-780873E04C16}" destId="{43CE88F9-B4F2-4565-9AC2-C58E6D0F9CA5}" srcOrd="0" destOrd="0" presId="urn:microsoft.com/office/officeart/2005/8/layout/funnel1"/>
    <dgm:cxn modelId="{0F52DC3A-6A61-47A4-A666-EF10228E2FA3}" srcId="{7980C67F-7120-49D3-9B43-780873E04C16}" destId="{17661AE8-B2AE-4149-9738-19BC9B9497AD}" srcOrd="3" destOrd="0" parTransId="{18E35E98-D130-4359-8919-88068004982C}" sibTransId="{55CF1A0D-2935-495C-B533-D1608663679C}"/>
    <dgm:cxn modelId="{92DC304C-178D-490D-8AC6-4C474D5E50AC}" type="presParOf" srcId="{43CE88F9-B4F2-4565-9AC2-C58E6D0F9CA5}" destId="{4D23D611-BDBA-48EE-92BD-39F8BBF86511}" srcOrd="0" destOrd="0" presId="urn:microsoft.com/office/officeart/2005/8/layout/funnel1"/>
    <dgm:cxn modelId="{51F60953-C4A3-4A53-B826-1B70EA86B2B4}" type="presParOf" srcId="{43CE88F9-B4F2-4565-9AC2-C58E6D0F9CA5}" destId="{0A3D931E-F88D-482C-9ABC-44512770FCD6}" srcOrd="1" destOrd="0" presId="urn:microsoft.com/office/officeart/2005/8/layout/funnel1"/>
    <dgm:cxn modelId="{DAC87E2A-AE38-4F85-9105-CF74D7AF3AE4}" type="presParOf" srcId="{43CE88F9-B4F2-4565-9AC2-C58E6D0F9CA5}" destId="{FBCF4F00-05EA-4387-AB92-A151A23EABBD}" srcOrd="2" destOrd="0" presId="urn:microsoft.com/office/officeart/2005/8/layout/funnel1"/>
    <dgm:cxn modelId="{B0E902AA-90E5-400A-8BED-D9B78BB2F964}" type="presParOf" srcId="{43CE88F9-B4F2-4565-9AC2-C58E6D0F9CA5}" destId="{E55A5C01-2B63-46E3-BD95-BEC150A9791F}" srcOrd="3" destOrd="0" presId="urn:microsoft.com/office/officeart/2005/8/layout/funnel1"/>
    <dgm:cxn modelId="{08143267-5E85-464B-A49A-B586E2423E68}" type="presParOf" srcId="{43CE88F9-B4F2-4565-9AC2-C58E6D0F9CA5}" destId="{F1CAC601-1A31-4EF8-A65A-030CE59D5FE9}" srcOrd="4" destOrd="0" presId="urn:microsoft.com/office/officeart/2005/8/layout/funnel1"/>
    <dgm:cxn modelId="{95AA4710-5DF7-4FE2-8521-13E415753397}" type="presParOf" srcId="{43CE88F9-B4F2-4565-9AC2-C58E6D0F9CA5}" destId="{881534DD-C393-4721-9CC2-8D3E57032851}" srcOrd="5" destOrd="0" presId="urn:microsoft.com/office/officeart/2005/8/layout/funnel1"/>
    <dgm:cxn modelId="{1A8711D7-F1B0-4CAE-946E-0134F60CC740}" type="presParOf" srcId="{43CE88F9-B4F2-4565-9AC2-C58E6D0F9CA5}" destId="{ABDEE4F5-3B60-4EEF-AC8F-783BF50E0DC7}"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D5CE9BBE-DF3C-427B-9418-9CB5FDB2E647}" type="doc">
      <dgm:prSet loTypeId="urn:microsoft.com/office/officeart/2005/8/layout/process3" loCatId="process" qsTypeId="urn:microsoft.com/office/officeart/2005/8/quickstyle/simple1" qsCatId="simple" csTypeId="urn:microsoft.com/office/officeart/2005/8/colors/accent4_3" csCatId="accent4" phldr="1"/>
      <dgm:spPr/>
      <dgm:t>
        <a:bodyPr/>
        <a:lstStyle/>
        <a:p>
          <a:endParaRPr lang="es-ES"/>
        </a:p>
      </dgm:t>
    </dgm:pt>
    <dgm:pt modelId="{C24A282B-3D0E-4C64-BCF2-A9AA7EFF48A8}">
      <dgm:prSet phldrT="[Texto]"/>
      <dgm:spPr/>
      <dgm:t>
        <a:bodyPr/>
        <a:lstStyle/>
        <a:p>
          <a:r>
            <a:rPr lang="es-ES_tradnl" dirty="0" smtClean="0"/>
            <a:t>Editor</a:t>
          </a:r>
          <a:endParaRPr lang="es-ES" dirty="0"/>
        </a:p>
      </dgm:t>
    </dgm:pt>
    <dgm:pt modelId="{698BE351-1C5C-44E1-9771-DB9C38610F9D}" type="parTrans" cxnId="{C1DEC898-D9F6-49FD-916A-DD218A454827}">
      <dgm:prSet/>
      <dgm:spPr/>
      <dgm:t>
        <a:bodyPr/>
        <a:lstStyle/>
        <a:p>
          <a:endParaRPr lang="es-ES"/>
        </a:p>
      </dgm:t>
    </dgm:pt>
    <dgm:pt modelId="{F00621F8-BFAD-4E22-A979-62A67922337B}" type="sibTrans" cxnId="{C1DEC898-D9F6-49FD-916A-DD218A454827}">
      <dgm:prSet/>
      <dgm:spPr/>
      <dgm:t>
        <a:bodyPr/>
        <a:lstStyle/>
        <a:p>
          <a:endParaRPr lang="es-ES"/>
        </a:p>
      </dgm:t>
    </dgm:pt>
    <dgm:pt modelId="{D443F17B-E06F-440B-AAB1-A34D082C352E}">
      <dgm:prSet phldrT="[Texto]"/>
      <dgm:spPr/>
      <dgm:t>
        <a:bodyPr/>
        <a:lstStyle/>
        <a:p>
          <a:r>
            <a:rPr lang="es-ES_tradnl" dirty="0" smtClean="0"/>
            <a:t>Visual Studio</a:t>
          </a:r>
          <a:endParaRPr lang="es-ES" dirty="0"/>
        </a:p>
      </dgm:t>
    </dgm:pt>
    <dgm:pt modelId="{F2563B86-B461-4890-96FD-473DF9BD920C}" type="parTrans" cxnId="{6F183F1E-48D0-4CDE-B7C7-DE1703B450B1}">
      <dgm:prSet/>
      <dgm:spPr/>
      <dgm:t>
        <a:bodyPr/>
        <a:lstStyle/>
        <a:p>
          <a:endParaRPr lang="es-ES"/>
        </a:p>
      </dgm:t>
    </dgm:pt>
    <dgm:pt modelId="{BAE1F776-9C17-4734-BD06-042AFAA4A273}" type="sibTrans" cxnId="{6F183F1E-48D0-4CDE-B7C7-DE1703B450B1}">
      <dgm:prSet/>
      <dgm:spPr/>
      <dgm:t>
        <a:bodyPr/>
        <a:lstStyle/>
        <a:p>
          <a:endParaRPr lang="es-ES"/>
        </a:p>
      </dgm:t>
    </dgm:pt>
    <dgm:pt modelId="{F0D9E027-8475-4A54-8C69-503B473D4DB5}">
      <dgm:prSet phldrT="[Texto]"/>
      <dgm:spPr/>
      <dgm:t>
        <a:bodyPr/>
        <a:lstStyle/>
        <a:p>
          <a:r>
            <a:rPr lang="es-ES_tradnl" dirty="0" smtClean="0"/>
            <a:t>Compilador</a:t>
          </a:r>
          <a:endParaRPr lang="es-ES" dirty="0"/>
        </a:p>
      </dgm:t>
    </dgm:pt>
    <dgm:pt modelId="{2DA680F8-4099-41F5-8873-80EB81EFC37B}" type="parTrans" cxnId="{06077BB2-6A7B-4F22-AE3A-0A3D4BBE0E2E}">
      <dgm:prSet/>
      <dgm:spPr/>
      <dgm:t>
        <a:bodyPr/>
        <a:lstStyle/>
        <a:p>
          <a:endParaRPr lang="es-ES"/>
        </a:p>
      </dgm:t>
    </dgm:pt>
    <dgm:pt modelId="{37E5F455-6AAB-4B3E-924F-E8FED2666138}" type="sibTrans" cxnId="{06077BB2-6A7B-4F22-AE3A-0A3D4BBE0E2E}">
      <dgm:prSet/>
      <dgm:spPr/>
      <dgm:t>
        <a:bodyPr/>
        <a:lstStyle/>
        <a:p>
          <a:endParaRPr lang="es-ES"/>
        </a:p>
      </dgm:t>
    </dgm:pt>
    <dgm:pt modelId="{0729EF03-E252-4D70-88DC-A12286CFD5F0}">
      <dgm:prSet phldrT="[Texto]"/>
      <dgm:spPr/>
      <dgm:t>
        <a:bodyPr/>
        <a:lstStyle/>
        <a:p>
          <a:r>
            <a:rPr lang="es-ES_tradnl" dirty="0" smtClean="0"/>
            <a:t>Todas los CLI</a:t>
          </a:r>
          <a:endParaRPr lang="es-ES" dirty="0"/>
        </a:p>
      </dgm:t>
    </dgm:pt>
    <dgm:pt modelId="{37671B90-E1C4-492B-86B7-71D2E6793E87}" type="parTrans" cxnId="{F085DAE1-44B5-4F41-A6F7-DD9371A9CB16}">
      <dgm:prSet/>
      <dgm:spPr/>
      <dgm:t>
        <a:bodyPr/>
        <a:lstStyle/>
        <a:p>
          <a:endParaRPr lang="es-ES"/>
        </a:p>
      </dgm:t>
    </dgm:pt>
    <dgm:pt modelId="{B0544EBA-4459-4233-A570-39650894DBB9}" type="sibTrans" cxnId="{F085DAE1-44B5-4F41-A6F7-DD9371A9CB16}">
      <dgm:prSet/>
      <dgm:spPr/>
      <dgm:t>
        <a:bodyPr/>
        <a:lstStyle/>
        <a:p>
          <a:endParaRPr lang="es-ES"/>
        </a:p>
      </dgm:t>
    </dgm:pt>
    <dgm:pt modelId="{90482D06-D9C2-4CB2-8588-4FBCF7655A37}">
      <dgm:prSet phldrT="[Texto]"/>
      <dgm:spPr/>
      <dgm:t>
        <a:bodyPr/>
        <a:lstStyle/>
        <a:p>
          <a:r>
            <a:rPr lang="es-ES_tradnl" dirty="0" smtClean="0"/>
            <a:t>Plataforma</a:t>
          </a:r>
          <a:endParaRPr lang="es-ES" dirty="0"/>
        </a:p>
      </dgm:t>
    </dgm:pt>
    <dgm:pt modelId="{BC2ED5BE-FFFA-482E-9109-62F3D9F6D881}" type="parTrans" cxnId="{71D5050A-477C-4FBF-B6A0-14298F44B248}">
      <dgm:prSet/>
      <dgm:spPr/>
      <dgm:t>
        <a:bodyPr/>
        <a:lstStyle/>
        <a:p>
          <a:endParaRPr lang="es-ES"/>
        </a:p>
      </dgm:t>
    </dgm:pt>
    <dgm:pt modelId="{E018E129-DC9F-4091-84C9-B7E5A9D3B7A3}" type="sibTrans" cxnId="{71D5050A-477C-4FBF-B6A0-14298F44B248}">
      <dgm:prSet/>
      <dgm:spPr/>
      <dgm:t>
        <a:bodyPr/>
        <a:lstStyle/>
        <a:p>
          <a:endParaRPr lang="es-ES"/>
        </a:p>
      </dgm:t>
    </dgm:pt>
    <dgm:pt modelId="{BA162A53-3A41-40A3-BA23-847BC2E66211}">
      <dgm:prSet phldrT="[Texto]"/>
      <dgm:spPr/>
      <dgm:t>
        <a:bodyPr/>
        <a:lstStyle/>
        <a:p>
          <a:r>
            <a:rPr lang="es-ES_tradnl" dirty="0" smtClean="0"/>
            <a:t>Windows</a:t>
          </a:r>
          <a:endParaRPr lang="es-ES" dirty="0"/>
        </a:p>
      </dgm:t>
    </dgm:pt>
    <dgm:pt modelId="{B9D61514-5BF8-47A5-8A6D-32A86FA3C4EE}" type="parTrans" cxnId="{7CF9E28B-F0E9-4E47-87AC-912C976756D8}">
      <dgm:prSet/>
      <dgm:spPr/>
      <dgm:t>
        <a:bodyPr/>
        <a:lstStyle/>
        <a:p>
          <a:endParaRPr lang="es-ES"/>
        </a:p>
      </dgm:t>
    </dgm:pt>
    <dgm:pt modelId="{04A8252A-08FC-4FE8-A984-911E276C0085}" type="sibTrans" cxnId="{7CF9E28B-F0E9-4E47-87AC-912C976756D8}">
      <dgm:prSet/>
      <dgm:spPr/>
      <dgm:t>
        <a:bodyPr/>
        <a:lstStyle/>
        <a:p>
          <a:endParaRPr lang="es-ES"/>
        </a:p>
      </dgm:t>
    </dgm:pt>
    <dgm:pt modelId="{257D85ED-D019-499E-9B9C-9AAFB9C3593D}">
      <dgm:prSet phldrT="[Texto]"/>
      <dgm:spPr/>
      <dgm:t>
        <a:bodyPr/>
        <a:lstStyle/>
        <a:p>
          <a:r>
            <a:rPr lang="es-ES_tradnl" dirty="0" smtClean="0"/>
            <a:t>Editor</a:t>
          </a:r>
          <a:endParaRPr lang="es-ES" dirty="0"/>
        </a:p>
      </dgm:t>
    </dgm:pt>
    <dgm:pt modelId="{7E95D56D-A52B-478C-97A5-94A65AEADBFE}" type="parTrans" cxnId="{271F10F1-87CE-49DC-8D56-57750F849DA5}">
      <dgm:prSet/>
      <dgm:spPr/>
      <dgm:t>
        <a:bodyPr/>
        <a:lstStyle/>
        <a:p>
          <a:endParaRPr lang="es-ES"/>
        </a:p>
      </dgm:t>
    </dgm:pt>
    <dgm:pt modelId="{B88AD30E-57B8-4A51-9795-782D3AF557BB}" type="sibTrans" cxnId="{271F10F1-87CE-49DC-8D56-57750F849DA5}">
      <dgm:prSet/>
      <dgm:spPr/>
      <dgm:t>
        <a:bodyPr/>
        <a:lstStyle/>
        <a:p>
          <a:endParaRPr lang="es-ES"/>
        </a:p>
      </dgm:t>
    </dgm:pt>
    <dgm:pt modelId="{6C5170BC-C1B5-4483-B753-D8AEA3B49A47}">
      <dgm:prSet phldrT="[Texto]"/>
      <dgm:spPr/>
      <dgm:t>
        <a:bodyPr/>
        <a:lstStyle/>
        <a:p>
          <a:r>
            <a:rPr lang="es-ES_tradnl" dirty="0" smtClean="0"/>
            <a:t>Consola</a:t>
          </a:r>
          <a:endParaRPr lang="es-ES" dirty="0"/>
        </a:p>
      </dgm:t>
    </dgm:pt>
    <dgm:pt modelId="{0CED4DE2-9FF9-4FA4-BBBA-B037F293DEC7}" type="parTrans" cxnId="{90982BDB-0509-495B-A57B-E6D23E39FFBF}">
      <dgm:prSet/>
      <dgm:spPr/>
      <dgm:t>
        <a:bodyPr/>
        <a:lstStyle/>
        <a:p>
          <a:endParaRPr lang="es-ES"/>
        </a:p>
      </dgm:t>
    </dgm:pt>
    <dgm:pt modelId="{36C157F1-4330-4B31-8973-53A488CD3E08}" type="sibTrans" cxnId="{90982BDB-0509-495B-A57B-E6D23E39FFBF}">
      <dgm:prSet/>
      <dgm:spPr/>
      <dgm:t>
        <a:bodyPr/>
        <a:lstStyle/>
        <a:p>
          <a:endParaRPr lang="es-ES"/>
        </a:p>
      </dgm:t>
    </dgm:pt>
    <dgm:pt modelId="{72F106C2-DAE1-437A-A093-63FD38A98C31}">
      <dgm:prSet phldrT="[Texto]"/>
      <dgm:spPr/>
      <dgm:t>
        <a:bodyPr/>
        <a:lstStyle/>
        <a:p>
          <a:r>
            <a:rPr lang="es-ES_tradnl" dirty="0" err="1" smtClean="0"/>
            <a:t>Intermediate</a:t>
          </a:r>
          <a:r>
            <a:rPr lang="es-ES_tradnl" dirty="0" smtClean="0"/>
            <a:t> </a:t>
          </a:r>
          <a:r>
            <a:rPr lang="es-ES_tradnl" dirty="0" err="1" smtClean="0"/>
            <a:t>Language</a:t>
          </a:r>
          <a:endParaRPr lang="es-ES" dirty="0"/>
        </a:p>
      </dgm:t>
    </dgm:pt>
    <dgm:pt modelId="{553246D1-FE3B-4BBC-97E2-73629AB54BA6}" type="parTrans" cxnId="{F9A19142-BE4C-4C82-A526-9C2A008136CB}">
      <dgm:prSet/>
      <dgm:spPr/>
      <dgm:t>
        <a:bodyPr/>
        <a:lstStyle/>
        <a:p>
          <a:endParaRPr lang="es-ES"/>
        </a:p>
      </dgm:t>
    </dgm:pt>
    <dgm:pt modelId="{1911320E-2837-4F79-9E4B-EA3D8036FBAE}" type="sibTrans" cxnId="{F9A19142-BE4C-4C82-A526-9C2A008136CB}">
      <dgm:prSet/>
      <dgm:spPr/>
      <dgm:t>
        <a:bodyPr/>
        <a:lstStyle/>
        <a:p>
          <a:endParaRPr lang="es-ES"/>
        </a:p>
      </dgm:t>
    </dgm:pt>
    <dgm:pt modelId="{B1BB3138-C26C-40A1-90B5-6B7531613EB4}">
      <dgm:prSet phldrT="[Texto]"/>
      <dgm:spPr/>
      <dgm:t>
        <a:bodyPr/>
        <a:lstStyle/>
        <a:p>
          <a:r>
            <a:rPr lang="es-ES_tradnl" dirty="0" smtClean="0"/>
            <a:t>Apple Mac OS</a:t>
          </a:r>
          <a:endParaRPr lang="es-ES" dirty="0"/>
        </a:p>
      </dgm:t>
    </dgm:pt>
    <dgm:pt modelId="{48353B6B-EC4D-4CEE-A324-7739FAF830EF}" type="parTrans" cxnId="{73422304-C9EB-4FBF-9230-B378ECD75CC9}">
      <dgm:prSet/>
      <dgm:spPr/>
      <dgm:t>
        <a:bodyPr/>
        <a:lstStyle/>
        <a:p>
          <a:endParaRPr lang="es-ES"/>
        </a:p>
      </dgm:t>
    </dgm:pt>
    <dgm:pt modelId="{4E5A8D3A-30D2-44C7-97FF-2F58CC2BE0DC}" type="sibTrans" cxnId="{73422304-C9EB-4FBF-9230-B378ECD75CC9}">
      <dgm:prSet/>
      <dgm:spPr/>
      <dgm:t>
        <a:bodyPr/>
        <a:lstStyle/>
        <a:p>
          <a:endParaRPr lang="es-ES"/>
        </a:p>
      </dgm:t>
    </dgm:pt>
    <dgm:pt modelId="{002CA6FD-3EE9-4A5F-A3A0-ACC2E4284303}">
      <dgm:prSet phldrT="[Texto]"/>
      <dgm:spPr/>
      <dgm:t>
        <a:bodyPr/>
        <a:lstStyle/>
        <a:p>
          <a:r>
            <a:rPr lang="es-ES_tradnl" dirty="0" smtClean="0"/>
            <a:t>Open BSD</a:t>
          </a:r>
          <a:endParaRPr lang="es-ES" dirty="0"/>
        </a:p>
      </dgm:t>
    </dgm:pt>
    <dgm:pt modelId="{FF718D8C-2E92-47D2-BCBD-FCD443008D8B}" type="parTrans" cxnId="{D08C57DA-4FEF-4C6D-8B00-D1C58E368133}">
      <dgm:prSet/>
      <dgm:spPr/>
      <dgm:t>
        <a:bodyPr/>
        <a:lstStyle/>
        <a:p>
          <a:endParaRPr lang="es-ES"/>
        </a:p>
      </dgm:t>
    </dgm:pt>
    <dgm:pt modelId="{F5E87563-CF61-48B6-95E5-1037B42CA0D3}" type="sibTrans" cxnId="{D08C57DA-4FEF-4C6D-8B00-D1C58E368133}">
      <dgm:prSet/>
      <dgm:spPr/>
      <dgm:t>
        <a:bodyPr/>
        <a:lstStyle/>
        <a:p>
          <a:endParaRPr lang="es-ES"/>
        </a:p>
      </dgm:t>
    </dgm:pt>
    <dgm:pt modelId="{8D7244CB-DB6C-4BE2-AA41-1ED030D586FC}">
      <dgm:prSet phldrT="[Texto]"/>
      <dgm:spPr/>
      <dgm:t>
        <a:bodyPr/>
        <a:lstStyle/>
        <a:p>
          <a:r>
            <a:rPr lang="es-ES_tradnl" dirty="0" smtClean="0"/>
            <a:t>Linux</a:t>
          </a:r>
          <a:endParaRPr lang="es-ES" dirty="0"/>
        </a:p>
      </dgm:t>
    </dgm:pt>
    <dgm:pt modelId="{A3794AE6-3AD7-46EF-9CFE-61208EC2F6B2}" type="parTrans" cxnId="{16A5835C-D5D7-44BC-B0D6-77D158519F8E}">
      <dgm:prSet/>
      <dgm:spPr/>
      <dgm:t>
        <a:bodyPr/>
        <a:lstStyle/>
        <a:p>
          <a:endParaRPr lang="es-ES"/>
        </a:p>
      </dgm:t>
    </dgm:pt>
    <dgm:pt modelId="{452B74DB-6FEC-457D-AFAB-3AC1B5ABED6D}" type="sibTrans" cxnId="{16A5835C-D5D7-44BC-B0D6-77D158519F8E}">
      <dgm:prSet/>
      <dgm:spPr/>
      <dgm:t>
        <a:bodyPr/>
        <a:lstStyle/>
        <a:p>
          <a:endParaRPr lang="es-ES"/>
        </a:p>
      </dgm:t>
    </dgm:pt>
    <dgm:pt modelId="{65E8B622-57F1-427A-A83D-5A6ED3393D54}" type="pres">
      <dgm:prSet presAssocID="{D5CE9BBE-DF3C-427B-9418-9CB5FDB2E647}" presName="linearFlow" presStyleCnt="0">
        <dgm:presLayoutVars>
          <dgm:dir/>
          <dgm:animLvl val="lvl"/>
          <dgm:resizeHandles val="exact"/>
        </dgm:presLayoutVars>
      </dgm:prSet>
      <dgm:spPr/>
      <dgm:t>
        <a:bodyPr/>
        <a:lstStyle/>
        <a:p>
          <a:endParaRPr lang="es-ES"/>
        </a:p>
      </dgm:t>
    </dgm:pt>
    <dgm:pt modelId="{8D6A04B0-82E3-418F-9902-B735522E39EC}" type="pres">
      <dgm:prSet presAssocID="{C24A282B-3D0E-4C64-BCF2-A9AA7EFF48A8}" presName="composite" presStyleCnt="0"/>
      <dgm:spPr/>
    </dgm:pt>
    <dgm:pt modelId="{CC8D5872-18CC-4CCD-8C59-BE062BE49F63}" type="pres">
      <dgm:prSet presAssocID="{C24A282B-3D0E-4C64-BCF2-A9AA7EFF48A8}" presName="parTx" presStyleLbl="node1" presStyleIdx="0" presStyleCnt="3">
        <dgm:presLayoutVars>
          <dgm:chMax val="0"/>
          <dgm:chPref val="0"/>
          <dgm:bulletEnabled val="1"/>
        </dgm:presLayoutVars>
      </dgm:prSet>
      <dgm:spPr/>
      <dgm:t>
        <a:bodyPr/>
        <a:lstStyle/>
        <a:p>
          <a:endParaRPr lang="es-ES"/>
        </a:p>
      </dgm:t>
    </dgm:pt>
    <dgm:pt modelId="{911FE03D-C67A-4BBD-8BCF-238A0ABA20DE}" type="pres">
      <dgm:prSet presAssocID="{C24A282B-3D0E-4C64-BCF2-A9AA7EFF48A8}" presName="parSh" presStyleLbl="node1" presStyleIdx="0" presStyleCnt="3"/>
      <dgm:spPr/>
      <dgm:t>
        <a:bodyPr/>
        <a:lstStyle/>
        <a:p>
          <a:endParaRPr lang="es-ES"/>
        </a:p>
      </dgm:t>
    </dgm:pt>
    <dgm:pt modelId="{ED0ED31E-5AC3-444C-AA30-A5D03506A828}" type="pres">
      <dgm:prSet presAssocID="{C24A282B-3D0E-4C64-BCF2-A9AA7EFF48A8}" presName="desTx" presStyleLbl="fgAcc1" presStyleIdx="0" presStyleCnt="3">
        <dgm:presLayoutVars>
          <dgm:bulletEnabled val="1"/>
        </dgm:presLayoutVars>
      </dgm:prSet>
      <dgm:spPr/>
      <dgm:t>
        <a:bodyPr/>
        <a:lstStyle/>
        <a:p>
          <a:endParaRPr lang="es-ES"/>
        </a:p>
      </dgm:t>
    </dgm:pt>
    <dgm:pt modelId="{6B3FF8DA-C54A-4BB0-B53B-C4A58462A802}" type="pres">
      <dgm:prSet presAssocID="{F00621F8-BFAD-4E22-A979-62A67922337B}" presName="sibTrans" presStyleLbl="sibTrans2D1" presStyleIdx="0" presStyleCnt="2"/>
      <dgm:spPr/>
      <dgm:t>
        <a:bodyPr/>
        <a:lstStyle/>
        <a:p>
          <a:endParaRPr lang="es-ES"/>
        </a:p>
      </dgm:t>
    </dgm:pt>
    <dgm:pt modelId="{F18A38C4-0017-446A-831B-73DC05C04C59}" type="pres">
      <dgm:prSet presAssocID="{F00621F8-BFAD-4E22-A979-62A67922337B}" presName="connTx" presStyleLbl="sibTrans2D1" presStyleIdx="0" presStyleCnt="2"/>
      <dgm:spPr/>
      <dgm:t>
        <a:bodyPr/>
        <a:lstStyle/>
        <a:p>
          <a:endParaRPr lang="es-ES"/>
        </a:p>
      </dgm:t>
    </dgm:pt>
    <dgm:pt modelId="{9D315293-5D72-4560-8295-03F8632B1741}" type="pres">
      <dgm:prSet presAssocID="{F0D9E027-8475-4A54-8C69-503B473D4DB5}" presName="composite" presStyleCnt="0"/>
      <dgm:spPr/>
    </dgm:pt>
    <dgm:pt modelId="{03C606BF-F9D8-4023-BBD8-2266665702E7}" type="pres">
      <dgm:prSet presAssocID="{F0D9E027-8475-4A54-8C69-503B473D4DB5}" presName="parTx" presStyleLbl="node1" presStyleIdx="0" presStyleCnt="3">
        <dgm:presLayoutVars>
          <dgm:chMax val="0"/>
          <dgm:chPref val="0"/>
          <dgm:bulletEnabled val="1"/>
        </dgm:presLayoutVars>
      </dgm:prSet>
      <dgm:spPr/>
      <dgm:t>
        <a:bodyPr/>
        <a:lstStyle/>
        <a:p>
          <a:endParaRPr lang="es-ES"/>
        </a:p>
      </dgm:t>
    </dgm:pt>
    <dgm:pt modelId="{496270F2-7E05-45C3-A387-E95535DF8217}" type="pres">
      <dgm:prSet presAssocID="{F0D9E027-8475-4A54-8C69-503B473D4DB5}" presName="parSh" presStyleLbl="node1" presStyleIdx="1" presStyleCnt="3"/>
      <dgm:spPr/>
      <dgm:t>
        <a:bodyPr/>
        <a:lstStyle/>
        <a:p>
          <a:endParaRPr lang="es-ES"/>
        </a:p>
      </dgm:t>
    </dgm:pt>
    <dgm:pt modelId="{FFED33B6-6EAF-4195-92A8-3ABA4C0C67FC}" type="pres">
      <dgm:prSet presAssocID="{F0D9E027-8475-4A54-8C69-503B473D4DB5}" presName="desTx" presStyleLbl="fgAcc1" presStyleIdx="1" presStyleCnt="3">
        <dgm:presLayoutVars>
          <dgm:bulletEnabled val="1"/>
        </dgm:presLayoutVars>
      </dgm:prSet>
      <dgm:spPr/>
      <dgm:t>
        <a:bodyPr/>
        <a:lstStyle/>
        <a:p>
          <a:endParaRPr lang="es-ES"/>
        </a:p>
      </dgm:t>
    </dgm:pt>
    <dgm:pt modelId="{3494900F-06D9-4567-92AA-AB9458FFD4DF}" type="pres">
      <dgm:prSet presAssocID="{37E5F455-6AAB-4B3E-924F-E8FED2666138}" presName="sibTrans" presStyleLbl="sibTrans2D1" presStyleIdx="1" presStyleCnt="2"/>
      <dgm:spPr/>
      <dgm:t>
        <a:bodyPr/>
        <a:lstStyle/>
        <a:p>
          <a:endParaRPr lang="es-ES"/>
        </a:p>
      </dgm:t>
    </dgm:pt>
    <dgm:pt modelId="{605A2C2C-56DB-406F-8589-0E6D6CAE4761}" type="pres">
      <dgm:prSet presAssocID="{37E5F455-6AAB-4B3E-924F-E8FED2666138}" presName="connTx" presStyleLbl="sibTrans2D1" presStyleIdx="1" presStyleCnt="2"/>
      <dgm:spPr/>
      <dgm:t>
        <a:bodyPr/>
        <a:lstStyle/>
        <a:p>
          <a:endParaRPr lang="es-ES"/>
        </a:p>
      </dgm:t>
    </dgm:pt>
    <dgm:pt modelId="{D78EA084-DC3E-44C9-8022-F6C902C2676E}" type="pres">
      <dgm:prSet presAssocID="{90482D06-D9C2-4CB2-8588-4FBCF7655A37}" presName="composite" presStyleCnt="0"/>
      <dgm:spPr/>
    </dgm:pt>
    <dgm:pt modelId="{AFFCD0D2-2D87-42D6-8B28-BDF071BC99DE}" type="pres">
      <dgm:prSet presAssocID="{90482D06-D9C2-4CB2-8588-4FBCF7655A37}" presName="parTx" presStyleLbl="node1" presStyleIdx="1" presStyleCnt="3">
        <dgm:presLayoutVars>
          <dgm:chMax val="0"/>
          <dgm:chPref val="0"/>
          <dgm:bulletEnabled val="1"/>
        </dgm:presLayoutVars>
      </dgm:prSet>
      <dgm:spPr/>
      <dgm:t>
        <a:bodyPr/>
        <a:lstStyle/>
        <a:p>
          <a:endParaRPr lang="es-ES"/>
        </a:p>
      </dgm:t>
    </dgm:pt>
    <dgm:pt modelId="{B2C4C628-8CC9-4D0F-AEE4-144BE2E37FEB}" type="pres">
      <dgm:prSet presAssocID="{90482D06-D9C2-4CB2-8588-4FBCF7655A37}" presName="parSh" presStyleLbl="node1" presStyleIdx="2" presStyleCnt="3"/>
      <dgm:spPr/>
      <dgm:t>
        <a:bodyPr/>
        <a:lstStyle/>
        <a:p>
          <a:endParaRPr lang="es-ES"/>
        </a:p>
      </dgm:t>
    </dgm:pt>
    <dgm:pt modelId="{64FCE7D7-13DD-4FC2-AE90-59694D39E15E}" type="pres">
      <dgm:prSet presAssocID="{90482D06-D9C2-4CB2-8588-4FBCF7655A37}" presName="desTx" presStyleLbl="fgAcc1" presStyleIdx="2" presStyleCnt="3">
        <dgm:presLayoutVars>
          <dgm:bulletEnabled val="1"/>
        </dgm:presLayoutVars>
      </dgm:prSet>
      <dgm:spPr/>
      <dgm:t>
        <a:bodyPr/>
        <a:lstStyle/>
        <a:p>
          <a:endParaRPr lang="es-ES"/>
        </a:p>
      </dgm:t>
    </dgm:pt>
  </dgm:ptLst>
  <dgm:cxnLst>
    <dgm:cxn modelId="{1CE97718-E784-442E-A00B-9F1DB6861A49}" type="presOf" srcId="{8D7244CB-DB6C-4BE2-AA41-1ED030D586FC}" destId="{64FCE7D7-13DD-4FC2-AE90-59694D39E15E}" srcOrd="0" destOrd="2" presId="urn:microsoft.com/office/officeart/2005/8/layout/process3"/>
    <dgm:cxn modelId="{892F70B9-191A-4035-BF8F-72907E2F73A3}" type="presOf" srcId="{0729EF03-E252-4D70-88DC-A12286CFD5F0}" destId="{FFED33B6-6EAF-4195-92A8-3ABA4C0C67FC}" srcOrd="0" destOrd="0" presId="urn:microsoft.com/office/officeart/2005/8/layout/process3"/>
    <dgm:cxn modelId="{C5767AE7-F379-466E-96CB-EB3B360579D8}" type="presOf" srcId="{002CA6FD-3EE9-4A5F-A3A0-ACC2E4284303}" destId="{64FCE7D7-13DD-4FC2-AE90-59694D39E15E}" srcOrd="0" destOrd="3" presId="urn:microsoft.com/office/officeart/2005/8/layout/process3"/>
    <dgm:cxn modelId="{F26AC20A-A426-4753-800E-02EF5B2D31F5}" type="presOf" srcId="{B1BB3138-C26C-40A1-90B5-6B7531613EB4}" destId="{64FCE7D7-13DD-4FC2-AE90-59694D39E15E}" srcOrd="0" destOrd="1" presId="urn:microsoft.com/office/officeart/2005/8/layout/process3"/>
    <dgm:cxn modelId="{90982BDB-0509-495B-A57B-E6D23E39FFBF}" srcId="{C24A282B-3D0E-4C64-BCF2-A9AA7EFF48A8}" destId="{6C5170BC-C1B5-4483-B753-D8AEA3B49A47}" srcOrd="2" destOrd="0" parTransId="{0CED4DE2-9FF9-4FA4-BBBA-B037F293DEC7}" sibTransId="{36C157F1-4330-4B31-8973-53A488CD3E08}"/>
    <dgm:cxn modelId="{554C8892-CB43-4439-A081-4A0A37975115}" type="presOf" srcId="{257D85ED-D019-499E-9B9C-9AAFB9C3593D}" destId="{ED0ED31E-5AC3-444C-AA30-A5D03506A828}" srcOrd="0" destOrd="1" presId="urn:microsoft.com/office/officeart/2005/8/layout/process3"/>
    <dgm:cxn modelId="{6F183F1E-48D0-4CDE-B7C7-DE1703B450B1}" srcId="{C24A282B-3D0E-4C64-BCF2-A9AA7EFF48A8}" destId="{D443F17B-E06F-440B-AAB1-A34D082C352E}" srcOrd="0" destOrd="0" parTransId="{F2563B86-B461-4890-96FD-473DF9BD920C}" sibTransId="{BAE1F776-9C17-4734-BD06-042AFAA4A273}"/>
    <dgm:cxn modelId="{763E5AD5-342F-4776-ACE6-8767AF4097B7}" type="presOf" srcId="{F0D9E027-8475-4A54-8C69-503B473D4DB5}" destId="{03C606BF-F9D8-4023-BBD8-2266665702E7}" srcOrd="0" destOrd="0" presId="urn:microsoft.com/office/officeart/2005/8/layout/process3"/>
    <dgm:cxn modelId="{F9A19142-BE4C-4C82-A526-9C2A008136CB}" srcId="{F0D9E027-8475-4A54-8C69-503B473D4DB5}" destId="{72F106C2-DAE1-437A-A093-63FD38A98C31}" srcOrd="1" destOrd="0" parTransId="{553246D1-FE3B-4BBC-97E2-73629AB54BA6}" sibTransId="{1911320E-2837-4F79-9E4B-EA3D8036FBAE}"/>
    <dgm:cxn modelId="{B22FEC13-BD78-478E-8367-9AEAC07189AD}" type="presOf" srcId="{D443F17B-E06F-440B-AAB1-A34D082C352E}" destId="{ED0ED31E-5AC3-444C-AA30-A5D03506A828}" srcOrd="0" destOrd="0" presId="urn:microsoft.com/office/officeart/2005/8/layout/process3"/>
    <dgm:cxn modelId="{82F928DD-A51C-48E2-B66C-5543F59200F6}" type="presOf" srcId="{C24A282B-3D0E-4C64-BCF2-A9AA7EFF48A8}" destId="{CC8D5872-18CC-4CCD-8C59-BE062BE49F63}" srcOrd="0" destOrd="0" presId="urn:microsoft.com/office/officeart/2005/8/layout/process3"/>
    <dgm:cxn modelId="{73422304-C9EB-4FBF-9230-B378ECD75CC9}" srcId="{90482D06-D9C2-4CB2-8588-4FBCF7655A37}" destId="{B1BB3138-C26C-40A1-90B5-6B7531613EB4}" srcOrd="1" destOrd="0" parTransId="{48353B6B-EC4D-4CEE-A324-7739FAF830EF}" sibTransId="{4E5A8D3A-30D2-44C7-97FF-2F58CC2BE0DC}"/>
    <dgm:cxn modelId="{E66DBD7F-B4F0-47CA-A8F2-460213FF568E}" type="presOf" srcId="{90482D06-D9C2-4CB2-8588-4FBCF7655A37}" destId="{AFFCD0D2-2D87-42D6-8B28-BDF071BC99DE}" srcOrd="0" destOrd="0" presId="urn:microsoft.com/office/officeart/2005/8/layout/process3"/>
    <dgm:cxn modelId="{16A5835C-D5D7-44BC-B0D6-77D158519F8E}" srcId="{90482D06-D9C2-4CB2-8588-4FBCF7655A37}" destId="{8D7244CB-DB6C-4BE2-AA41-1ED030D586FC}" srcOrd="2" destOrd="0" parTransId="{A3794AE6-3AD7-46EF-9CFE-61208EC2F6B2}" sibTransId="{452B74DB-6FEC-457D-AFAB-3AC1B5ABED6D}"/>
    <dgm:cxn modelId="{D2C52DFA-D3A8-4CDE-8B31-2091EE01A340}" type="presOf" srcId="{C24A282B-3D0E-4C64-BCF2-A9AA7EFF48A8}" destId="{911FE03D-C67A-4BBD-8BCF-238A0ABA20DE}" srcOrd="1" destOrd="0" presId="urn:microsoft.com/office/officeart/2005/8/layout/process3"/>
    <dgm:cxn modelId="{7CF9E28B-F0E9-4E47-87AC-912C976756D8}" srcId="{90482D06-D9C2-4CB2-8588-4FBCF7655A37}" destId="{BA162A53-3A41-40A3-BA23-847BC2E66211}" srcOrd="0" destOrd="0" parTransId="{B9D61514-5BF8-47A5-8A6D-32A86FA3C4EE}" sibTransId="{04A8252A-08FC-4FE8-A984-911E276C0085}"/>
    <dgm:cxn modelId="{CF4D87B7-286E-4566-BC98-790D36A16542}" type="presOf" srcId="{72F106C2-DAE1-437A-A093-63FD38A98C31}" destId="{FFED33B6-6EAF-4195-92A8-3ABA4C0C67FC}" srcOrd="0" destOrd="1" presId="urn:microsoft.com/office/officeart/2005/8/layout/process3"/>
    <dgm:cxn modelId="{D08C57DA-4FEF-4C6D-8B00-D1C58E368133}" srcId="{90482D06-D9C2-4CB2-8588-4FBCF7655A37}" destId="{002CA6FD-3EE9-4A5F-A3A0-ACC2E4284303}" srcOrd="3" destOrd="0" parTransId="{FF718D8C-2E92-47D2-BCBD-FCD443008D8B}" sibTransId="{F5E87563-CF61-48B6-95E5-1037B42CA0D3}"/>
    <dgm:cxn modelId="{5EAACFFB-F13B-44EF-9983-155FFAB80495}" type="presOf" srcId="{F0D9E027-8475-4A54-8C69-503B473D4DB5}" destId="{496270F2-7E05-45C3-A387-E95535DF8217}" srcOrd="1" destOrd="0" presId="urn:microsoft.com/office/officeart/2005/8/layout/process3"/>
    <dgm:cxn modelId="{06077BB2-6A7B-4F22-AE3A-0A3D4BBE0E2E}" srcId="{D5CE9BBE-DF3C-427B-9418-9CB5FDB2E647}" destId="{F0D9E027-8475-4A54-8C69-503B473D4DB5}" srcOrd="1" destOrd="0" parTransId="{2DA680F8-4099-41F5-8873-80EB81EFC37B}" sibTransId="{37E5F455-6AAB-4B3E-924F-E8FED2666138}"/>
    <dgm:cxn modelId="{4F2803D8-6361-445E-9BC8-511C0F449033}" type="presOf" srcId="{6C5170BC-C1B5-4483-B753-D8AEA3B49A47}" destId="{ED0ED31E-5AC3-444C-AA30-A5D03506A828}" srcOrd="0" destOrd="2" presId="urn:microsoft.com/office/officeart/2005/8/layout/process3"/>
    <dgm:cxn modelId="{F085DAE1-44B5-4F41-A6F7-DD9371A9CB16}" srcId="{F0D9E027-8475-4A54-8C69-503B473D4DB5}" destId="{0729EF03-E252-4D70-88DC-A12286CFD5F0}" srcOrd="0" destOrd="0" parTransId="{37671B90-E1C4-492B-86B7-71D2E6793E87}" sibTransId="{B0544EBA-4459-4233-A570-39650894DBB9}"/>
    <dgm:cxn modelId="{271F10F1-87CE-49DC-8D56-57750F849DA5}" srcId="{C24A282B-3D0E-4C64-BCF2-A9AA7EFF48A8}" destId="{257D85ED-D019-499E-9B9C-9AAFB9C3593D}" srcOrd="1" destOrd="0" parTransId="{7E95D56D-A52B-478C-97A5-94A65AEADBFE}" sibTransId="{B88AD30E-57B8-4A51-9795-782D3AF557BB}"/>
    <dgm:cxn modelId="{3B95BB4A-1F12-48B4-81EF-CB99695F4416}" type="presOf" srcId="{37E5F455-6AAB-4B3E-924F-E8FED2666138}" destId="{3494900F-06D9-4567-92AA-AB9458FFD4DF}" srcOrd="0" destOrd="0" presId="urn:microsoft.com/office/officeart/2005/8/layout/process3"/>
    <dgm:cxn modelId="{623FA527-E4B8-4904-937A-994C8847EB4A}" type="presOf" srcId="{90482D06-D9C2-4CB2-8588-4FBCF7655A37}" destId="{B2C4C628-8CC9-4D0F-AEE4-144BE2E37FEB}" srcOrd="1" destOrd="0" presId="urn:microsoft.com/office/officeart/2005/8/layout/process3"/>
    <dgm:cxn modelId="{03F50678-4E1B-4E04-9B69-FE3B13957572}" type="presOf" srcId="{F00621F8-BFAD-4E22-A979-62A67922337B}" destId="{F18A38C4-0017-446A-831B-73DC05C04C59}" srcOrd="1" destOrd="0" presId="urn:microsoft.com/office/officeart/2005/8/layout/process3"/>
    <dgm:cxn modelId="{ADB9BC86-0611-46BD-B956-62A811EE3888}" type="presOf" srcId="{D5CE9BBE-DF3C-427B-9418-9CB5FDB2E647}" destId="{65E8B622-57F1-427A-A83D-5A6ED3393D54}" srcOrd="0" destOrd="0" presId="urn:microsoft.com/office/officeart/2005/8/layout/process3"/>
    <dgm:cxn modelId="{5BABB285-EF6C-4204-89CA-1862D680BBC9}" type="presOf" srcId="{F00621F8-BFAD-4E22-A979-62A67922337B}" destId="{6B3FF8DA-C54A-4BB0-B53B-C4A58462A802}" srcOrd="0" destOrd="0" presId="urn:microsoft.com/office/officeart/2005/8/layout/process3"/>
    <dgm:cxn modelId="{6A8E94F4-C116-41E2-824B-AD147863EA97}" type="presOf" srcId="{37E5F455-6AAB-4B3E-924F-E8FED2666138}" destId="{605A2C2C-56DB-406F-8589-0E6D6CAE4761}" srcOrd="1" destOrd="0" presId="urn:microsoft.com/office/officeart/2005/8/layout/process3"/>
    <dgm:cxn modelId="{D8EECAA4-074F-4CEF-81DF-4133EA4825AC}" type="presOf" srcId="{BA162A53-3A41-40A3-BA23-847BC2E66211}" destId="{64FCE7D7-13DD-4FC2-AE90-59694D39E15E}" srcOrd="0" destOrd="0" presId="urn:microsoft.com/office/officeart/2005/8/layout/process3"/>
    <dgm:cxn modelId="{C1DEC898-D9F6-49FD-916A-DD218A454827}" srcId="{D5CE9BBE-DF3C-427B-9418-9CB5FDB2E647}" destId="{C24A282B-3D0E-4C64-BCF2-A9AA7EFF48A8}" srcOrd="0" destOrd="0" parTransId="{698BE351-1C5C-44E1-9771-DB9C38610F9D}" sibTransId="{F00621F8-BFAD-4E22-A979-62A67922337B}"/>
    <dgm:cxn modelId="{71D5050A-477C-4FBF-B6A0-14298F44B248}" srcId="{D5CE9BBE-DF3C-427B-9418-9CB5FDB2E647}" destId="{90482D06-D9C2-4CB2-8588-4FBCF7655A37}" srcOrd="2" destOrd="0" parTransId="{BC2ED5BE-FFFA-482E-9109-62F3D9F6D881}" sibTransId="{E018E129-DC9F-4091-84C9-B7E5A9D3B7A3}"/>
    <dgm:cxn modelId="{BE204904-700D-4922-9BBB-AF0EF8E8321B}" type="presParOf" srcId="{65E8B622-57F1-427A-A83D-5A6ED3393D54}" destId="{8D6A04B0-82E3-418F-9902-B735522E39EC}" srcOrd="0" destOrd="0" presId="urn:microsoft.com/office/officeart/2005/8/layout/process3"/>
    <dgm:cxn modelId="{89D79477-6709-401F-94B7-0D8F4DEB79CF}" type="presParOf" srcId="{8D6A04B0-82E3-418F-9902-B735522E39EC}" destId="{CC8D5872-18CC-4CCD-8C59-BE062BE49F63}" srcOrd="0" destOrd="0" presId="urn:microsoft.com/office/officeart/2005/8/layout/process3"/>
    <dgm:cxn modelId="{D6E4E308-271B-4073-A1E6-91102EB905BC}" type="presParOf" srcId="{8D6A04B0-82E3-418F-9902-B735522E39EC}" destId="{911FE03D-C67A-4BBD-8BCF-238A0ABA20DE}" srcOrd="1" destOrd="0" presId="urn:microsoft.com/office/officeart/2005/8/layout/process3"/>
    <dgm:cxn modelId="{5F3B4314-0E46-4AB6-93A7-EC4AAE1BFB3E}" type="presParOf" srcId="{8D6A04B0-82E3-418F-9902-B735522E39EC}" destId="{ED0ED31E-5AC3-444C-AA30-A5D03506A828}" srcOrd="2" destOrd="0" presId="urn:microsoft.com/office/officeart/2005/8/layout/process3"/>
    <dgm:cxn modelId="{C191FE2D-81F9-463A-9C02-D14C85B438C9}" type="presParOf" srcId="{65E8B622-57F1-427A-A83D-5A6ED3393D54}" destId="{6B3FF8DA-C54A-4BB0-B53B-C4A58462A802}" srcOrd="1" destOrd="0" presId="urn:microsoft.com/office/officeart/2005/8/layout/process3"/>
    <dgm:cxn modelId="{7F947BD1-9D60-474D-A848-9ADE72279A6B}" type="presParOf" srcId="{6B3FF8DA-C54A-4BB0-B53B-C4A58462A802}" destId="{F18A38C4-0017-446A-831B-73DC05C04C59}" srcOrd="0" destOrd="0" presId="urn:microsoft.com/office/officeart/2005/8/layout/process3"/>
    <dgm:cxn modelId="{4BA07015-03D1-45B6-BA88-777F4D4560F6}" type="presParOf" srcId="{65E8B622-57F1-427A-A83D-5A6ED3393D54}" destId="{9D315293-5D72-4560-8295-03F8632B1741}" srcOrd="2" destOrd="0" presId="urn:microsoft.com/office/officeart/2005/8/layout/process3"/>
    <dgm:cxn modelId="{8F5FC0ED-8404-47E3-828F-98D34B7AC30E}" type="presParOf" srcId="{9D315293-5D72-4560-8295-03F8632B1741}" destId="{03C606BF-F9D8-4023-BBD8-2266665702E7}" srcOrd="0" destOrd="0" presId="urn:microsoft.com/office/officeart/2005/8/layout/process3"/>
    <dgm:cxn modelId="{BC59D3CB-7F1A-4D38-A262-CB7D6910DC70}" type="presParOf" srcId="{9D315293-5D72-4560-8295-03F8632B1741}" destId="{496270F2-7E05-45C3-A387-E95535DF8217}" srcOrd="1" destOrd="0" presId="urn:microsoft.com/office/officeart/2005/8/layout/process3"/>
    <dgm:cxn modelId="{4BAD6DC6-3776-44F9-8F46-CB4CB8AF7B0D}" type="presParOf" srcId="{9D315293-5D72-4560-8295-03F8632B1741}" destId="{FFED33B6-6EAF-4195-92A8-3ABA4C0C67FC}" srcOrd="2" destOrd="0" presId="urn:microsoft.com/office/officeart/2005/8/layout/process3"/>
    <dgm:cxn modelId="{683A54DE-BCF0-45C8-9D0C-4014CEEAC462}" type="presParOf" srcId="{65E8B622-57F1-427A-A83D-5A6ED3393D54}" destId="{3494900F-06D9-4567-92AA-AB9458FFD4DF}" srcOrd="3" destOrd="0" presId="urn:microsoft.com/office/officeart/2005/8/layout/process3"/>
    <dgm:cxn modelId="{1FB71FB5-BF63-4E5D-9815-0FDE9FE465D2}" type="presParOf" srcId="{3494900F-06D9-4567-92AA-AB9458FFD4DF}" destId="{605A2C2C-56DB-406F-8589-0E6D6CAE4761}" srcOrd="0" destOrd="0" presId="urn:microsoft.com/office/officeart/2005/8/layout/process3"/>
    <dgm:cxn modelId="{B18E5BC5-C846-4463-A18A-1CE6885DC9F2}" type="presParOf" srcId="{65E8B622-57F1-427A-A83D-5A6ED3393D54}" destId="{D78EA084-DC3E-44C9-8022-F6C902C2676E}" srcOrd="4" destOrd="0" presId="urn:microsoft.com/office/officeart/2005/8/layout/process3"/>
    <dgm:cxn modelId="{6A5E258D-1166-410C-96D3-F14C6B2C114B}" type="presParOf" srcId="{D78EA084-DC3E-44C9-8022-F6C902C2676E}" destId="{AFFCD0D2-2D87-42D6-8B28-BDF071BC99DE}" srcOrd="0" destOrd="0" presId="urn:microsoft.com/office/officeart/2005/8/layout/process3"/>
    <dgm:cxn modelId="{A944372D-14A4-41A7-B801-0DD2CF9A1570}" type="presParOf" srcId="{D78EA084-DC3E-44C9-8022-F6C902C2676E}" destId="{B2C4C628-8CC9-4D0F-AEE4-144BE2E37FEB}" srcOrd="1" destOrd="0" presId="urn:microsoft.com/office/officeart/2005/8/layout/process3"/>
    <dgm:cxn modelId="{B9A4BC59-EF72-4AFC-B3BD-11CE32039D17}" type="presParOf" srcId="{D78EA084-DC3E-44C9-8022-F6C902C2676E}" destId="{64FCE7D7-13DD-4FC2-AE90-59694D39E15E}" srcOrd="2" destOrd="0" presId="urn:microsoft.com/office/officeart/2005/8/layout/process3"/>
  </dgm:cxnLst>
  <dgm:bg/>
  <dgm:whole/>
</dgm:dataModel>
</file>

<file path=ppt/diagrams/data3.xml><?xml version="1.0" encoding="utf-8"?>
<dgm:dataModel xmlns:dgm="http://schemas.openxmlformats.org/drawingml/2006/diagram" xmlns:a="http://schemas.openxmlformats.org/drawingml/2006/main">
  <dgm:ptLst>
    <dgm:pt modelId="{1C2F49F1-7AEA-4515-8E99-1B21652E4F29}" type="doc">
      <dgm:prSet loTypeId="urn:microsoft.com/office/officeart/2005/8/layout/hierarchy3" loCatId="list" qsTypeId="urn:microsoft.com/office/officeart/2005/8/quickstyle/simple1" qsCatId="simple" csTypeId="urn:microsoft.com/office/officeart/2005/8/colors/accent4_2" csCatId="accent4" phldr="1"/>
      <dgm:spPr/>
      <dgm:t>
        <a:bodyPr/>
        <a:lstStyle/>
        <a:p>
          <a:endParaRPr lang="es-ES"/>
        </a:p>
      </dgm:t>
    </dgm:pt>
    <dgm:pt modelId="{AFAEA296-854F-425C-A982-06EDAEA4D54F}">
      <dgm:prSet phldrT="[Texto]"/>
      <dgm:spPr/>
      <dgm:t>
        <a:bodyPr/>
        <a:lstStyle/>
        <a:p>
          <a:r>
            <a:rPr lang="es-ES_tradnl" dirty="0" smtClean="0"/>
            <a:t>C#</a:t>
          </a:r>
          <a:endParaRPr lang="es-ES" dirty="0"/>
        </a:p>
      </dgm:t>
    </dgm:pt>
    <dgm:pt modelId="{A7436160-0830-4A14-B71B-62793B659A03}" type="parTrans" cxnId="{B5F04916-1062-4B2C-86C7-AD3C153EBFB6}">
      <dgm:prSet/>
      <dgm:spPr/>
      <dgm:t>
        <a:bodyPr/>
        <a:lstStyle/>
        <a:p>
          <a:endParaRPr lang="es-ES"/>
        </a:p>
      </dgm:t>
    </dgm:pt>
    <dgm:pt modelId="{01316DC6-DC3A-4DA3-8699-05388683D105}" type="sibTrans" cxnId="{B5F04916-1062-4B2C-86C7-AD3C153EBFB6}">
      <dgm:prSet/>
      <dgm:spPr/>
      <dgm:t>
        <a:bodyPr/>
        <a:lstStyle/>
        <a:p>
          <a:endParaRPr lang="es-ES"/>
        </a:p>
      </dgm:t>
    </dgm:pt>
    <dgm:pt modelId="{343FCEF5-5354-409D-A509-B58084F4C227}">
      <dgm:prSet phldrT="[Texto]"/>
      <dgm:spPr/>
      <dgm:t>
        <a:bodyPr/>
        <a:lstStyle/>
        <a:p>
          <a:r>
            <a:rPr lang="es-ES_tradnl" dirty="0" smtClean="0"/>
            <a:t>1000 líneas aprox.</a:t>
          </a:r>
          <a:endParaRPr lang="es-ES" dirty="0"/>
        </a:p>
      </dgm:t>
    </dgm:pt>
    <dgm:pt modelId="{65ED187E-6FA2-4F4D-BCB3-84276549401A}" type="parTrans" cxnId="{561E6CBF-4BBA-4DC3-A090-EBCA617DF2FD}">
      <dgm:prSet/>
      <dgm:spPr/>
      <dgm:t>
        <a:bodyPr/>
        <a:lstStyle/>
        <a:p>
          <a:endParaRPr lang="es-ES"/>
        </a:p>
      </dgm:t>
    </dgm:pt>
    <dgm:pt modelId="{DB530FF6-6D90-4357-8104-C8AC236A05B8}" type="sibTrans" cxnId="{561E6CBF-4BBA-4DC3-A090-EBCA617DF2FD}">
      <dgm:prSet/>
      <dgm:spPr/>
      <dgm:t>
        <a:bodyPr/>
        <a:lstStyle/>
        <a:p>
          <a:endParaRPr lang="es-ES"/>
        </a:p>
      </dgm:t>
    </dgm:pt>
    <dgm:pt modelId="{3DD948CA-52BA-4645-A930-34C5966FB5B0}">
      <dgm:prSet phldrT="[Texto]"/>
      <dgm:spPr/>
      <dgm:t>
        <a:bodyPr/>
        <a:lstStyle/>
        <a:p>
          <a:r>
            <a:rPr lang="es-ES_tradnl" dirty="0" smtClean="0"/>
            <a:t>~ 2 días</a:t>
          </a:r>
          <a:endParaRPr lang="es-ES" dirty="0"/>
        </a:p>
      </dgm:t>
    </dgm:pt>
    <dgm:pt modelId="{3C3C1C46-10A5-4408-A177-61063DEED2BA}" type="parTrans" cxnId="{E3425A84-6490-49C1-9341-872A8D4AB504}">
      <dgm:prSet/>
      <dgm:spPr/>
      <dgm:t>
        <a:bodyPr/>
        <a:lstStyle/>
        <a:p>
          <a:endParaRPr lang="es-ES"/>
        </a:p>
      </dgm:t>
    </dgm:pt>
    <dgm:pt modelId="{742D3997-8615-43C9-9209-B7985C4F9718}" type="sibTrans" cxnId="{E3425A84-6490-49C1-9341-872A8D4AB504}">
      <dgm:prSet/>
      <dgm:spPr/>
      <dgm:t>
        <a:bodyPr/>
        <a:lstStyle/>
        <a:p>
          <a:endParaRPr lang="es-ES"/>
        </a:p>
      </dgm:t>
    </dgm:pt>
    <dgm:pt modelId="{499C7F8A-7604-45A7-BF59-2FD73A8F7EE6}">
      <dgm:prSet phldrT="[Texto]"/>
      <dgm:spPr/>
      <dgm:t>
        <a:bodyPr/>
        <a:lstStyle/>
        <a:p>
          <a:r>
            <a:rPr lang="es-ES_tradnl" dirty="0" smtClean="0"/>
            <a:t>F#</a:t>
          </a:r>
          <a:endParaRPr lang="es-ES" dirty="0"/>
        </a:p>
      </dgm:t>
    </dgm:pt>
    <dgm:pt modelId="{B57AEF7D-45FB-49E2-A4A0-946B1794DB7B}" type="parTrans" cxnId="{FD8489FB-BBE3-4571-AA5A-5E2707699F40}">
      <dgm:prSet/>
      <dgm:spPr/>
      <dgm:t>
        <a:bodyPr/>
        <a:lstStyle/>
        <a:p>
          <a:endParaRPr lang="es-ES"/>
        </a:p>
      </dgm:t>
    </dgm:pt>
    <dgm:pt modelId="{DF887FAF-039B-4A90-ACB7-9F380A24A1B7}" type="sibTrans" cxnId="{FD8489FB-BBE3-4571-AA5A-5E2707699F40}">
      <dgm:prSet/>
      <dgm:spPr/>
      <dgm:t>
        <a:bodyPr/>
        <a:lstStyle/>
        <a:p>
          <a:endParaRPr lang="es-ES"/>
        </a:p>
      </dgm:t>
    </dgm:pt>
    <dgm:pt modelId="{F4104A26-EAE5-4A6F-BF19-3987DE6AD970}">
      <dgm:prSet phldrT="[Texto]"/>
      <dgm:spPr/>
      <dgm:t>
        <a:bodyPr/>
        <a:lstStyle/>
        <a:p>
          <a:r>
            <a:rPr lang="es-ES_tradnl" dirty="0" smtClean="0"/>
            <a:t>100 líneas aprox.</a:t>
          </a:r>
          <a:endParaRPr lang="es-ES" dirty="0"/>
        </a:p>
      </dgm:t>
    </dgm:pt>
    <dgm:pt modelId="{6D25B247-3CCD-421F-ACE9-4990CBE13D25}" type="parTrans" cxnId="{9F078F5A-AA20-401C-9773-350A42ACE3C4}">
      <dgm:prSet/>
      <dgm:spPr/>
      <dgm:t>
        <a:bodyPr/>
        <a:lstStyle/>
        <a:p>
          <a:endParaRPr lang="es-ES"/>
        </a:p>
      </dgm:t>
    </dgm:pt>
    <dgm:pt modelId="{C8CBF34D-8F5D-4726-855A-DBB579DADA3C}" type="sibTrans" cxnId="{9F078F5A-AA20-401C-9773-350A42ACE3C4}">
      <dgm:prSet/>
      <dgm:spPr/>
      <dgm:t>
        <a:bodyPr/>
        <a:lstStyle/>
        <a:p>
          <a:endParaRPr lang="es-ES"/>
        </a:p>
      </dgm:t>
    </dgm:pt>
    <dgm:pt modelId="{11C9AA87-DD70-4768-B696-FCD2279538EF}">
      <dgm:prSet phldrT="[Texto]"/>
      <dgm:spPr/>
      <dgm:t>
        <a:bodyPr/>
        <a:lstStyle/>
        <a:p>
          <a:r>
            <a:rPr lang="es-ES_tradnl" dirty="0" smtClean="0"/>
            <a:t>~ 10 min</a:t>
          </a:r>
          <a:endParaRPr lang="es-ES" dirty="0"/>
        </a:p>
      </dgm:t>
    </dgm:pt>
    <dgm:pt modelId="{94592546-5098-4B9D-8A3E-B13A68E4DCB7}" type="parTrans" cxnId="{537735D1-A00A-418C-8D89-9382C216F10B}">
      <dgm:prSet/>
      <dgm:spPr/>
      <dgm:t>
        <a:bodyPr/>
        <a:lstStyle/>
        <a:p>
          <a:endParaRPr lang="es-ES"/>
        </a:p>
      </dgm:t>
    </dgm:pt>
    <dgm:pt modelId="{066E4BA6-E583-478A-97F8-F7B7A7913222}" type="sibTrans" cxnId="{537735D1-A00A-418C-8D89-9382C216F10B}">
      <dgm:prSet/>
      <dgm:spPr/>
      <dgm:t>
        <a:bodyPr/>
        <a:lstStyle/>
        <a:p>
          <a:endParaRPr lang="es-ES"/>
        </a:p>
      </dgm:t>
    </dgm:pt>
    <dgm:pt modelId="{131CF467-1FA3-473E-AD88-2E35B26B6583}" type="pres">
      <dgm:prSet presAssocID="{1C2F49F1-7AEA-4515-8E99-1B21652E4F29}" presName="diagram" presStyleCnt="0">
        <dgm:presLayoutVars>
          <dgm:chPref val="1"/>
          <dgm:dir/>
          <dgm:animOne val="branch"/>
          <dgm:animLvl val="lvl"/>
          <dgm:resizeHandles/>
        </dgm:presLayoutVars>
      </dgm:prSet>
      <dgm:spPr/>
      <dgm:t>
        <a:bodyPr/>
        <a:lstStyle/>
        <a:p>
          <a:endParaRPr lang="es-ES"/>
        </a:p>
      </dgm:t>
    </dgm:pt>
    <dgm:pt modelId="{722678EA-C6EB-4D6E-9C31-10381C7CE0C5}" type="pres">
      <dgm:prSet presAssocID="{AFAEA296-854F-425C-A982-06EDAEA4D54F}" presName="root" presStyleCnt="0"/>
      <dgm:spPr/>
    </dgm:pt>
    <dgm:pt modelId="{3BB61597-66E4-4A6F-B445-61CF80248ED7}" type="pres">
      <dgm:prSet presAssocID="{AFAEA296-854F-425C-A982-06EDAEA4D54F}" presName="rootComposite" presStyleCnt="0"/>
      <dgm:spPr/>
    </dgm:pt>
    <dgm:pt modelId="{E2B2DEFA-FB77-4340-BBA6-AEEC0F8A0830}" type="pres">
      <dgm:prSet presAssocID="{AFAEA296-854F-425C-A982-06EDAEA4D54F}" presName="rootText" presStyleLbl="node1" presStyleIdx="0" presStyleCnt="2"/>
      <dgm:spPr/>
      <dgm:t>
        <a:bodyPr/>
        <a:lstStyle/>
        <a:p>
          <a:endParaRPr lang="es-ES"/>
        </a:p>
      </dgm:t>
    </dgm:pt>
    <dgm:pt modelId="{D6305E03-966D-4F65-B1C6-890572AA4078}" type="pres">
      <dgm:prSet presAssocID="{AFAEA296-854F-425C-A982-06EDAEA4D54F}" presName="rootConnector" presStyleLbl="node1" presStyleIdx="0" presStyleCnt="2"/>
      <dgm:spPr/>
      <dgm:t>
        <a:bodyPr/>
        <a:lstStyle/>
        <a:p>
          <a:endParaRPr lang="es-ES"/>
        </a:p>
      </dgm:t>
    </dgm:pt>
    <dgm:pt modelId="{E6F1E007-4E8C-4623-AF43-25A2B4AB37C0}" type="pres">
      <dgm:prSet presAssocID="{AFAEA296-854F-425C-A982-06EDAEA4D54F}" presName="childShape" presStyleCnt="0"/>
      <dgm:spPr/>
    </dgm:pt>
    <dgm:pt modelId="{710142F2-D3A9-4E5B-83AD-B59C9665619E}" type="pres">
      <dgm:prSet presAssocID="{65ED187E-6FA2-4F4D-BCB3-84276549401A}" presName="Name13" presStyleLbl="parChTrans1D2" presStyleIdx="0" presStyleCnt="4"/>
      <dgm:spPr/>
      <dgm:t>
        <a:bodyPr/>
        <a:lstStyle/>
        <a:p>
          <a:endParaRPr lang="es-ES"/>
        </a:p>
      </dgm:t>
    </dgm:pt>
    <dgm:pt modelId="{EF96968B-8485-4954-8300-63FF22046D99}" type="pres">
      <dgm:prSet presAssocID="{343FCEF5-5354-409D-A509-B58084F4C227}" presName="childText" presStyleLbl="bgAcc1" presStyleIdx="0" presStyleCnt="4">
        <dgm:presLayoutVars>
          <dgm:bulletEnabled val="1"/>
        </dgm:presLayoutVars>
      </dgm:prSet>
      <dgm:spPr/>
      <dgm:t>
        <a:bodyPr/>
        <a:lstStyle/>
        <a:p>
          <a:endParaRPr lang="es-ES"/>
        </a:p>
      </dgm:t>
    </dgm:pt>
    <dgm:pt modelId="{760973C5-3D46-4E4A-AD93-37BAB227B836}" type="pres">
      <dgm:prSet presAssocID="{3C3C1C46-10A5-4408-A177-61063DEED2BA}" presName="Name13" presStyleLbl="parChTrans1D2" presStyleIdx="1" presStyleCnt="4"/>
      <dgm:spPr/>
      <dgm:t>
        <a:bodyPr/>
        <a:lstStyle/>
        <a:p>
          <a:endParaRPr lang="es-ES"/>
        </a:p>
      </dgm:t>
    </dgm:pt>
    <dgm:pt modelId="{08242007-3FC5-42B4-A8F6-989CA1276134}" type="pres">
      <dgm:prSet presAssocID="{3DD948CA-52BA-4645-A930-34C5966FB5B0}" presName="childText" presStyleLbl="bgAcc1" presStyleIdx="1" presStyleCnt="4">
        <dgm:presLayoutVars>
          <dgm:bulletEnabled val="1"/>
        </dgm:presLayoutVars>
      </dgm:prSet>
      <dgm:spPr/>
      <dgm:t>
        <a:bodyPr/>
        <a:lstStyle/>
        <a:p>
          <a:endParaRPr lang="es-ES"/>
        </a:p>
      </dgm:t>
    </dgm:pt>
    <dgm:pt modelId="{6503C819-227F-4BAD-878D-1FBC8957BB2F}" type="pres">
      <dgm:prSet presAssocID="{499C7F8A-7604-45A7-BF59-2FD73A8F7EE6}" presName="root" presStyleCnt="0"/>
      <dgm:spPr/>
    </dgm:pt>
    <dgm:pt modelId="{3619161F-3809-4447-9034-CF94CE8D72B4}" type="pres">
      <dgm:prSet presAssocID="{499C7F8A-7604-45A7-BF59-2FD73A8F7EE6}" presName="rootComposite" presStyleCnt="0"/>
      <dgm:spPr/>
    </dgm:pt>
    <dgm:pt modelId="{8A9A026B-D2EC-4D3F-9966-B1080891E8CB}" type="pres">
      <dgm:prSet presAssocID="{499C7F8A-7604-45A7-BF59-2FD73A8F7EE6}" presName="rootText" presStyleLbl="node1" presStyleIdx="1" presStyleCnt="2"/>
      <dgm:spPr/>
      <dgm:t>
        <a:bodyPr/>
        <a:lstStyle/>
        <a:p>
          <a:endParaRPr lang="es-ES"/>
        </a:p>
      </dgm:t>
    </dgm:pt>
    <dgm:pt modelId="{DE9B8E6E-888E-41B0-A0A5-973D6743DA73}" type="pres">
      <dgm:prSet presAssocID="{499C7F8A-7604-45A7-BF59-2FD73A8F7EE6}" presName="rootConnector" presStyleLbl="node1" presStyleIdx="1" presStyleCnt="2"/>
      <dgm:spPr/>
      <dgm:t>
        <a:bodyPr/>
        <a:lstStyle/>
        <a:p>
          <a:endParaRPr lang="es-ES"/>
        </a:p>
      </dgm:t>
    </dgm:pt>
    <dgm:pt modelId="{4F73B1C5-727B-4143-BA12-1D2FC1AADB59}" type="pres">
      <dgm:prSet presAssocID="{499C7F8A-7604-45A7-BF59-2FD73A8F7EE6}" presName="childShape" presStyleCnt="0"/>
      <dgm:spPr/>
    </dgm:pt>
    <dgm:pt modelId="{AF3837DB-FBEB-49CE-8427-0640C20EBCED}" type="pres">
      <dgm:prSet presAssocID="{6D25B247-3CCD-421F-ACE9-4990CBE13D25}" presName="Name13" presStyleLbl="parChTrans1D2" presStyleIdx="2" presStyleCnt="4"/>
      <dgm:spPr/>
      <dgm:t>
        <a:bodyPr/>
        <a:lstStyle/>
        <a:p>
          <a:endParaRPr lang="es-ES"/>
        </a:p>
      </dgm:t>
    </dgm:pt>
    <dgm:pt modelId="{0E0BE0CC-C099-4362-A12A-F06A2CFB41EB}" type="pres">
      <dgm:prSet presAssocID="{F4104A26-EAE5-4A6F-BF19-3987DE6AD970}" presName="childText" presStyleLbl="bgAcc1" presStyleIdx="2" presStyleCnt="4">
        <dgm:presLayoutVars>
          <dgm:bulletEnabled val="1"/>
        </dgm:presLayoutVars>
      </dgm:prSet>
      <dgm:spPr/>
      <dgm:t>
        <a:bodyPr/>
        <a:lstStyle/>
        <a:p>
          <a:endParaRPr lang="es-ES"/>
        </a:p>
      </dgm:t>
    </dgm:pt>
    <dgm:pt modelId="{95B2C45A-FDFA-402D-8416-36B3B31D3E74}" type="pres">
      <dgm:prSet presAssocID="{94592546-5098-4B9D-8A3E-B13A68E4DCB7}" presName="Name13" presStyleLbl="parChTrans1D2" presStyleIdx="3" presStyleCnt="4"/>
      <dgm:spPr/>
      <dgm:t>
        <a:bodyPr/>
        <a:lstStyle/>
        <a:p>
          <a:endParaRPr lang="es-ES"/>
        </a:p>
      </dgm:t>
    </dgm:pt>
    <dgm:pt modelId="{0E102599-4A4E-4A0A-B156-97F4772A7DD3}" type="pres">
      <dgm:prSet presAssocID="{11C9AA87-DD70-4768-B696-FCD2279538EF}" presName="childText" presStyleLbl="bgAcc1" presStyleIdx="3" presStyleCnt="4">
        <dgm:presLayoutVars>
          <dgm:bulletEnabled val="1"/>
        </dgm:presLayoutVars>
      </dgm:prSet>
      <dgm:spPr/>
      <dgm:t>
        <a:bodyPr/>
        <a:lstStyle/>
        <a:p>
          <a:endParaRPr lang="es-ES"/>
        </a:p>
      </dgm:t>
    </dgm:pt>
  </dgm:ptLst>
  <dgm:cxnLst>
    <dgm:cxn modelId="{AC3C8F1D-4992-4202-9F31-E6965E107815}" type="presOf" srcId="{F4104A26-EAE5-4A6F-BF19-3987DE6AD970}" destId="{0E0BE0CC-C099-4362-A12A-F06A2CFB41EB}" srcOrd="0" destOrd="0" presId="urn:microsoft.com/office/officeart/2005/8/layout/hierarchy3"/>
    <dgm:cxn modelId="{3287B6A1-6231-4618-963A-05178C88F472}" type="presOf" srcId="{AFAEA296-854F-425C-A982-06EDAEA4D54F}" destId="{D6305E03-966D-4F65-B1C6-890572AA4078}" srcOrd="1" destOrd="0" presId="urn:microsoft.com/office/officeart/2005/8/layout/hierarchy3"/>
    <dgm:cxn modelId="{01870CE3-45C7-43FD-8BA5-31A359BB8B91}" type="presOf" srcId="{1C2F49F1-7AEA-4515-8E99-1B21652E4F29}" destId="{131CF467-1FA3-473E-AD88-2E35B26B6583}" srcOrd="0" destOrd="0" presId="urn:microsoft.com/office/officeart/2005/8/layout/hierarchy3"/>
    <dgm:cxn modelId="{3794D266-DFC6-4AE7-A296-27C2A10C92BF}" type="presOf" srcId="{499C7F8A-7604-45A7-BF59-2FD73A8F7EE6}" destId="{8A9A026B-D2EC-4D3F-9966-B1080891E8CB}" srcOrd="0" destOrd="0" presId="urn:microsoft.com/office/officeart/2005/8/layout/hierarchy3"/>
    <dgm:cxn modelId="{9F078F5A-AA20-401C-9773-350A42ACE3C4}" srcId="{499C7F8A-7604-45A7-BF59-2FD73A8F7EE6}" destId="{F4104A26-EAE5-4A6F-BF19-3987DE6AD970}" srcOrd="0" destOrd="0" parTransId="{6D25B247-3CCD-421F-ACE9-4990CBE13D25}" sibTransId="{C8CBF34D-8F5D-4726-855A-DBB579DADA3C}"/>
    <dgm:cxn modelId="{A035E358-6E6D-43F6-8903-28442FEBAB18}" type="presOf" srcId="{6D25B247-3CCD-421F-ACE9-4990CBE13D25}" destId="{AF3837DB-FBEB-49CE-8427-0640C20EBCED}" srcOrd="0" destOrd="0" presId="urn:microsoft.com/office/officeart/2005/8/layout/hierarchy3"/>
    <dgm:cxn modelId="{FD8489FB-BBE3-4571-AA5A-5E2707699F40}" srcId="{1C2F49F1-7AEA-4515-8E99-1B21652E4F29}" destId="{499C7F8A-7604-45A7-BF59-2FD73A8F7EE6}" srcOrd="1" destOrd="0" parTransId="{B57AEF7D-45FB-49E2-A4A0-946B1794DB7B}" sibTransId="{DF887FAF-039B-4A90-ACB7-9F380A24A1B7}"/>
    <dgm:cxn modelId="{14B88E53-FEE6-4783-8F16-B80ECE9596E7}" type="presOf" srcId="{65ED187E-6FA2-4F4D-BCB3-84276549401A}" destId="{710142F2-D3A9-4E5B-83AD-B59C9665619E}" srcOrd="0" destOrd="0" presId="urn:microsoft.com/office/officeart/2005/8/layout/hierarchy3"/>
    <dgm:cxn modelId="{B5F04916-1062-4B2C-86C7-AD3C153EBFB6}" srcId="{1C2F49F1-7AEA-4515-8E99-1B21652E4F29}" destId="{AFAEA296-854F-425C-A982-06EDAEA4D54F}" srcOrd="0" destOrd="0" parTransId="{A7436160-0830-4A14-B71B-62793B659A03}" sibTransId="{01316DC6-DC3A-4DA3-8699-05388683D105}"/>
    <dgm:cxn modelId="{FAFE18DF-2180-4645-8EA8-E471FC96B8C4}" type="presOf" srcId="{AFAEA296-854F-425C-A982-06EDAEA4D54F}" destId="{E2B2DEFA-FB77-4340-BBA6-AEEC0F8A0830}" srcOrd="0" destOrd="0" presId="urn:microsoft.com/office/officeart/2005/8/layout/hierarchy3"/>
    <dgm:cxn modelId="{42349D93-B7B5-46F8-9DEE-B3740B205852}" type="presOf" srcId="{11C9AA87-DD70-4768-B696-FCD2279538EF}" destId="{0E102599-4A4E-4A0A-B156-97F4772A7DD3}" srcOrd="0" destOrd="0" presId="urn:microsoft.com/office/officeart/2005/8/layout/hierarchy3"/>
    <dgm:cxn modelId="{A13F1031-6352-4574-B3DD-211D5E38F90F}" type="presOf" srcId="{499C7F8A-7604-45A7-BF59-2FD73A8F7EE6}" destId="{DE9B8E6E-888E-41B0-A0A5-973D6743DA73}" srcOrd="1" destOrd="0" presId="urn:microsoft.com/office/officeart/2005/8/layout/hierarchy3"/>
    <dgm:cxn modelId="{537735D1-A00A-418C-8D89-9382C216F10B}" srcId="{499C7F8A-7604-45A7-BF59-2FD73A8F7EE6}" destId="{11C9AA87-DD70-4768-B696-FCD2279538EF}" srcOrd="1" destOrd="0" parTransId="{94592546-5098-4B9D-8A3E-B13A68E4DCB7}" sibTransId="{066E4BA6-E583-478A-97F8-F7B7A7913222}"/>
    <dgm:cxn modelId="{A1A98984-0B71-416F-BB36-A778E398C90E}" type="presOf" srcId="{343FCEF5-5354-409D-A509-B58084F4C227}" destId="{EF96968B-8485-4954-8300-63FF22046D99}" srcOrd="0" destOrd="0" presId="urn:microsoft.com/office/officeart/2005/8/layout/hierarchy3"/>
    <dgm:cxn modelId="{561E6CBF-4BBA-4DC3-A090-EBCA617DF2FD}" srcId="{AFAEA296-854F-425C-A982-06EDAEA4D54F}" destId="{343FCEF5-5354-409D-A509-B58084F4C227}" srcOrd="0" destOrd="0" parTransId="{65ED187E-6FA2-4F4D-BCB3-84276549401A}" sibTransId="{DB530FF6-6D90-4357-8104-C8AC236A05B8}"/>
    <dgm:cxn modelId="{E3425A84-6490-49C1-9341-872A8D4AB504}" srcId="{AFAEA296-854F-425C-A982-06EDAEA4D54F}" destId="{3DD948CA-52BA-4645-A930-34C5966FB5B0}" srcOrd="1" destOrd="0" parTransId="{3C3C1C46-10A5-4408-A177-61063DEED2BA}" sibTransId="{742D3997-8615-43C9-9209-B7985C4F9718}"/>
    <dgm:cxn modelId="{C9D2C69C-AEC8-419F-BB71-67C05DD74BB9}" type="presOf" srcId="{3DD948CA-52BA-4645-A930-34C5966FB5B0}" destId="{08242007-3FC5-42B4-A8F6-989CA1276134}" srcOrd="0" destOrd="0" presId="urn:microsoft.com/office/officeart/2005/8/layout/hierarchy3"/>
    <dgm:cxn modelId="{ADA06C9C-1D4A-48F6-BE27-CA32BF3CA0F6}" type="presOf" srcId="{3C3C1C46-10A5-4408-A177-61063DEED2BA}" destId="{760973C5-3D46-4E4A-AD93-37BAB227B836}" srcOrd="0" destOrd="0" presId="urn:microsoft.com/office/officeart/2005/8/layout/hierarchy3"/>
    <dgm:cxn modelId="{C3945F6E-8A55-48CE-A278-4374F7D464F3}" type="presOf" srcId="{94592546-5098-4B9D-8A3E-B13A68E4DCB7}" destId="{95B2C45A-FDFA-402D-8416-36B3B31D3E74}" srcOrd="0" destOrd="0" presId="urn:microsoft.com/office/officeart/2005/8/layout/hierarchy3"/>
    <dgm:cxn modelId="{058030C0-39DD-48F9-9C53-B0E473CCA14D}" type="presParOf" srcId="{131CF467-1FA3-473E-AD88-2E35B26B6583}" destId="{722678EA-C6EB-4D6E-9C31-10381C7CE0C5}" srcOrd="0" destOrd="0" presId="urn:microsoft.com/office/officeart/2005/8/layout/hierarchy3"/>
    <dgm:cxn modelId="{FBEDEFBF-344B-4EDE-828F-DDDEF31B4482}" type="presParOf" srcId="{722678EA-C6EB-4D6E-9C31-10381C7CE0C5}" destId="{3BB61597-66E4-4A6F-B445-61CF80248ED7}" srcOrd="0" destOrd="0" presId="urn:microsoft.com/office/officeart/2005/8/layout/hierarchy3"/>
    <dgm:cxn modelId="{C0D3DCAD-2CAB-449C-8135-C4FB483B060D}" type="presParOf" srcId="{3BB61597-66E4-4A6F-B445-61CF80248ED7}" destId="{E2B2DEFA-FB77-4340-BBA6-AEEC0F8A0830}" srcOrd="0" destOrd="0" presId="urn:microsoft.com/office/officeart/2005/8/layout/hierarchy3"/>
    <dgm:cxn modelId="{29E87A84-F6F4-4D69-84B6-64593D5444F5}" type="presParOf" srcId="{3BB61597-66E4-4A6F-B445-61CF80248ED7}" destId="{D6305E03-966D-4F65-B1C6-890572AA4078}" srcOrd="1" destOrd="0" presId="urn:microsoft.com/office/officeart/2005/8/layout/hierarchy3"/>
    <dgm:cxn modelId="{8F90AE34-50D8-4AA5-A149-F6C2875DA085}" type="presParOf" srcId="{722678EA-C6EB-4D6E-9C31-10381C7CE0C5}" destId="{E6F1E007-4E8C-4623-AF43-25A2B4AB37C0}" srcOrd="1" destOrd="0" presId="urn:microsoft.com/office/officeart/2005/8/layout/hierarchy3"/>
    <dgm:cxn modelId="{F9FF046B-FE7F-4BA2-85F5-589299FCC763}" type="presParOf" srcId="{E6F1E007-4E8C-4623-AF43-25A2B4AB37C0}" destId="{710142F2-D3A9-4E5B-83AD-B59C9665619E}" srcOrd="0" destOrd="0" presId="urn:microsoft.com/office/officeart/2005/8/layout/hierarchy3"/>
    <dgm:cxn modelId="{CE83EEEA-D61E-496A-ADC0-C081ACC6CBB9}" type="presParOf" srcId="{E6F1E007-4E8C-4623-AF43-25A2B4AB37C0}" destId="{EF96968B-8485-4954-8300-63FF22046D99}" srcOrd="1" destOrd="0" presId="urn:microsoft.com/office/officeart/2005/8/layout/hierarchy3"/>
    <dgm:cxn modelId="{6B9E3C6C-2EF4-4B48-B4B3-CF05369EF527}" type="presParOf" srcId="{E6F1E007-4E8C-4623-AF43-25A2B4AB37C0}" destId="{760973C5-3D46-4E4A-AD93-37BAB227B836}" srcOrd="2" destOrd="0" presId="urn:microsoft.com/office/officeart/2005/8/layout/hierarchy3"/>
    <dgm:cxn modelId="{96075261-C1A2-4650-9D77-AB2C580F3128}" type="presParOf" srcId="{E6F1E007-4E8C-4623-AF43-25A2B4AB37C0}" destId="{08242007-3FC5-42B4-A8F6-989CA1276134}" srcOrd="3" destOrd="0" presId="urn:microsoft.com/office/officeart/2005/8/layout/hierarchy3"/>
    <dgm:cxn modelId="{E4E615E3-2726-4E8A-A300-A802CFF0C260}" type="presParOf" srcId="{131CF467-1FA3-473E-AD88-2E35B26B6583}" destId="{6503C819-227F-4BAD-878D-1FBC8957BB2F}" srcOrd="1" destOrd="0" presId="urn:microsoft.com/office/officeart/2005/8/layout/hierarchy3"/>
    <dgm:cxn modelId="{67EEA939-E2A7-4919-B245-4DCB03DC0A79}" type="presParOf" srcId="{6503C819-227F-4BAD-878D-1FBC8957BB2F}" destId="{3619161F-3809-4447-9034-CF94CE8D72B4}" srcOrd="0" destOrd="0" presId="urn:microsoft.com/office/officeart/2005/8/layout/hierarchy3"/>
    <dgm:cxn modelId="{39293FD3-B11C-4EB1-B41D-32B705305F66}" type="presParOf" srcId="{3619161F-3809-4447-9034-CF94CE8D72B4}" destId="{8A9A026B-D2EC-4D3F-9966-B1080891E8CB}" srcOrd="0" destOrd="0" presId="urn:microsoft.com/office/officeart/2005/8/layout/hierarchy3"/>
    <dgm:cxn modelId="{5CC5BE8A-EE4B-489A-96A1-B449721F839B}" type="presParOf" srcId="{3619161F-3809-4447-9034-CF94CE8D72B4}" destId="{DE9B8E6E-888E-41B0-A0A5-973D6743DA73}" srcOrd="1" destOrd="0" presId="urn:microsoft.com/office/officeart/2005/8/layout/hierarchy3"/>
    <dgm:cxn modelId="{E8B8D732-E373-4E32-B2F2-36A1AFF84A31}" type="presParOf" srcId="{6503C819-227F-4BAD-878D-1FBC8957BB2F}" destId="{4F73B1C5-727B-4143-BA12-1D2FC1AADB59}" srcOrd="1" destOrd="0" presId="urn:microsoft.com/office/officeart/2005/8/layout/hierarchy3"/>
    <dgm:cxn modelId="{6FCF2EB9-DFA4-4BAC-95C9-F625B5CEAD83}" type="presParOf" srcId="{4F73B1C5-727B-4143-BA12-1D2FC1AADB59}" destId="{AF3837DB-FBEB-49CE-8427-0640C20EBCED}" srcOrd="0" destOrd="0" presId="urn:microsoft.com/office/officeart/2005/8/layout/hierarchy3"/>
    <dgm:cxn modelId="{CE4AA18D-F7B3-49BA-8A20-A34D0957F6E3}" type="presParOf" srcId="{4F73B1C5-727B-4143-BA12-1D2FC1AADB59}" destId="{0E0BE0CC-C099-4362-A12A-F06A2CFB41EB}" srcOrd="1" destOrd="0" presId="urn:microsoft.com/office/officeart/2005/8/layout/hierarchy3"/>
    <dgm:cxn modelId="{DA2B8452-CBC2-47DF-B7C5-DCEBDC463D00}" type="presParOf" srcId="{4F73B1C5-727B-4143-BA12-1D2FC1AADB59}" destId="{95B2C45A-FDFA-402D-8416-36B3B31D3E74}" srcOrd="2" destOrd="0" presId="urn:microsoft.com/office/officeart/2005/8/layout/hierarchy3"/>
    <dgm:cxn modelId="{8B3B3635-9A25-469C-8341-7D9B77819D67}" type="presParOf" srcId="{4F73B1C5-727B-4143-BA12-1D2FC1AADB59}" destId="{0E102599-4A4E-4A0A-B156-97F4772A7DD3}" srcOrd="3"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E5E1C-FAEB-4AD4-8138-66C3E287144B}" type="datetimeFigureOut">
              <a:rPr lang="es-ES" smtClean="0"/>
              <a:pPr/>
              <a:t>11/06/2009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E8890-03D8-4AB7-A083-663709438C9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ibm.com/" TargetMode="External"/><Relationship Id="rId3" Type="http://schemas.openxmlformats.org/officeDocument/2006/relationships/hyperlink" Target="http://www.md.chalmers.se/Misc/WG2.8/" TargetMode="External"/><Relationship Id="rId7" Type="http://schemas.openxmlformats.org/officeDocument/2006/relationships/hyperlink" Target="http://www.intel.co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csl.sri.com/" TargetMode="External"/><Relationship Id="rId11" Type="http://schemas.openxmlformats.org/officeDocument/2006/relationships/hyperlink" Target="http://www.anu.edu.au/" TargetMode="External"/><Relationship Id="rId5" Type="http://schemas.openxmlformats.org/officeDocument/2006/relationships/hyperlink" Target="http://www.cl.cam.ac.uk/" TargetMode="External"/><Relationship Id="rId10" Type="http://schemas.openxmlformats.org/officeDocument/2006/relationships/hyperlink" Target="http://www.compaq.com/" TargetMode="External"/><Relationship Id="rId4" Type="http://schemas.openxmlformats.org/officeDocument/2006/relationships/hyperlink" Target="http://research.microsoft.com/" TargetMode="External"/><Relationship Id="rId9" Type="http://schemas.openxmlformats.org/officeDocument/2006/relationships/hyperlink" Target="http://www.sun.com/"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s.wikipedia.org/w/index.php?title=C%C3%A1lculo_de_predicados_de_primer_orden&amp;action=edit&amp;redlink=1" TargetMode="External"/><Relationship Id="rId13" Type="http://schemas.openxmlformats.org/officeDocument/2006/relationships/hyperlink" Target="http://es.wikipedia.org/wiki/Francia" TargetMode="External"/><Relationship Id="rId18" Type="http://schemas.openxmlformats.org/officeDocument/2006/relationships/hyperlink" Target="http://research.microsoft.com/vsmode.aspx" TargetMode="External"/><Relationship Id="rId3" Type="http://schemas.openxmlformats.org/officeDocument/2006/relationships/hyperlink" Target="http://es.wikipedia.org/wiki/Programaci%C3%B3n_funcional" TargetMode="External"/><Relationship Id="rId21" Type="http://schemas.openxmlformats.org/officeDocument/2006/relationships/hyperlink" Target="http://research.microsoft.com/manual/library.aspx" TargetMode="External"/><Relationship Id="rId7" Type="http://schemas.openxmlformats.org/officeDocument/2006/relationships/hyperlink" Target="http://es.wikipedia.org/wiki/LCF" TargetMode="External"/><Relationship Id="rId12" Type="http://schemas.openxmlformats.org/officeDocument/2006/relationships/hyperlink" Target="http://es.wikipedia.org/wiki/INRIA" TargetMode="External"/><Relationship Id="rId17" Type="http://schemas.openxmlformats.org/officeDocument/2006/relationships/hyperlink" Target="http://research.microsoft.com/projects/clrgen" TargetMode="External"/><Relationship Id="rId2" Type="http://schemas.openxmlformats.org/officeDocument/2006/relationships/slide" Target="../slides/slide3.xml"/><Relationship Id="rId16" Type="http://schemas.openxmlformats.org/officeDocument/2006/relationships/hyperlink" Target="http://es.wikipedia.org/w/index.php?title=Categorical_Abstract_Machine_Language&amp;action=edit&amp;redlink=1" TargetMode="External"/><Relationship Id="rId20" Type="http://schemas.openxmlformats.org/officeDocument/2006/relationships/hyperlink" Target="http://lab.msdn.microsoft.com/vs2005/" TargetMode="External"/><Relationship Id="rId1" Type="http://schemas.openxmlformats.org/officeDocument/2006/relationships/notesMaster" Target="../notesMasters/notesMaster1.xml"/><Relationship Id="rId6" Type="http://schemas.openxmlformats.org/officeDocument/2006/relationships/hyperlink" Target="http://es.wikipedia.org/wiki/Universidad_de_Edimburgo" TargetMode="External"/><Relationship Id="rId11" Type="http://schemas.openxmlformats.org/officeDocument/2006/relationships/hyperlink" Target="http://es.wikipedia.org/wiki/ML" TargetMode="External"/><Relationship Id="rId5" Type="http://schemas.openxmlformats.org/officeDocument/2006/relationships/hyperlink" Target="http://es.wikipedia.org/wiki/A%C3%B1os_1970" TargetMode="External"/><Relationship Id="rId15" Type="http://schemas.openxmlformats.org/officeDocument/2006/relationships/hyperlink" Target="http://es.wikipedia.org/wiki/Programaci%C3%B3n_orientada_a_objetos" TargetMode="External"/><Relationship Id="rId10" Type="http://schemas.openxmlformats.org/officeDocument/2006/relationships/hyperlink" Target="http://es.wikipedia.org/wiki/Polimorfismo" TargetMode="External"/><Relationship Id="rId19" Type="http://schemas.openxmlformats.org/officeDocument/2006/relationships/hyperlink" Target="http://msdn.microsoft.com/vstudio/" TargetMode="External"/><Relationship Id="rId4" Type="http://schemas.openxmlformats.org/officeDocument/2006/relationships/hyperlink" Target="http://es.wikipedia.org/wiki/Robin_Milner" TargetMode="External"/><Relationship Id="rId9" Type="http://schemas.openxmlformats.org/officeDocument/2006/relationships/hyperlink" Target="http://es.wikipedia.org/wiki/Lambda-c%C3%A1lculo" TargetMode="External"/><Relationship Id="rId14" Type="http://schemas.openxmlformats.org/officeDocument/2006/relationships/hyperlink" Target="http://es.wikipedia.org/wiki/Programaci%C3%B3n_imperativ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rticle.gmane.org/gmane.comp.lang.fsharp.general/100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23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Don</a:t>
            </a:r>
            <a:r>
              <a:rPr lang="es-ES_tradnl" baseline="0" dirty="0" smtClean="0"/>
              <a:t> Syme es un investigador australiano de Microsoft </a:t>
            </a:r>
            <a:r>
              <a:rPr lang="es-ES_tradnl" baseline="0" dirty="0" err="1" smtClean="0"/>
              <a:t>Research</a:t>
            </a:r>
            <a:r>
              <a:rPr lang="es-ES_tradnl" baseline="0" dirty="0" smtClean="0"/>
              <a:t> y padre del primer lenguaje funcional para el .NET Framework.</a:t>
            </a:r>
          </a:p>
          <a:p>
            <a:r>
              <a:rPr lang="en-US" sz="1200" kern="1200" dirty="0" smtClean="0">
                <a:solidFill>
                  <a:schemeClr val="tx1"/>
                </a:solidFill>
                <a:latin typeface="+mn-lt"/>
                <a:ea typeface="+mn-ea"/>
                <a:cs typeface="+mn-cs"/>
              </a:rPr>
              <a:t>I am the primary author of Expert F#, published in 2007, and we are now working on a second edition of this book. In the past I have worked in formal specification, interactive proof, automated verification and proof description languages. I have a PhD from the University of Cambridge and am a member of the </a:t>
            </a:r>
            <a:r>
              <a:rPr lang="en-US" sz="1200" kern="1200" dirty="0" smtClean="0">
                <a:solidFill>
                  <a:schemeClr val="tx1"/>
                </a:solidFill>
                <a:latin typeface="+mn-lt"/>
                <a:ea typeface="+mn-ea"/>
                <a:cs typeface="+mn-cs"/>
                <a:hlinkClick r:id="rId3"/>
              </a:rPr>
              <a:t>WG2.8</a:t>
            </a:r>
            <a:r>
              <a:rPr lang="en-US" sz="1200" kern="1200" dirty="0" smtClean="0">
                <a:solidFill>
                  <a:schemeClr val="tx1"/>
                </a:solidFill>
                <a:latin typeface="+mn-lt"/>
                <a:ea typeface="+mn-ea"/>
                <a:cs typeface="+mn-cs"/>
              </a:rPr>
              <a:t> working group on functional programming.</a:t>
            </a:r>
            <a:endParaRPr lang="es-ES_tradnl" baseline="0" dirty="0" smtClean="0"/>
          </a:p>
          <a:p>
            <a:r>
              <a:rPr lang="en-US" dirty="0" smtClean="0"/>
              <a:t>I joined </a:t>
            </a:r>
            <a:r>
              <a:rPr lang="en-US" dirty="0" smtClean="0">
                <a:hlinkClick r:id="rId4"/>
              </a:rPr>
              <a:t>Microsoft Research</a:t>
            </a:r>
            <a:r>
              <a:rPr lang="en-US" dirty="0" smtClean="0"/>
              <a:t> in 1998.  Before that I was a PhD. student at the </a:t>
            </a:r>
            <a:r>
              <a:rPr lang="en-US" dirty="0" smtClean="0">
                <a:hlinkClick r:id="rId5"/>
              </a:rPr>
              <a:t>University of Cambridge Computer Laboratory</a:t>
            </a:r>
            <a:r>
              <a:rPr lang="en-US" dirty="0" smtClean="0"/>
              <a:t>. Some time ago I spent three months at </a:t>
            </a:r>
            <a:r>
              <a:rPr lang="en-US" dirty="0" smtClean="0">
                <a:hlinkClick r:id="rId6"/>
              </a:rPr>
              <a:t>SRI</a:t>
            </a:r>
            <a:r>
              <a:rPr lang="en-US" dirty="0" smtClean="0"/>
              <a:t> and a six month jaunt at </a:t>
            </a:r>
            <a:r>
              <a:rPr lang="en-US" dirty="0" smtClean="0">
                <a:hlinkClick r:id="rId7"/>
              </a:rPr>
              <a:t>Intel</a:t>
            </a:r>
            <a:r>
              <a:rPr lang="en-US" dirty="0" smtClean="0"/>
              <a:t>. Clearly my ultimate aim is to work for everyone in the computing game, so I'll throw in links to </a:t>
            </a:r>
            <a:r>
              <a:rPr lang="en-US" dirty="0" smtClean="0">
                <a:hlinkClick r:id="rId8"/>
              </a:rPr>
              <a:t>IBM</a:t>
            </a:r>
            <a:r>
              <a:rPr lang="en-US" dirty="0" smtClean="0"/>
              <a:t>, </a:t>
            </a:r>
            <a:r>
              <a:rPr lang="en-US" dirty="0" smtClean="0">
                <a:hlinkClick r:id="rId9"/>
              </a:rPr>
              <a:t>Sun</a:t>
            </a:r>
            <a:r>
              <a:rPr lang="en-US" dirty="0" smtClean="0"/>
              <a:t> and </a:t>
            </a:r>
            <a:r>
              <a:rPr lang="en-US" dirty="0" smtClean="0">
                <a:hlinkClick r:id="rId10"/>
              </a:rPr>
              <a:t>Compaq</a:t>
            </a:r>
            <a:r>
              <a:rPr lang="en-US" dirty="0" smtClean="0"/>
              <a:t> for good measure.  Before all of this, I graduated from the </a:t>
            </a:r>
            <a:r>
              <a:rPr lang="en-US" dirty="0" smtClean="0">
                <a:hlinkClick r:id="rId11"/>
              </a:rPr>
              <a:t>Australian National University</a:t>
            </a:r>
            <a:r>
              <a:rPr lang="en-US" dirty="0" smtClean="0"/>
              <a:t> in 1993. </a:t>
            </a:r>
            <a:endParaRPr lang="es-ES_tradnl" baseline="0" dirty="0" smtClean="0"/>
          </a:p>
          <a:p>
            <a:endParaRPr lang="es-ES_tradnl" baseline="0" dirty="0" smtClean="0"/>
          </a:p>
          <a:p>
            <a:r>
              <a:rPr lang="es-ES_tradnl" baseline="0" dirty="0" smtClean="0"/>
              <a:t>Como todo lenguaje funcional los programas son colecciones de funciones que aceptan argumentos y devuelven valores.</a:t>
            </a:r>
          </a:p>
          <a:p>
            <a:endParaRPr lang="es-ES_tradnl" baseline="0" dirty="0" smtClean="0"/>
          </a:p>
          <a:p>
            <a:r>
              <a:rPr lang="es-ES_tradnl" baseline="0" dirty="0" smtClean="0"/>
              <a:t>El programador funcional suena como un monje medieval, negándose los placeres de vivir en la espera de que esto lo haga un virtuoso.</a:t>
            </a:r>
          </a:p>
          <a:p>
            <a:r>
              <a:rPr lang="es-ES_tradnl" baseline="0" dirty="0" smtClean="0"/>
              <a:t>  </a:t>
            </a:r>
            <a:endParaRPr lang="es-ES_tradnl" dirty="0" smtClean="0"/>
          </a:p>
          <a:p>
            <a:r>
              <a:rPr lang="es-ES_tradnl" dirty="0" smtClean="0"/>
              <a:t>En F# puedes</a:t>
            </a:r>
            <a:r>
              <a:rPr lang="es-ES_tradnl" baseline="0" dirty="0" smtClean="0"/>
              <a:t> elegir cual de los 3 paradigmas es el más adecuado, o combinarlos. Puedes hacer FP, si eres un purista, o puedes fácilmente combinar funcional, imperativo, y orientado a objetos en el mismo programa y explotar las fortalezas de cada paradigma.</a:t>
            </a:r>
          </a:p>
          <a:p>
            <a:endParaRPr lang="es-ES_trad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Su origen se encuentra en el </a:t>
            </a:r>
            <a:r>
              <a:rPr lang="es-ES_tradnl" dirty="0" err="1" smtClean="0"/>
              <a:t>Ocaml</a:t>
            </a:r>
            <a:r>
              <a:rPr lang="es-ES_tradnl" dirty="0" smtClean="0"/>
              <a:t>, un exitoso</a:t>
            </a:r>
            <a:r>
              <a:rPr lang="es-ES_tradnl" baseline="0" dirty="0" smtClean="0"/>
              <a:t> </a:t>
            </a:r>
            <a:r>
              <a:rPr lang="es-ES_tradnl" baseline="0" dirty="0" err="1" smtClean="0"/>
              <a:t>luenguaje</a:t>
            </a:r>
            <a:r>
              <a:rPr lang="es-ES_tradnl" baseline="0" dirty="0" smtClean="0"/>
              <a:t> FP Orientado a Objetos y que fue extendido para llegar a la filosofía de </a:t>
            </a:r>
            <a:r>
              <a:rPr lang="es-ES_tradnl" baseline="0" dirty="0" err="1" smtClean="0"/>
              <a:t>.Net</a:t>
            </a:r>
            <a:r>
              <a:rPr lang="es-ES_tradnl"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smtClean="0"/>
              <a:t>ML</a:t>
            </a:r>
            <a:r>
              <a:rPr lang="es-ES" dirty="0" smtClean="0"/>
              <a:t> es un lenguaje de programación de propósito general de la familia de los </a:t>
            </a:r>
            <a:r>
              <a:rPr lang="es-ES" dirty="0" smtClean="0">
                <a:hlinkClick r:id="rId3" action="ppaction://hlinkfile" tooltip="Programación funcional"/>
              </a:rPr>
              <a:t>lenguajes de programación funcional</a:t>
            </a:r>
            <a:r>
              <a:rPr lang="es-ES" dirty="0" smtClean="0"/>
              <a:t> desarrollado por </a:t>
            </a:r>
            <a:r>
              <a:rPr lang="es-ES" dirty="0" err="1" smtClean="0">
                <a:hlinkClick r:id="rId4" action="ppaction://hlinkfile" tooltip="Robin Milner"/>
              </a:rPr>
              <a:t>Robin</a:t>
            </a:r>
            <a:r>
              <a:rPr lang="es-ES" dirty="0" smtClean="0">
                <a:hlinkClick r:id="rId4" action="ppaction://hlinkfile" tooltip="Robin Milner"/>
              </a:rPr>
              <a:t> </a:t>
            </a:r>
            <a:r>
              <a:rPr lang="es-ES" dirty="0" err="1" smtClean="0">
                <a:hlinkClick r:id="rId4" action="ppaction://hlinkfile" tooltip="Robin Milner"/>
              </a:rPr>
              <a:t>Milner</a:t>
            </a:r>
            <a:r>
              <a:rPr lang="es-ES" dirty="0" smtClean="0"/>
              <a:t> y otros a finales de los </a:t>
            </a:r>
            <a:r>
              <a:rPr lang="es-ES" dirty="0" smtClean="0">
                <a:hlinkClick r:id="rId5" action="ppaction://hlinkfile" tooltip="Años 1970"/>
              </a:rPr>
              <a:t>años 1970</a:t>
            </a:r>
            <a:r>
              <a:rPr lang="es-ES" dirty="0" smtClean="0"/>
              <a:t> en la </a:t>
            </a:r>
            <a:r>
              <a:rPr lang="es-ES" dirty="0" smtClean="0">
                <a:hlinkClick r:id="rId6" action="ppaction://hlinkfile" tooltip="Universidad de Edimburgo"/>
              </a:rPr>
              <a:t>Universidad de Edimburgo</a:t>
            </a:r>
            <a:r>
              <a:rPr lang="es-ES" dirty="0" smtClean="0"/>
              <a:t>. ML es un acrónimo de </a:t>
            </a:r>
            <a:r>
              <a:rPr lang="es-ES" b="1" dirty="0" smtClean="0"/>
              <a:t>Meta Lenguaje</a:t>
            </a:r>
            <a:r>
              <a:rPr lang="es-ES" dirty="0" smtClean="0"/>
              <a:t> dado que fue concebido como el lenguaje para desarrollar tácticas de demostración en el sistema </a:t>
            </a:r>
            <a:r>
              <a:rPr lang="es-ES" dirty="0" smtClean="0">
                <a:hlinkClick r:id="rId7" action="ppaction://hlinkfile" tooltip="LCF"/>
              </a:rPr>
              <a:t>LCF</a:t>
            </a:r>
            <a:r>
              <a:rPr lang="es-ES" dirty="0" smtClean="0"/>
              <a:t> (El lenguaje para el cual ML era meta lenguaje es </a:t>
            </a:r>
            <a:r>
              <a:rPr lang="es-ES" i="1" dirty="0" err="1" smtClean="0"/>
              <a:t>pplambda</a:t>
            </a:r>
            <a:r>
              <a:rPr lang="es-ES" dirty="0" smtClean="0"/>
              <a:t>, una combinación del </a:t>
            </a:r>
            <a:r>
              <a:rPr lang="es-ES" dirty="0" smtClean="0">
                <a:hlinkClick r:id="rId8" action="ppaction://hlinkfile" tooltip="Cálculo de predicados de primer orden (aún no redactado)"/>
              </a:rPr>
              <a:t>cálculo de predicados de primer orden</a:t>
            </a:r>
            <a:r>
              <a:rPr lang="es-ES" dirty="0" smtClean="0"/>
              <a:t> y el </a:t>
            </a:r>
            <a:r>
              <a:rPr lang="es-ES" dirty="0" smtClean="0">
                <a:hlinkClick r:id="rId9" action="ppaction://hlinkfile" tooltip="Lambda-cálculo"/>
              </a:rPr>
              <a:t>lambda-cálculo</a:t>
            </a:r>
            <a:r>
              <a:rPr lang="es-ES" dirty="0" smtClean="0"/>
              <a:t> </a:t>
            </a:r>
            <a:r>
              <a:rPr lang="es-ES" dirty="0" smtClean="0">
                <a:hlinkClick r:id="rId10" action="ppaction://hlinkfile" tooltip="Polimorfismo"/>
              </a:rPr>
              <a:t>polimórfico</a:t>
            </a:r>
            <a:r>
              <a:rPr lang="es-ES" dirty="0" smtClean="0"/>
              <a:t> sencillamente tipificado).</a:t>
            </a:r>
          </a:p>
          <a:p>
            <a:endParaRPr lang="es-ES" i="1" dirty="0" smtClean="0"/>
          </a:p>
          <a:p>
            <a:r>
              <a:rPr lang="es-ES" dirty="0" smtClean="0"/>
              <a:t>El lenguaje </a:t>
            </a:r>
            <a:r>
              <a:rPr lang="es-ES" b="1" dirty="0" err="1" smtClean="0"/>
              <a:t>Objective</a:t>
            </a:r>
            <a:r>
              <a:rPr lang="es-ES" b="1" dirty="0" smtClean="0"/>
              <a:t> CAML</a:t>
            </a:r>
            <a:r>
              <a:rPr lang="es-ES" dirty="0" smtClean="0"/>
              <a:t>, también llamado </a:t>
            </a:r>
            <a:r>
              <a:rPr lang="es-ES" b="1" dirty="0" err="1" smtClean="0"/>
              <a:t>Ocaml</a:t>
            </a:r>
            <a:r>
              <a:rPr lang="es-ES" dirty="0" smtClean="0"/>
              <a:t> o </a:t>
            </a:r>
            <a:r>
              <a:rPr lang="es-ES" b="1" dirty="0" err="1" smtClean="0"/>
              <a:t>O'Caml</a:t>
            </a:r>
            <a:r>
              <a:rPr lang="es-ES" dirty="0" smtClean="0"/>
              <a:t>, es un lenguaje de programación avanzado de la familia de los lenguajes </a:t>
            </a:r>
            <a:r>
              <a:rPr lang="es-ES" dirty="0" smtClean="0">
                <a:hlinkClick r:id="rId11" action="ppaction://hlinkfile" tooltip="ML"/>
              </a:rPr>
              <a:t>ML</a:t>
            </a:r>
            <a:r>
              <a:rPr lang="es-ES" dirty="0" smtClean="0"/>
              <a:t>, desarrollado y distribuido por el </a:t>
            </a:r>
            <a:r>
              <a:rPr lang="es-ES" dirty="0" smtClean="0">
                <a:hlinkClick r:id="rId12" action="ppaction://hlinkfile" tooltip="INRIA"/>
              </a:rPr>
              <a:t>INRIA</a:t>
            </a:r>
            <a:r>
              <a:rPr lang="es-ES" dirty="0" smtClean="0"/>
              <a:t> en </a:t>
            </a:r>
            <a:r>
              <a:rPr lang="es-ES" dirty="0" smtClean="0">
                <a:hlinkClick r:id="rId13" action="ppaction://hlinkfile" tooltip="Francia"/>
              </a:rPr>
              <a:t>Francia</a:t>
            </a:r>
            <a:r>
              <a:rPr lang="es-ES" dirty="0" smtClean="0"/>
              <a:t>. </a:t>
            </a:r>
            <a:r>
              <a:rPr lang="es-ES" dirty="0" err="1" smtClean="0"/>
              <a:t>Ocaml</a:t>
            </a:r>
            <a:r>
              <a:rPr lang="es-ES" dirty="0" smtClean="0"/>
              <a:t> admite los paradigmas de </a:t>
            </a:r>
            <a:r>
              <a:rPr lang="es-ES" dirty="0" smtClean="0">
                <a:hlinkClick r:id="rId14" action="ppaction://hlinkfile" tooltip="Programación imperativa"/>
              </a:rPr>
              <a:t>programación imperativa</a:t>
            </a:r>
            <a:r>
              <a:rPr lang="es-ES" dirty="0" smtClean="0"/>
              <a:t>, </a:t>
            </a:r>
            <a:r>
              <a:rPr lang="es-ES" dirty="0" smtClean="0">
                <a:hlinkClick r:id="rId3" action="ppaction://hlinkfile" tooltip="Programación funcional"/>
              </a:rPr>
              <a:t>programación funcional</a:t>
            </a:r>
            <a:r>
              <a:rPr lang="es-ES" dirty="0" smtClean="0"/>
              <a:t> y </a:t>
            </a:r>
            <a:r>
              <a:rPr lang="es-ES" dirty="0" smtClean="0">
                <a:hlinkClick r:id="rId15" action="ppaction://hlinkfile" tooltip="Programación orientada a objetos"/>
              </a:rPr>
              <a:t>programación orientada a objetos</a:t>
            </a:r>
            <a:r>
              <a:rPr lang="es-ES" dirty="0" smtClean="0"/>
              <a:t>.</a:t>
            </a:r>
          </a:p>
          <a:p>
            <a:r>
              <a:rPr lang="es-ES" dirty="0" err="1" smtClean="0"/>
              <a:t>Ocaml</a:t>
            </a:r>
            <a:r>
              <a:rPr lang="es-ES" dirty="0" smtClean="0"/>
              <a:t> nace de la evolución del lenguaje CAML, abreviación de </a:t>
            </a:r>
            <a:r>
              <a:rPr lang="es-ES" i="1" dirty="0" err="1" smtClean="0">
                <a:hlinkClick r:id="rId16" action="ppaction://hlinkfile" tooltip="Categorical Abstract Machine Language (aún no redactado)"/>
              </a:rPr>
              <a:t>Categorical</a:t>
            </a:r>
            <a:r>
              <a:rPr lang="es-ES" i="1" dirty="0" smtClean="0">
                <a:hlinkClick r:id="rId16" action="ppaction://hlinkfile" tooltip="Categorical Abstract Machine Language (aún no redactado)"/>
              </a:rPr>
              <a:t> </a:t>
            </a:r>
            <a:r>
              <a:rPr lang="es-ES" i="1" dirty="0" err="1" smtClean="0">
                <a:hlinkClick r:id="rId16" action="ppaction://hlinkfile" tooltip="Categorical Abstract Machine Language (aún no redactado)"/>
              </a:rPr>
              <a:t>Abstract</a:t>
            </a:r>
            <a:r>
              <a:rPr lang="es-ES" i="1" dirty="0" smtClean="0">
                <a:hlinkClick r:id="rId16" action="ppaction://hlinkfile" tooltip="Categorical Abstract Machine Language (aún no redactado)"/>
              </a:rPr>
              <a:t> Machine </a:t>
            </a:r>
            <a:r>
              <a:rPr lang="es-ES" i="1" dirty="0" err="1" smtClean="0">
                <a:hlinkClick r:id="rId16" action="ppaction://hlinkfile" tooltip="Categorical Abstract Machine Language (aún no redactado)"/>
              </a:rPr>
              <a:t>Language</a:t>
            </a:r>
            <a:r>
              <a:rPr lang="es-ES" dirty="0" smtClean="0"/>
              <a:t>, al integrársele la programación con objetos.</a:t>
            </a:r>
            <a:endParaRPr lang="es-ES" baseline="30000" dirty="0" smtClean="0"/>
          </a:p>
          <a:p>
            <a:endParaRPr lang="en-US" i="1" dirty="0" smtClean="0"/>
          </a:p>
          <a:p>
            <a:r>
              <a:rPr lang="en-US" i="1" dirty="0" smtClean="0"/>
              <a:t>Some F# features:</a:t>
            </a:r>
            <a:endParaRPr lang="en-US" dirty="0" smtClean="0"/>
          </a:p>
          <a:p>
            <a:r>
              <a:rPr lang="en-US" i="1" dirty="0" smtClean="0"/>
              <a:t>F# is the first ML language where all the types and values in an ML program can be accessed from some significant other languages (e.g., C#) in a predictable and friendly way. </a:t>
            </a:r>
            <a:endParaRPr lang="en-US" dirty="0" smtClean="0"/>
          </a:p>
          <a:p>
            <a:r>
              <a:rPr lang="en-US" i="1" dirty="0" smtClean="0"/>
              <a:t>F# was the first released .NET language to produce </a:t>
            </a:r>
            <a:r>
              <a:rPr lang="en-US" i="1" dirty="0" smtClean="0">
                <a:hlinkClick r:id="rId17"/>
              </a:rPr>
              <a:t>Generic IL</a:t>
            </a:r>
            <a:r>
              <a:rPr lang="en-US" i="1" dirty="0" smtClean="0"/>
              <a:t>, and the compiler was designed partly with this language in mind. The compiler can also produce (non-generic) v1.0 or v1.1 .NET binaries. </a:t>
            </a:r>
            <a:endParaRPr lang="en-US" dirty="0" smtClean="0"/>
          </a:p>
          <a:p>
            <a:r>
              <a:rPr lang="en-US" i="1" dirty="0" smtClean="0"/>
              <a:t>F# supports features that are often missing from ML implementations such as Unicode strings, dynamic linking, preemptive multithreading and SMP machine support. </a:t>
            </a:r>
            <a:endParaRPr lang="en-US" dirty="0" smtClean="0"/>
          </a:p>
          <a:p>
            <a:r>
              <a:rPr lang="en-US" i="1" dirty="0" smtClean="0"/>
              <a:t>F# for developers:</a:t>
            </a:r>
            <a:endParaRPr lang="en-US" dirty="0" smtClean="0"/>
          </a:p>
          <a:p>
            <a:r>
              <a:rPr lang="en-US" i="1" dirty="0" smtClean="0"/>
              <a:t>The interactive environment fsi.exe supports top-level development and exploration of the dynamics of your code and environment. </a:t>
            </a:r>
            <a:endParaRPr lang="en-US" dirty="0" smtClean="0"/>
          </a:p>
          <a:p>
            <a:r>
              <a:rPr lang="en-US" i="1" dirty="0" smtClean="0"/>
              <a:t>The command line compiler fsc.exe supports separate compilation, debug information and optimization. </a:t>
            </a:r>
            <a:endParaRPr lang="en-US" dirty="0" smtClean="0"/>
          </a:p>
          <a:p>
            <a:r>
              <a:rPr lang="en-US" i="1" dirty="0" smtClean="0"/>
              <a:t>F# comes with </a:t>
            </a:r>
            <a:r>
              <a:rPr lang="en-US" i="1" dirty="0" smtClean="0">
                <a:hlinkClick r:id="rId18"/>
              </a:rPr>
              <a:t>F# for Visual Studio</a:t>
            </a:r>
            <a:r>
              <a:rPr lang="en-US" i="1" dirty="0" smtClean="0"/>
              <a:t>, an extension to </a:t>
            </a:r>
            <a:r>
              <a:rPr lang="en-US" i="1" dirty="0" smtClean="0">
                <a:hlinkClick r:id="rId19"/>
              </a:rPr>
              <a:t>Visual Studio 2003</a:t>
            </a:r>
            <a:r>
              <a:rPr lang="en-US" i="1" dirty="0" smtClean="0"/>
              <a:t> and </a:t>
            </a:r>
            <a:r>
              <a:rPr lang="en-US" i="1" dirty="0" smtClean="0">
                <a:hlinkClick r:id="rId20"/>
              </a:rPr>
              <a:t>Visual Studio 2005</a:t>
            </a:r>
            <a:r>
              <a:rPr lang="en-US" i="1" dirty="0" smtClean="0"/>
              <a:t> that supports features such as an integrated build/debug environment, graphical debugging, interactive syntax highlighting, parsing and </a:t>
            </a:r>
            <a:r>
              <a:rPr lang="en-US" i="1" dirty="0" err="1" smtClean="0"/>
              <a:t>typechecking</a:t>
            </a:r>
            <a:r>
              <a:rPr lang="en-US" i="1" dirty="0" smtClean="0"/>
              <a:t>, IntelliSense, </a:t>
            </a:r>
            <a:r>
              <a:rPr lang="en-US" i="1" dirty="0" err="1" smtClean="0"/>
              <a:t>CodeSense</a:t>
            </a:r>
            <a:r>
              <a:rPr lang="en-US" i="1" dirty="0" smtClean="0"/>
              <a:t>, </a:t>
            </a:r>
            <a:r>
              <a:rPr lang="en-US" i="1" dirty="0" err="1" smtClean="0"/>
              <a:t>MethodTips</a:t>
            </a:r>
            <a:r>
              <a:rPr lang="en-US" i="1" dirty="0" smtClean="0"/>
              <a:t> and a simple project system. </a:t>
            </a:r>
            <a:endParaRPr lang="en-US" dirty="0" smtClean="0"/>
          </a:p>
          <a:p>
            <a:r>
              <a:rPr lang="en-US" i="1" dirty="0" smtClean="0"/>
              <a:t>F# can be used with tools from the .NET Framework, Microsoft’s Visual Studio and many other .NET development tools.  </a:t>
            </a:r>
            <a:endParaRPr lang="en-US" dirty="0" smtClean="0"/>
          </a:p>
          <a:p>
            <a:r>
              <a:rPr lang="en-US" i="1" dirty="0" smtClean="0"/>
              <a:t>F# comes with an </a:t>
            </a:r>
            <a:r>
              <a:rPr lang="en-US" i="1" dirty="0" smtClean="0">
                <a:hlinkClick r:id="rId21"/>
              </a:rPr>
              <a:t>ML compatibility library</a:t>
            </a:r>
            <a:r>
              <a:rPr lang="en-US" i="1" dirty="0" smtClean="0"/>
              <a:t> that approximates and extends some of the </a:t>
            </a:r>
            <a:r>
              <a:rPr lang="en-US" i="1" dirty="0" err="1" smtClean="0"/>
              <a:t>OCaml</a:t>
            </a:r>
            <a:r>
              <a:rPr lang="en-US" i="1" dirty="0" smtClean="0"/>
              <a:t> 3.06 libraries. This means you don’t have to use .NET libraries if it is not appropriate.  It is possible to write large and sophisticated applications that can be cross-compiled as </a:t>
            </a:r>
            <a:r>
              <a:rPr lang="en-US" i="1" dirty="0" err="1" smtClean="0"/>
              <a:t>OCaml</a:t>
            </a:r>
            <a:r>
              <a:rPr lang="en-US" i="1" dirty="0" smtClean="0"/>
              <a:t> code or F# code, and we take this mode of use very seriously.</a:t>
            </a:r>
            <a:endParaRPr lang="en-US" dirty="0" smtClean="0"/>
          </a:p>
          <a:p>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Su origen se encuentra en el </a:t>
            </a:r>
            <a:r>
              <a:rPr lang="es-ES_tradnl" dirty="0" err="1" smtClean="0"/>
              <a:t>Ocaml</a:t>
            </a:r>
            <a:r>
              <a:rPr lang="es-ES_tradnl" dirty="0" smtClean="0"/>
              <a:t>, un exitoso</a:t>
            </a:r>
            <a:r>
              <a:rPr lang="es-ES_tradnl" baseline="0" dirty="0" smtClean="0"/>
              <a:t> lenguaje FP Orientado a Objetos y que fue extendido para llegar a la filosofía de </a:t>
            </a:r>
            <a:r>
              <a:rPr lang="es-ES_tradnl" baseline="0" dirty="0" err="1" smtClean="0"/>
              <a:t>.Net</a:t>
            </a:r>
            <a:r>
              <a:rPr lang="es-ES_tradnl"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El compilador de F# puede compilar para todas la implementaciones de el </a:t>
            </a:r>
            <a:r>
              <a:rPr lang="es-ES_tradnl" dirty="0" err="1" smtClean="0"/>
              <a:t>Common</a:t>
            </a:r>
            <a:r>
              <a:rPr lang="es-ES_tradnl" dirty="0" smtClean="0"/>
              <a:t> </a:t>
            </a:r>
            <a:r>
              <a:rPr lang="es-ES_tradnl" dirty="0" err="1" smtClean="0"/>
              <a:t>Languege</a:t>
            </a:r>
            <a:r>
              <a:rPr lang="es-ES_tradnl" baseline="0" dirty="0" smtClean="0"/>
              <a:t> </a:t>
            </a:r>
            <a:r>
              <a:rPr lang="es-ES_tradnl" baseline="0" dirty="0" err="1" smtClean="0"/>
              <a:t>Infraestructure</a:t>
            </a:r>
            <a:r>
              <a:rPr lang="es-ES_tradnl" baseline="0" dirty="0" smtClean="0"/>
              <a:t> (CLI), esto es soportado mediante el </a:t>
            </a:r>
            <a:r>
              <a:rPr lang="es-ES_tradnl" baseline="0" dirty="0" err="1" smtClean="0"/>
              <a:t>Intermediate</a:t>
            </a:r>
            <a:r>
              <a:rPr lang="es-ES_tradnl" baseline="0" dirty="0" smtClean="0"/>
              <a:t> </a:t>
            </a:r>
            <a:r>
              <a:rPr lang="es-ES_tradnl" baseline="0" dirty="0" err="1" smtClean="0"/>
              <a:t>Language</a:t>
            </a:r>
            <a:r>
              <a:rPr lang="es-ES_tradnl"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F# corre bajo Windows, Linux, Apple Mac OS X y </a:t>
            </a:r>
            <a:r>
              <a:rPr lang="es-ES_tradnl" baseline="0" dirty="0" err="1" smtClean="0"/>
              <a:t>OpenBSD</a:t>
            </a:r>
            <a:r>
              <a:rPr lang="es-ES_tradnl"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F# no es sólo un lenguaje de investigación</a:t>
            </a:r>
            <a:r>
              <a:rPr lang="es-ES_tradnl" baseline="0" dirty="0" smtClean="0"/>
              <a:t> o un lenguaje académico. Es usado para una inmensa variedad de aplicaciones del mundo real. </a:t>
            </a:r>
            <a:endParaRPr lang="es-ES_tradnl" dirty="0" smtClean="0"/>
          </a:p>
          <a:p>
            <a:endParaRPr lang="es-ES_tradnl" baseline="0" dirty="0" smtClean="0"/>
          </a:p>
          <a:p>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Su origen se encuentra en el </a:t>
            </a:r>
            <a:r>
              <a:rPr lang="es-ES_tradnl" dirty="0" err="1" smtClean="0"/>
              <a:t>Ocaml</a:t>
            </a:r>
            <a:r>
              <a:rPr lang="es-ES_tradnl" dirty="0" smtClean="0"/>
              <a:t>, un exitoso</a:t>
            </a:r>
            <a:r>
              <a:rPr lang="es-ES_tradnl" baseline="0" dirty="0" smtClean="0"/>
              <a:t> lenguaje FP Orientado a Objetos y que fue extendido para llegar a la filosofía de </a:t>
            </a:r>
            <a:r>
              <a:rPr lang="es-ES_tradnl" baseline="0" dirty="0" err="1" smtClean="0"/>
              <a:t>.Net</a:t>
            </a:r>
            <a:r>
              <a:rPr lang="es-ES_tradnl"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El compilador de F# puede compilar para todas la implementaciones de el </a:t>
            </a:r>
            <a:r>
              <a:rPr lang="es-ES_tradnl" dirty="0" err="1" smtClean="0"/>
              <a:t>Common</a:t>
            </a:r>
            <a:r>
              <a:rPr lang="es-ES_tradnl" dirty="0" smtClean="0"/>
              <a:t> </a:t>
            </a:r>
            <a:r>
              <a:rPr lang="es-ES_tradnl" dirty="0" err="1" smtClean="0"/>
              <a:t>Languege</a:t>
            </a:r>
            <a:r>
              <a:rPr lang="es-ES_tradnl" baseline="0" dirty="0" smtClean="0"/>
              <a:t> </a:t>
            </a:r>
            <a:r>
              <a:rPr lang="es-ES_tradnl" baseline="0" dirty="0" err="1" smtClean="0"/>
              <a:t>Infraestructure</a:t>
            </a:r>
            <a:r>
              <a:rPr lang="es-ES_tradnl" baseline="0" dirty="0" smtClean="0"/>
              <a:t> (CLI), esto es soportado mediante el </a:t>
            </a:r>
            <a:r>
              <a:rPr lang="es-ES_tradnl" baseline="0" dirty="0" err="1" smtClean="0"/>
              <a:t>Intermediate</a:t>
            </a:r>
            <a:r>
              <a:rPr lang="es-ES_tradnl" baseline="0" dirty="0" smtClean="0"/>
              <a:t> </a:t>
            </a:r>
            <a:r>
              <a:rPr lang="es-ES_tradnl" baseline="0" dirty="0" err="1" smtClean="0"/>
              <a:t>Language</a:t>
            </a:r>
            <a:r>
              <a:rPr lang="es-ES_tradnl"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smtClean="0"/>
              <a:t>F# corre bajo Windows, Linux, Apple Mac OS X y </a:t>
            </a:r>
            <a:r>
              <a:rPr lang="es-ES_tradnl" baseline="0" dirty="0" err="1" smtClean="0"/>
              <a:t>OpenBSD</a:t>
            </a:r>
            <a:r>
              <a:rPr lang="es-ES_tradnl"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F# no es sólo un lenguaje de investigación</a:t>
            </a:r>
            <a:r>
              <a:rPr lang="es-ES_tradnl" baseline="0" dirty="0" smtClean="0"/>
              <a:t> o un lenguaje académico. Es usado para una inmensa variedad de aplicaciones del mundo real. </a:t>
            </a:r>
            <a:endParaRPr lang="es-ES_tradnl" dirty="0" smtClean="0"/>
          </a:p>
          <a:p>
            <a:endParaRPr lang="es-ES_tradnl" baseline="0" dirty="0" smtClean="0"/>
          </a:p>
          <a:p>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Q. When will the next release of F# be? Will I be able to continue to use F# with VS2008?</a:t>
            </a:r>
            <a:endParaRPr lang="en-US" dirty="0" smtClean="0"/>
          </a:p>
          <a:p>
            <a:pPr lvl="1"/>
            <a:r>
              <a:rPr lang="en-US" sz="1200" kern="1200" dirty="0" smtClean="0">
                <a:solidFill>
                  <a:schemeClr val="tx1"/>
                </a:solidFill>
                <a:latin typeface="+mn-lt"/>
                <a:ea typeface="+mn-ea"/>
                <a:cs typeface="+mn-cs"/>
              </a:rPr>
              <a:t>o</a:t>
            </a:r>
            <a:r>
              <a:rPr lang="en-US" sz="7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Our next major release of F# will be as part of the first beta of Visual Studio 2010, and at around the same time we will make available a matching update release of the Visual Studio 2008/.NET2.0 F# compiler and tools. </a:t>
            </a:r>
            <a:endParaRPr lang="en-US" dirty="0" smtClean="0"/>
          </a:p>
          <a:p>
            <a:r>
              <a:rPr lang="en-US" sz="1200" b="1" kern="1200" dirty="0" smtClean="0">
                <a:solidFill>
                  <a:schemeClr val="tx1"/>
                </a:solidFill>
                <a:latin typeface="+mn-lt"/>
                <a:ea typeface="+mn-ea"/>
                <a:cs typeface="+mn-cs"/>
              </a:rPr>
              <a:t> </a:t>
            </a:r>
            <a:endParaRPr lang="en-US" dirty="0" smtClean="0"/>
          </a:p>
          <a:p>
            <a:r>
              <a:rPr lang="en-US" sz="1200" b="1" kern="1200" dirty="0" smtClean="0">
                <a:solidFill>
                  <a:schemeClr val="tx1"/>
                </a:solidFill>
                <a:latin typeface="+mn-lt"/>
                <a:ea typeface="+mn-ea"/>
                <a:cs typeface="+mn-cs"/>
              </a:rPr>
              <a:t>Q. What about shared source?</a:t>
            </a:r>
            <a:endParaRPr lang="en-US" dirty="0" smtClean="0"/>
          </a:p>
          <a:p>
            <a:r>
              <a:rPr lang="en-US" sz="1200" kern="1200" dirty="0" smtClean="0">
                <a:solidFill>
                  <a:schemeClr val="tx1"/>
                </a:solidFill>
                <a:latin typeface="+mn-lt"/>
                <a:ea typeface="+mn-ea"/>
                <a:cs typeface="+mn-cs"/>
              </a:rPr>
              <a:t>Our plan is to make both the F# compiler and the core F# library available as shared source on </a:t>
            </a:r>
            <a:r>
              <a:rPr lang="en-US" sz="1200" kern="1200" dirty="0" err="1" smtClean="0">
                <a:solidFill>
                  <a:schemeClr val="tx1"/>
                </a:solidFill>
                <a:latin typeface="+mn-lt"/>
                <a:ea typeface="+mn-ea"/>
                <a:cs typeface="+mn-cs"/>
              </a:rPr>
              <a:t>CodePlex</a:t>
            </a:r>
            <a:r>
              <a:rPr lang="en-US" sz="1200" kern="1200" dirty="0" smtClean="0">
                <a:solidFill>
                  <a:schemeClr val="tx1"/>
                </a:solidFill>
                <a:latin typeface="+mn-lt"/>
                <a:ea typeface="+mn-ea"/>
                <a:cs typeface="+mn-cs"/>
              </a:rPr>
              <a:t> in the Visual Studio 2010 timeframe, most likely at the time Visual Studio 2010 ships. We also plan an active </a:t>
            </a:r>
            <a:r>
              <a:rPr lang="en-US" sz="1200" kern="1200" dirty="0" err="1" smtClean="0">
                <a:solidFill>
                  <a:schemeClr val="tx1"/>
                </a:solidFill>
                <a:latin typeface="+mn-lt"/>
                <a:ea typeface="+mn-ea"/>
                <a:cs typeface="+mn-cs"/>
              </a:rPr>
              <a:t>CodePlex</a:t>
            </a:r>
            <a:r>
              <a:rPr lang="en-US" sz="1200" kern="1200" dirty="0" smtClean="0">
                <a:solidFill>
                  <a:schemeClr val="tx1"/>
                </a:solidFill>
                <a:latin typeface="+mn-lt"/>
                <a:ea typeface="+mn-ea"/>
                <a:cs typeface="+mn-cs"/>
              </a:rPr>
              <a:t> project called the "F# Power Pack" which will contain tools such as the F# parser and </a:t>
            </a:r>
            <a:r>
              <a:rPr lang="en-US" sz="1200" kern="1200" dirty="0" err="1" smtClean="0">
                <a:solidFill>
                  <a:schemeClr val="tx1"/>
                </a:solidFill>
                <a:latin typeface="+mn-lt"/>
                <a:ea typeface="+mn-ea"/>
                <a:cs typeface="+mn-cs"/>
              </a:rPr>
              <a:t>lexer</a:t>
            </a:r>
            <a:r>
              <a:rPr lang="en-US" sz="1200" kern="1200" dirty="0" smtClean="0">
                <a:solidFill>
                  <a:schemeClr val="tx1"/>
                </a:solidFill>
                <a:latin typeface="+mn-lt"/>
                <a:ea typeface="+mn-ea"/>
                <a:cs typeface="+mn-cs"/>
              </a:rPr>
              <a:t> generators. We outlined these plans in a </a:t>
            </a:r>
            <a:r>
              <a:rPr lang="en-US" dirty="0" smtClean="0">
                <a:hlinkClick r:id="rId3"/>
              </a:rPr>
              <a:t>post to the F# mailing list in October</a:t>
            </a:r>
            <a:r>
              <a:rPr lang="en-US" sz="1200" kern="1200" dirty="0" smtClean="0">
                <a:solidFill>
                  <a:schemeClr val="tx1"/>
                </a:solidFill>
                <a:latin typeface="+mn-lt"/>
                <a:ea typeface="+mn-ea"/>
                <a:cs typeface="+mn-cs"/>
              </a:rPr>
              <a:t>.</a:t>
            </a:r>
            <a:endParaRPr lang="en-US" dirty="0" smtClean="0"/>
          </a:p>
          <a:p>
            <a:pPr lvl="0"/>
            <a:r>
              <a:rPr lang="en-US" sz="1200" b="1" kern="1200" dirty="0" smtClean="0">
                <a:solidFill>
                  <a:schemeClr val="tx1"/>
                </a:solidFill>
                <a:latin typeface="+mn-lt"/>
                <a:ea typeface="+mn-ea"/>
                <a:cs typeface="+mn-cs"/>
              </a:rPr>
              <a:t>Q.</a:t>
            </a:r>
            <a:r>
              <a:rPr lang="en-US" sz="7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Is F# in .NET 4.0?</a:t>
            </a:r>
            <a:endParaRPr lang="en-US" dirty="0" smtClean="0"/>
          </a:p>
          <a:p>
            <a:pPr lvl="1"/>
            <a:r>
              <a:rPr lang="en-US" sz="1200" kern="1200" dirty="0" smtClean="0">
                <a:solidFill>
                  <a:schemeClr val="tx1"/>
                </a:solidFill>
                <a:latin typeface="+mn-lt"/>
                <a:ea typeface="+mn-ea"/>
                <a:cs typeface="+mn-cs"/>
              </a:rPr>
              <a:t>o</a:t>
            </a:r>
            <a:r>
              <a:rPr lang="en-US" sz="7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current plan of record is that the F# core libraries and compiler will ship as an additional component, not in the .NET Framework itself.  We expect this to be available as an F# redistributable package. Referencing this package from a Visual Studio setup project will be sufficient to deploy the core library DLL(s) it to a client machine.</a:t>
            </a:r>
            <a:endParaRPr lang="en-US" dirty="0" smtClean="0"/>
          </a:p>
          <a:p>
            <a:r>
              <a:rPr lang="en-US" sz="1200" kern="1200" dirty="0" smtClean="0">
                <a:solidFill>
                  <a:schemeClr val="tx1"/>
                </a:solidFill>
                <a:latin typeface="+mn-lt"/>
                <a:ea typeface="+mn-ea"/>
                <a:cs typeface="+mn-cs"/>
              </a:rPr>
              <a:t> </a:t>
            </a:r>
            <a:endParaRPr lang="en-US" dirty="0" smtClean="0"/>
          </a:p>
          <a:p>
            <a:pPr lvl="0"/>
            <a:r>
              <a:rPr lang="en-US" sz="1200" b="1" kern="1200" dirty="0" smtClean="0">
                <a:solidFill>
                  <a:schemeClr val="tx1"/>
                </a:solidFill>
                <a:latin typeface="+mn-lt"/>
                <a:ea typeface="+mn-ea"/>
                <a:cs typeface="+mn-cs"/>
              </a:rPr>
              <a:t>Q.</a:t>
            </a:r>
            <a:r>
              <a:rPr lang="en-US" sz="7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What level of tool support should I expect? </a:t>
            </a:r>
            <a:endParaRPr lang="en-US" dirty="0" smtClean="0"/>
          </a:p>
          <a:p>
            <a:pPr lvl="1"/>
            <a:r>
              <a:rPr lang="en-US" sz="1200" kern="1200" dirty="0" smtClean="0">
                <a:solidFill>
                  <a:schemeClr val="tx1"/>
                </a:solidFill>
                <a:latin typeface="+mn-lt"/>
                <a:ea typeface="+mn-ea"/>
                <a:cs typeface="+mn-cs"/>
              </a:rPr>
              <a:t>o</a:t>
            </a:r>
            <a:r>
              <a:rPr lang="en-US" sz="7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 outlined above, our focus in this release of F# is in areas I like to characterize as </a:t>
            </a:r>
            <a:r>
              <a:rPr lang="en-US" sz="1200" b="1" kern="1200" dirty="0" smtClean="0">
                <a:solidFill>
                  <a:schemeClr val="tx1"/>
                </a:solidFill>
                <a:latin typeface="+mn-lt"/>
                <a:ea typeface="+mn-ea"/>
                <a:cs typeface="+mn-cs"/>
              </a:rPr>
              <a:t>data-rich</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control-flow-rich</a:t>
            </a:r>
            <a:r>
              <a:rPr lang="en-US" sz="1200" kern="1200" dirty="0" smtClean="0">
                <a:solidFill>
                  <a:schemeClr val="tx1"/>
                </a:solidFill>
                <a:latin typeface="+mn-lt"/>
                <a:ea typeface="+mn-ea"/>
                <a:cs typeface="+mn-cs"/>
              </a:rPr>
              <a:t> programming, tackled using a functional programming approach (think algorithms, data manipulations, data transformations, parallel programming, and reactive programming components).</a:t>
            </a:r>
            <a:r>
              <a:rPr lang="en-US" dirty="0" smtClean="0"/>
              <a:t> </a:t>
            </a:r>
            <a:r>
              <a:rPr lang="en-US" sz="1200" kern="1200" dirty="0" smtClean="0">
                <a:solidFill>
                  <a:schemeClr val="tx1"/>
                </a:solidFill>
                <a:latin typeface="+mn-lt"/>
                <a:ea typeface="+mn-ea"/>
                <a:cs typeface="+mn-cs"/>
              </a:rPr>
              <a:t>The tool support we plan is thus based around editing, scripting, interactive evaluation, the project system, debugging, profiling and great integration with C# and Visual Basic.</a:t>
            </a:r>
            <a:endParaRPr lang="en-US" dirty="0" smtClean="0"/>
          </a:p>
          <a:p>
            <a:r>
              <a:rPr lang="en-US" sz="1200" kern="1200" dirty="0" smtClean="0">
                <a:solidFill>
                  <a:schemeClr val="tx1"/>
                </a:solidFill>
                <a:latin typeface="+mn-lt"/>
                <a:ea typeface="+mn-ea"/>
                <a:cs typeface="+mn-cs"/>
              </a:rPr>
              <a:t> </a:t>
            </a:r>
            <a:endParaRPr lang="en-US" dirty="0" smtClean="0"/>
          </a:p>
          <a:p>
            <a:pPr lvl="0"/>
            <a:r>
              <a:rPr lang="en-US" sz="1200" b="1" kern="1200" dirty="0" smtClean="0">
                <a:solidFill>
                  <a:schemeClr val="tx1"/>
                </a:solidFill>
                <a:latin typeface="+mn-lt"/>
                <a:ea typeface="+mn-ea"/>
                <a:cs typeface="+mn-cs"/>
              </a:rPr>
              <a:t>Q.</a:t>
            </a:r>
            <a:r>
              <a:rPr lang="en-US" sz="7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Will this release include designer tools?</a:t>
            </a:r>
            <a:endParaRPr lang="en-US" dirty="0" smtClean="0"/>
          </a:p>
          <a:p>
            <a:pPr lvl="1"/>
            <a:r>
              <a:rPr lang="en-US" sz="1200" kern="1200" dirty="0" smtClean="0">
                <a:solidFill>
                  <a:schemeClr val="tx1"/>
                </a:solidFill>
                <a:latin typeface="+mn-lt"/>
                <a:ea typeface="+mn-ea"/>
                <a:cs typeface="+mn-cs"/>
              </a:rPr>
              <a:t>o</a:t>
            </a:r>
            <a:r>
              <a:rPr lang="en-US" sz="7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Our focus on delivering high-quality F# core tools is designed to augment Visual Studio’s amazing strengths as a </a:t>
            </a:r>
            <a:r>
              <a:rPr lang="en-US" sz="1200" b="1" kern="1200" dirty="0" smtClean="0">
                <a:solidFill>
                  <a:schemeClr val="tx1"/>
                </a:solidFill>
                <a:latin typeface="+mn-lt"/>
                <a:ea typeface="+mn-ea"/>
                <a:cs typeface="+mn-cs"/>
              </a:rPr>
              <a:t>presentation-rich</a:t>
            </a:r>
            <a:r>
              <a:rPr lang="en-US" sz="1200" kern="1200" dirty="0" smtClean="0">
                <a:solidFill>
                  <a:schemeClr val="tx1"/>
                </a:solidFill>
                <a:latin typeface="+mn-lt"/>
                <a:ea typeface="+mn-ea"/>
                <a:cs typeface="+mn-cs"/>
              </a:rPr>
              <a:t> object-oriented programming environment. As a result, we have made an explicit decision to leverage the strengths of C# and Visual Basic as </a:t>
            </a:r>
            <a:r>
              <a:rPr lang="en-US" sz="1200" b="1" kern="1200" dirty="0" smtClean="0">
                <a:solidFill>
                  <a:schemeClr val="tx1"/>
                </a:solidFill>
                <a:latin typeface="+mn-lt"/>
                <a:ea typeface="+mn-ea"/>
                <a:cs typeface="+mn-cs"/>
              </a:rPr>
              <a:t>presentational</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designer-rich</a:t>
            </a:r>
            <a:r>
              <a:rPr lang="en-US" sz="1200" kern="1200" dirty="0" smtClean="0">
                <a:solidFill>
                  <a:schemeClr val="tx1"/>
                </a:solidFill>
                <a:latin typeface="+mn-lt"/>
                <a:ea typeface="+mn-ea"/>
                <a:cs typeface="+mn-cs"/>
              </a:rPr>
              <a:t> programming languages in this release. This means that F# users should use the Visual Studio designer tools to generate C# or Visual Basic code and incorporate those components into their F# applications. In Visual Studio 2010, we expect F# applications which include components built with designers (e.g. </a:t>
            </a:r>
            <a:r>
              <a:rPr lang="en-US" sz="1200" kern="1200" dirty="0" err="1" smtClean="0">
                <a:solidFill>
                  <a:schemeClr val="tx1"/>
                </a:solidFill>
                <a:latin typeface="+mn-lt"/>
                <a:ea typeface="+mn-ea"/>
                <a:cs typeface="+mn-cs"/>
              </a:rPr>
              <a:t>WinForms</a:t>
            </a:r>
            <a:r>
              <a:rPr lang="en-US" sz="1200" kern="1200" dirty="0" smtClean="0">
                <a:solidFill>
                  <a:schemeClr val="tx1"/>
                </a:solidFill>
                <a:latin typeface="+mn-lt"/>
                <a:ea typeface="+mn-ea"/>
                <a:cs typeface="+mn-cs"/>
              </a:rPr>
              <a:t>, ASP.NET, </a:t>
            </a:r>
            <a:r>
              <a:rPr lang="en-US" sz="1200" kern="1200" dirty="0" err="1" smtClean="0">
                <a:solidFill>
                  <a:schemeClr val="tx1"/>
                </a:solidFill>
                <a:latin typeface="+mn-lt"/>
                <a:ea typeface="+mn-ea"/>
                <a:cs typeface="+mn-cs"/>
              </a:rPr>
              <a:t>Silverlight</a:t>
            </a:r>
            <a:r>
              <a:rPr lang="en-US" sz="1200" kern="1200" dirty="0" smtClean="0">
                <a:solidFill>
                  <a:schemeClr val="tx1"/>
                </a:solidFill>
                <a:latin typeface="+mn-lt"/>
                <a:ea typeface="+mn-ea"/>
                <a:cs typeface="+mn-cs"/>
              </a:rPr>
              <a:t> and WPF applications with a designer front-end) will normally be authored as mixed language applications. We'll be providing templates that guide F# developers through this process.</a:t>
            </a:r>
            <a:endParaRPr lang="en-US" dirty="0" smtClean="0"/>
          </a:p>
          <a:p>
            <a:r>
              <a:rPr lang="en-US" dirty="0" smtClean="0"/>
              <a:t> </a:t>
            </a:r>
          </a:p>
          <a:p>
            <a:pPr lvl="0"/>
            <a:r>
              <a:rPr lang="en-US" sz="1200" b="1" kern="1200" dirty="0" smtClean="0">
                <a:solidFill>
                  <a:schemeClr val="tx1"/>
                </a:solidFill>
                <a:latin typeface="+mn-lt"/>
                <a:ea typeface="+mn-ea"/>
                <a:cs typeface="+mn-cs"/>
              </a:rPr>
              <a:t>Q.</a:t>
            </a:r>
            <a:r>
              <a:rPr lang="en-US" sz="7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What about Mono?</a:t>
            </a:r>
            <a:endParaRPr lang="en-US" dirty="0" smtClean="0"/>
          </a:p>
          <a:p>
            <a:pPr lvl="1"/>
            <a:r>
              <a:rPr lang="en-US" sz="1200" kern="1200" dirty="0" smtClean="0">
                <a:solidFill>
                  <a:schemeClr val="tx1"/>
                </a:solidFill>
                <a:latin typeface="+mn-lt"/>
                <a:ea typeface="+mn-ea"/>
                <a:cs typeface="+mn-cs"/>
              </a:rPr>
              <a:t>o</a:t>
            </a:r>
            <a:r>
              <a:rPr lang="en-US" sz="7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F# compiler and tools will continue to provide a means for Mono users to develop F# applications, </a:t>
            </a:r>
            <a:r>
              <a:rPr lang="en-US" sz="1200" kern="1200" dirty="0" err="1" smtClean="0">
                <a:solidFill>
                  <a:schemeClr val="tx1"/>
                </a:solidFill>
                <a:latin typeface="+mn-lt"/>
                <a:ea typeface="+mn-ea"/>
                <a:cs typeface="+mn-cs"/>
              </a:rPr>
              <a:t>initiall</a:t>
            </a:r>
            <a:r>
              <a:rPr lang="en-US" sz="1200" kern="1200" dirty="0" smtClean="0">
                <a:solidFill>
                  <a:schemeClr val="tx1"/>
                </a:solidFill>
                <a:latin typeface="+mn-lt"/>
                <a:ea typeface="+mn-ea"/>
                <a:cs typeface="+mn-cs"/>
              </a:rPr>
              <a:t> through the Visual Studio 2008/.NET2.0 tool chain (see above). </a:t>
            </a:r>
            <a:endParaRPr lang="en-US" dirty="0" smtClean="0"/>
          </a:p>
          <a:p>
            <a:r>
              <a:rPr lang="en-US" dirty="0" smtClean="0"/>
              <a:t> </a:t>
            </a:r>
          </a:p>
          <a:p>
            <a:r>
              <a:rPr lang="en-US" sz="1200" b="1" kern="1200" dirty="0" smtClean="0">
                <a:solidFill>
                  <a:schemeClr val="tx1"/>
                </a:solidFill>
                <a:latin typeface="+mn-lt"/>
                <a:ea typeface="+mn-ea"/>
                <a:cs typeface="+mn-cs"/>
              </a:rPr>
              <a:t>Q. F# began as an “</a:t>
            </a:r>
            <a:r>
              <a:rPr lang="en-US" sz="1200" b="1" kern="1200" dirty="0" err="1" smtClean="0">
                <a:solidFill>
                  <a:schemeClr val="tx1"/>
                </a:solidFill>
                <a:latin typeface="+mn-lt"/>
                <a:ea typeface="+mn-ea"/>
                <a:cs typeface="+mn-cs"/>
              </a:rPr>
              <a:t>OCaml</a:t>
            </a:r>
            <a:r>
              <a:rPr lang="en-US" sz="1200" b="1" kern="1200" dirty="0" smtClean="0">
                <a:solidFill>
                  <a:schemeClr val="tx1"/>
                </a:solidFill>
                <a:latin typeface="+mn-lt"/>
                <a:ea typeface="+mn-ea"/>
                <a:cs typeface="+mn-cs"/>
              </a:rPr>
              <a:t>-like language for .NET”? Will it stay that way?</a:t>
            </a:r>
            <a:endParaRPr lang="en-US" dirty="0" smtClean="0"/>
          </a:p>
          <a:p>
            <a:pPr lvl="1"/>
            <a:r>
              <a:rPr lang="en-US" sz="1200" kern="1200" dirty="0" smtClean="0">
                <a:solidFill>
                  <a:schemeClr val="tx1"/>
                </a:solidFill>
                <a:latin typeface="+mn-lt"/>
                <a:ea typeface="+mn-ea"/>
                <a:cs typeface="+mn-cs"/>
              </a:rPr>
              <a:t>o</a:t>
            </a:r>
            <a:r>
              <a:rPr lang="en-US" sz="7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 shares core language constructs with the excellent </a:t>
            </a:r>
            <a:r>
              <a:rPr lang="en-US" sz="1200" kern="1200" dirty="0" err="1" smtClean="0">
                <a:solidFill>
                  <a:schemeClr val="tx1"/>
                </a:solidFill>
                <a:latin typeface="+mn-lt"/>
                <a:ea typeface="+mn-ea"/>
                <a:cs typeface="+mn-cs"/>
              </a:rPr>
              <a:t>OCaml</a:t>
            </a:r>
            <a:r>
              <a:rPr lang="en-US" sz="1200" kern="1200" dirty="0" smtClean="0">
                <a:solidFill>
                  <a:schemeClr val="tx1"/>
                </a:solidFill>
                <a:latin typeface="+mn-lt"/>
                <a:ea typeface="+mn-ea"/>
                <a:cs typeface="+mn-cs"/>
              </a:rPr>
              <a:t>  language, from INRIA. This was an early design decision that acknowledged the importance of the </a:t>
            </a:r>
            <a:r>
              <a:rPr lang="en-US" sz="1200" kern="1200" dirty="0" err="1" smtClean="0">
                <a:solidFill>
                  <a:schemeClr val="tx1"/>
                </a:solidFill>
                <a:latin typeface="+mn-lt"/>
                <a:ea typeface="+mn-ea"/>
                <a:cs typeface="+mn-cs"/>
              </a:rPr>
              <a:t>Caml</a:t>
            </a:r>
            <a:r>
              <a:rPr lang="en-US" sz="1200" kern="1200" dirty="0" smtClean="0">
                <a:solidFill>
                  <a:schemeClr val="tx1"/>
                </a:solidFill>
                <a:latin typeface="+mn-lt"/>
                <a:ea typeface="+mn-ea"/>
                <a:cs typeface="+mn-cs"/>
              </a:rPr>
              <a:t> language family as a pragmatic realization of functional programming and as a basis for language innovation.  F# itself has now matured to include constructs such as </a:t>
            </a:r>
            <a:r>
              <a:rPr lang="en-US" sz="1200" b="1" kern="1200" dirty="0" smtClean="0">
                <a:solidFill>
                  <a:schemeClr val="tx1"/>
                </a:solidFill>
                <a:latin typeface="+mn-lt"/>
                <a:ea typeface="+mn-ea"/>
                <a:cs typeface="+mn-cs"/>
              </a:rPr>
              <a:t>F# object oriented programming</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units of measure in F#</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 reflective programming</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F# computation expressions</a:t>
            </a:r>
            <a:r>
              <a:rPr lang="en-US" sz="1200" kern="1200" dirty="0" smtClean="0">
                <a:solidFill>
                  <a:schemeClr val="tx1"/>
                </a:solidFill>
                <a:latin typeface="+mn-lt"/>
                <a:ea typeface="+mn-ea"/>
                <a:cs typeface="+mn-cs"/>
              </a:rPr>
              <a:t>.  Looking ahead, our plan of record is to continue to allow the use of F# in a mode that supports cross-compilation of a common subset of F# and </a:t>
            </a:r>
            <a:r>
              <a:rPr lang="en-US" sz="1200" kern="1200" dirty="0" err="1" smtClean="0">
                <a:solidFill>
                  <a:schemeClr val="tx1"/>
                </a:solidFill>
                <a:latin typeface="+mn-lt"/>
                <a:ea typeface="+mn-ea"/>
                <a:cs typeface="+mn-cs"/>
              </a:rPr>
              <a:t>OCaml</a:t>
            </a:r>
            <a:r>
              <a:rPr lang="en-US" sz="1200" kern="1200" dirty="0" smtClean="0">
                <a:solidFill>
                  <a:schemeClr val="tx1"/>
                </a:solidFill>
                <a:latin typeface="+mn-lt"/>
                <a:ea typeface="+mn-ea"/>
                <a:cs typeface="+mn-cs"/>
              </a:rPr>
              <a:t>, much as is done today. This will normally require the use of the F# Power Pack components, which will be available separately from the Visual Studio 2010 integration. </a:t>
            </a:r>
            <a:endParaRPr lang="en-US" dirty="0" smtClean="0"/>
          </a:p>
          <a:p>
            <a:r>
              <a:rPr lang="en-US" sz="1200" kern="1200" dirty="0" smtClean="0">
                <a:solidFill>
                  <a:schemeClr val="tx1"/>
                </a:solidFill>
                <a:latin typeface="+mn-lt"/>
                <a:ea typeface="+mn-ea"/>
                <a:cs typeface="+mn-cs"/>
              </a:rPr>
              <a:t> </a:t>
            </a:r>
            <a:endParaRPr lang="en-US" dirty="0" smtClean="0"/>
          </a:p>
          <a:p>
            <a:pPr lvl="0"/>
            <a:r>
              <a:rPr lang="en-US" sz="1200" b="1" kern="1200" dirty="0" smtClean="0">
                <a:solidFill>
                  <a:schemeClr val="tx1"/>
                </a:solidFill>
                <a:latin typeface="+mn-lt"/>
                <a:ea typeface="+mn-ea"/>
                <a:cs typeface="+mn-cs"/>
              </a:rPr>
              <a:t>Q.</a:t>
            </a:r>
            <a:r>
              <a:rPr lang="en-US" sz="7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Will Microsoft Research stay involved?</a:t>
            </a:r>
            <a:endParaRPr lang="en-US" dirty="0" smtClean="0"/>
          </a:p>
          <a:p>
            <a:pPr lvl="1"/>
            <a:r>
              <a:rPr lang="en-US" sz="1200" kern="1200" dirty="0" smtClean="0">
                <a:solidFill>
                  <a:schemeClr val="tx1"/>
                </a:solidFill>
                <a:latin typeface="+mn-lt"/>
                <a:ea typeface="+mn-ea"/>
                <a:cs typeface="+mn-cs"/>
              </a:rPr>
              <a:t>o</a:t>
            </a:r>
            <a:r>
              <a:rPr lang="en-US" sz="7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Yes indeed! F# is a joint advanced development project between Microsoft Research, Cambridge and the Microsoft Developer Division. I am very glad to be staying involved as the language architect and will remain at Microsoft Research. Our awesome team includes people in Cambridge, Redmond, Vancouver and China, and some team members operate from Germany and New York. I am continually amazed at the people I get to work with on this project and the skills they bring, and we hope to make it a prime example of innovative development at Microsoft.</a:t>
            </a:r>
            <a:endParaRPr lang="en-US" dirty="0" smtClean="0"/>
          </a:p>
          <a:p>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The second application was an analysis of millions of </a:t>
            </a:r>
            <a:r>
              <a:rPr lang="en-US" sz="1200" i="1" kern="1200" baseline="0" dirty="0" err="1" smtClean="0">
                <a:solidFill>
                  <a:schemeClr val="tx1"/>
                </a:solidFill>
                <a:latin typeface="+mn-lt"/>
                <a:ea typeface="+mn-ea"/>
                <a:cs typeface="+mn-cs"/>
              </a:rPr>
              <a:t>feedbacks.We</a:t>
            </a:r>
            <a:r>
              <a:rPr lang="en-US" sz="1200" i="1" kern="1200" baseline="0" dirty="0" smtClean="0">
                <a:solidFill>
                  <a:schemeClr val="tx1"/>
                </a:solidFill>
                <a:latin typeface="+mn-lt"/>
                <a:ea typeface="+mn-ea"/>
                <a:cs typeface="+mn-cs"/>
              </a:rPr>
              <a:t> had developed the</a:t>
            </a:r>
          </a:p>
          <a:p>
            <a:r>
              <a:rPr lang="en-US" sz="1200" i="1" kern="1200" baseline="0" dirty="0" smtClean="0">
                <a:solidFill>
                  <a:schemeClr val="tx1"/>
                </a:solidFill>
                <a:latin typeface="+mn-lt"/>
                <a:ea typeface="+mn-ea"/>
                <a:cs typeface="+mn-cs"/>
              </a:rPr>
              <a:t>model equations and I literally just typed them in as an F# program; together with the</a:t>
            </a:r>
          </a:p>
          <a:p>
            <a:r>
              <a:rPr lang="en-US" sz="1200" i="1" kern="1200" baseline="0" dirty="0" smtClean="0">
                <a:solidFill>
                  <a:schemeClr val="tx1"/>
                </a:solidFill>
                <a:latin typeface="+mn-lt"/>
                <a:ea typeface="+mn-ea"/>
                <a:cs typeface="+mn-cs"/>
              </a:rPr>
              <a:t>reading-data-from-SQL-database and writing-results-to-MATLAB-data-file the F#</a:t>
            </a:r>
          </a:p>
          <a:p>
            <a:r>
              <a:rPr lang="en-US" sz="1200" i="1" kern="1200" baseline="0" dirty="0" smtClean="0">
                <a:solidFill>
                  <a:schemeClr val="tx1"/>
                </a:solidFill>
                <a:latin typeface="+mn-lt"/>
                <a:ea typeface="+mn-ea"/>
                <a:cs typeface="+mn-cs"/>
              </a:rPr>
              <a:t>source code is 100 lines long (including comments). Again, I was astonished by the running</a:t>
            </a:r>
          </a:p>
          <a:p>
            <a:r>
              <a:rPr lang="en-US" sz="1200" i="1" kern="1200" baseline="0" dirty="0" smtClean="0">
                <a:solidFill>
                  <a:schemeClr val="tx1"/>
                </a:solidFill>
                <a:latin typeface="+mn-lt"/>
                <a:ea typeface="+mn-ea"/>
                <a:cs typeface="+mn-cs"/>
              </a:rPr>
              <a:t>time; the whole processing of the millions of data items takes 10 minutes on a</a:t>
            </a:r>
          </a:p>
          <a:p>
            <a:r>
              <a:rPr lang="en-US" sz="1200" i="1" kern="1200" baseline="0" dirty="0" smtClean="0">
                <a:solidFill>
                  <a:schemeClr val="tx1"/>
                </a:solidFill>
                <a:latin typeface="+mn-lt"/>
                <a:ea typeface="+mn-ea"/>
                <a:cs typeface="+mn-cs"/>
              </a:rPr>
              <a:t>standard desktop machine. My C# reference application (from some earlier tasks) is</a:t>
            </a:r>
          </a:p>
          <a:p>
            <a:r>
              <a:rPr lang="en-US" sz="1200" i="1" kern="1200" baseline="0" dirty="0" smtClean="0">
                <a:solidFill>
                  <a:schemeClr val="tx1"/>
                </a:solidFill>
                <a:latin typeface="+mn-lt"/>
                <a:ea typeface="+mn-ea"/>
                <a:cs typeface="+mn-cs"/>
              </a:rPr>
              <a:t>almost 1,000 lines long and is no faster. The whole job from developing the model equations</a:t>
            </a:r>
          </a:p>
          <a:p>
            <a:r>
              <a:rPr lang="en-US" sz="1200" i="1" kern="1200" baseline="0" dirty="0" smtClean="0">
                <a:solidFill>
                  <a:schemeClr val="tx1"/>
                </a:solidFill>
                <a:latin typeface="+mn-lt"/>
                <a:ea typeface="+mn-ea"/>
                <a:cs typeface="+mn-cs"/>
              </a:rPr>
              <a:t>to having first real world data results took 2 days.</a:t>
            </a:r>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Wingdings"/>
              <a:buNone/>
            </a:pPr>
            <a:endParaRPr lang="es-ES_tradnl" dirty="0" smtClean="0"/>
          </a:p>
          <a:p>
            <a:pPr>
              <a:buFont typeface="Wingdings"/>
              <a:buNone/>
            </a:pPr>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CBE8890-03D8-4AB7-A083-663709438C98}"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aseline="0">
                <a:ln w="3175">
                  <a:noFill/>
                </a:ln>
                <a:solidFill>
                  <a:srgbClr val="D70023"/>
                </a:solidFill>
                <a:effectLst>
                  <a:outerShdw blurRad="38100" dist="38100" dir="2700000" algn="tl">
                    <a:srgbClr val="000000">
                      <a:alpha val="43137"/>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12" name="Picture 11" descr="Title_bar_dark_RED_3.png"/>
          <p:cNvPicPr>
            <a:picLocks noChangeAspect="1"/>
          </p:cNvPicPr>
          <p:nvPr/>
        </p:nvPicPr>
        <p:blipFill>
          <a:blip r:embed="rId3"/>
          <a:stretch>
            <a:fillRect/>
          </a:stretch>
        </p:blipFill>
        <p:spPr>
          <a:xfrm>
            <a:off x="730250" y="4117087"/>
            <a:ext cx="8439150" cy="12382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W:\TRANSFER\MBupload\SERVER-new\Logo\SQL\SQL08\SQL08_h_rgb_r.png"/>
          <p:cNvPicPr>
            <a:picLocks noChangeAspect="1" noChangeArrowheads="1"/>
          </p:cNvPicPr>
          <p:nvPr/>
        </p:nvPicPr>
        <p:blipFill>
          <a:blip r:embed="rId3"/>
          <a:srcRect/>
          <a:stretch>
            <a:fillRect/>
          </a:stretch>
        </p:blipFill>
        <p:spPr bwMode="auto">
          <a:xfrm>
            <a:off x="708892" y="914208"/>
            <a:ext cx="2540000" cy="524356"/>
          </a:xfrm>
          <a:prstGeom prst="rect">
            <a:avLst/>
          </a:prstGeom>
          <a:noFill/>
        </p:spPr>
      </p:pic>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val="D7002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val="D70023"/>
                </a:solidFill>
                <a:effectLst>
                  <a:outerShdw blurRad="38100" dist="38100" dir="2700000" algn="tl">
                    <a:srgbClr val="000000">
                      <a:alpha val="43137"/>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val="D7002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15" name="Picture 14" descr="Title_bar_dark_RED_3.png"/>
          <p:cNvPicPr>
            <a:picLocks noChangeAspect="1"/>
          </p:cNvPicPr>
          <p:nvPr/>
        </p:nvPicPr>
        <p:blipFill>
          <a:blip r:embed="rId3"/>
          <a:stretch>
            <a:fillRect/>
          </a:stretch>
        </p:blipFill>
        <p:spPr>
          <a:xfrm>
            <a:off x="730250" y="4117087"/>
            <a:ext cx="8439150" cy="12382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3" descr="W:\TRANSFER\MBupload\SERVER-new\Logo\SQL\SQL08\SQL08_h_rgb_r.png"/>
          <p:cNvPicPr>
            <a:picLocks noChangeAspect="1" noChangeArrowheads="1"/>
          </p:cNvPicPr>
          <p:nvPr/>
        </p:nvPicPr>
        <p:blipFill>
          <a:blip r:embed="rId3"/>
          <a:srcRect/>
          <a:stretch>
            <a:fillRect/>
          </a:stretch>
        </p:blipFill>
        <p:spPr bwMode="auto">
          <a:xfrm>
            <a:off x="708892" y="914208"/>
            <a:ext cx="2540000" cy="524356"/>
          </a:xfrm>
          <a:prstGeom prst="rect">
            <a:avLst/>
          </a:prstGeom>
          <a:noFill/>
        </p:spPr>
      </p:pic>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val="D7002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2" descr="\\cmcreate\Brandteam\EPRO\WIP-Nate\Server_Brand\Templates\Powerpoint\working photo\photo_RED_Delores.jpg"/>
          <p:cNvPicPr>
            <a:picLocks noChangeAspect="1" noChangeArrowheads="1"/>
          </p:cNvPicPr>
          <p:nvPr/>
        </p:nvPicPr>
        <p:blipFill>
          <a:blip r:embed="rId4"/>
          <a:srcRect/>
          <a:stretch>
            <a:fillRect/>
          </a:stretch>
        </p:blipFill>
        <p:spPr bwMode="auto">
          <a:xfrm>
            <a:off x="0" y="3197034"/>
            <a:ext cx="3352800" cy="2302065"/>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dpe-logo.png"/>
          <p:cNvPicPr>
            <a:picLocks noChangeAspect="1"/>
          </p:cNvPicPr>
          <p:nvPr/>
        </p:nvPicPr>
        <p:blipFill>
          <a:blip r:embed="rId15"/>
          <a:stretch>
            <a:fillRect/>
          </a:stretch>
        </p:blipFill>
        <p:spPr>
          <a:xfrm>
            <a:off x="27708" y="6435644"/>
            <a:ext cx="1600200" cy="4038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5" descr="dpe-logo.png"/>
          <p:cNvPicPr>
            <a:picLocks noChangeAspect="1"/>
          </p:cNvPicPr>
          <p:nvPr/>
        </p:nvPicPr>
        <p:blipFill>
          <a:blip r:embed="rId5"/>
          <a:stretch>
            <a:fillRect/>
          </a:stretch>
        </p:blipFill>
        <p:spPr>
          <a:xfrm>
            <a:off x="27708" y="6435644"/>
            <a:ext cx="1600200" cy="403884"/>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solidFill>
            <a:schemeClr val="bg1"/>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sz="10000" dirty="0" smtClean="0"/>
              <a:t>F#</a:t>
            </a:r>
            <a:endParaRPr lang="es-ES" sz="10000" dirty="0"/>
          </a:p>
        </p:txBody>
      </p:sp>
      <p:sp>
        <p:nvSpPr>
          <p:cNvPr id="3" name="2 Subtítulo"/>
          <p:cNvSpPr>
            <a:spLocks noGrp="1"/>
          </p:cNvSpPr>
          <p:nvPr>
            <p:ph type="subTitle" idx="1"/>
          </p:nvPr>
        </p:nvSpPr>
        <p:spPr>
          <a:xfrm>
            <a:off x="730249" y="4344988"/>
            <a:ext cx="7681913" cy="1370028"/>
          </a:xfrm>
        </p:spPr>
        <p:txBody>
          <a:bodyPr/>
          <a:lstStyle/>
          <a:p>
            <a:r>
              <a:rPr lang="es-ES_tradnl" dirty="0" smtClean="0"/>
              <a:t>Alejandro Hidalgo Fernández</a:t>
            </a:r>
          </a:p>
          <a:p>
            <a:r>
              <a:rPr lang="es-ES_tradnl" dirty="0" smtClean="0"/>
              <a:t>Miguel Caballero Pinto</a:t>
            </a:r>
          </a:p>
          <a:p>
            <a:r>
              <a:rPr lang="es-ES_tradnl" dirty="0" smtClean="0"/>
              <a:t>Rafael Campos Godoy</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81000" y="230188"/>
            <a:ext cx="8382000" cy="664797"/>
          </a:xfrm>
        </p:spPr>
        <p:txBody>
          <a:bodyPr/>
          <a:lstStyle/>
          <a:p>
            <a:r>
              <a:rPr lang="es-ES_tradnl" dirty="0" smtClean="0"/>
              <a:t>Programación OO</a:t>
            </a:r>
            <a:endParaRPr lang="es-ES" dirty="0"/>
          </a:p>
        </p:txBody>
      </p:sp>
      <p:sp>
        <p:nvSpPr>
          <p:cNvPr id="6" name="5 Marcador de texto"/>
          <p:cNvSpPr>
            <a:spLocks noGrp="1"/>
          </p:cNvSpPr>
          <p:nvPr>
            <p:ph type="body" sz="quarter" idx="10"/>
          </p:nvPr>
        </p:nvSpPr>
        <p:spPr>
          <a:xfrm>
            <a:off x="0" y="1142984"/>
            <a:ext cx="8810596" cy="5309146"/>
          </a:xfrm>
        </p:spPr>
        <p:txBody>
          <a:bodyPr/>
          <a:lstStyle/>
          <a:p>
            <a:pPr>
              <a:buNone/>
            </a:pPr>
            <a:r>
              <a:rPr lang="es-ES_tradnl" sz="3000" dirty="0" smtClean="0">
                <a:solidFill>
                  <a:schemeClr val="bg1"/>
                </a:solidFill>
              </a:rPr>
              <a:t>	El objetivo es encapsular la implementación y el estado. Conseguimos una mejor estructura del  programa.</a:t>
            </a:r>
            <a:endParaRPr lang="es-ES" sz="3000" dirty="0" smtClean="0">
              <a:solidFill>
                <a:schemeClr val="bg1"/>
              </a:solidFill>
            </a:endParaRPr>
          </a:p>
          <a:p>
            <a:pPr>
              <a:buNone/>
            </a:pPr>
            <a:r>
              <a:rPr lang="es-ES_tradnl" sz="3000" dirty="0" smtClean="0">
                <a:solidFill>
                  <a:schemeClr val="bg1"/>
                </a:solidFill>
              </a:rPr>
              <a:t>	</a:t>
            </a:r>
          </a:p>
          <a:p>
            <a:pPr>
              <a:buNone/>
            </a:pPr>
            <a:r>
              <a:rPr lang="es-ES_tradnl" sz="3000" dirty="0" smtClean="0">
                <a:solidFill>
                  <a:schemeClr val="bg1"/>
                </a:solidFill>
              </a:rPr>
              <a:t>	Tenemos herencia, muy útil al trabajar con </a:t>
            </a:r>
            <a:r>
              <a:rPr lang="es-ES_tradnl" sz="3000" dirty="0" err="1" smtClean="0">
                <a:solidFill>
                  <a:schemeClr val="bg1"/>
                </a:solidFill>
              </a:rPr>
              <a:t>GUIs</a:t>
            </a:r>
            <a:endParaRPr lang="es-ES_tradnl" sz="3000" dirty="0" smtClean="0">
              <a:solidFill>
                <a:schemeClr val="bg1"/>
              </a:solidFill>
            </a:endParaRPr>
          </a:p>
          <a:p>
            <a:pPr>
              <a:buNone/>
            </a:pPr>
            <a:endParaRPr lang="es-ES_tradnl" sz="3000" dirty="0" smtClean="0">
              <a:solidFill>
                <a:schemeClr val="bg1"/>
              </a:solidFill>
            </a:endParaRPr>
          </a:p>
          <a:p>
            <a:pPr>
              <a:buNone/>
            </a:pPr>
            <a:r>
              <a:rPr lang="es-ES_tradnl" sz="3000" dirty="0" smtClean="0">
                <a:solidFill>
                  <a:schemeClr val="bg1"/>
                </a:solidFill>
              </a:rPr>
              <a:t>	F# tiene:</a:t>
            </a:r>
          </a:p>
          <a:p>
            <a:pPr lvl="1"/>
            <a:r>
              <a:rPr lang="es-ES_tradnl" sz="2600" dirty="0" smtClean="0">
                <a:solidFill>
                  <a:schemeClr val="bg1"/>
                </a:solidFill>
              </a:rPr>
              <a:t>	Interfaces</a:t>
            </a:r>
          </a:p>
          <a:p>
            <a:pPr lvl="1"/>
            <a:r>
              <a:rPr lang="es-ES_tradnl" sz="2600" dirty="0" smtClean="0">
                <a:solidFill>
                  <a:schemeClr val="bg1"/>
                </a:solidFill>
              </a:rPr>
              <a:t>	Casting</a:t>
            </a:r>
          </a:p>
          <a:p>
            <a:pPr lvl="1"/>
            <a:r>
              <a:rPr lang="es-ES_tradnl" sz="2600" dirty="0" smtClean="0">
                <a:solidFill>
                  <a:schemeClr val="bg1"/>
                </a:solidFill>
              </a:rPr>
              <a:t>	Clases</a:t>
            </a:r>
          </a:p>
          <a:p>
            <a:pPr>
              <a:buNone/>
            </a:pPr>
            <a:endParaRPr lang="es-ES" sz="3000" dirty="0" smtClean="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F# vs </a:t>
            </a:r>
            <a:r>
              <a:rPr lang="es-ES" dirty="0" err="1" smtClean="0"/>
              <a:t>Haskell</a:t>
            </a:r>
            <a:endParaRPr lang="es-ES" dirty="0"/>
          </a:p>
        </p:txBody>
      </p:sp>
      <p:sp>
        <p:nvSpPr>
          <p:cNvPr id="5" name="4 Subtítulo"/>
          <p:cNvSpPr>
            <a:spLocks noGrp="1"/>
          </p:cNvSpPr>
          <p:nvPr>
            <p:ph type="subTitle" idx="1"/>
          </p:nvPr>
        </p:nvSpPr>
        <p:spPr/>
        <p:txBody>
          <a:bodyPr/>
          <a:lstStyle/>
          <a:p>
            <a:r>
              <a:rPr lang="es-ES" dirty="0" smtClean="0"/>
              <a:t>Comparativa</a:t>
            </a:r>
          </a:p>
          <a:p>
            <a:endParaRPr lang="es-E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a:t>F# vs </a:t>
            </a:r>
            <a:r>
              <a:rPr lang="es-ES" dirty="0" err="1"/>
              <a:t>Haskell</a:t>
            </a:r>
            <a:endParaRPr lang="es-ES" dirty="0"/>
          </a:p>
        </p:txBody>
      </p:sp>
      <p:sp>
        <p:nvSpPr>
          <p:cNvPr id="7" name="5 Marcador de texto"/>
          <p:cNvSpPr>
            <a:spLocks noGrp="1"/>
          </p:cNvSpPr>
          <p:nvPr>
            <p:ph type="body" idx="4294967295"/>
          </p:nvPr>
        </p:nvSpPr>
        <p:spPr>
          <a:xfrm>
            <a:off x="428596" y="1071546"/>
            <a:ext cx="4040188" cy="639762"/>
          </a:xfrm>
          <a:prstGeom prst="rect">
            <a:avLst/>
          </a:prstGeom>
        </p:spPr>
        <p:txBody>
          <a:bodyPr/>
          <a:lstStyle/>
          <a:p>
            <a:pPr>
              <a:buNone/>
            </a:pPr>
            <a:r>
              <a:rPr lang="es-ES" dirty="0" smtClean="0">
                <a:solidFill>
                  <a:schemeClr val="bg1"/>
                </a:solidFill>
              </a:rPr>
              <a:t>F#</a:t>
            </a:r>
            <a:endParaRPr lang="es-ES" dirty="0">
              <a:solidFill>
                <a:schemeClr val="bg1"/>
              </a:solidFill>
            </a:endParaRPr>
          </a:p>
        </p:txBody>
      </p:sp>
      <p:sp>
        <p:nvSpPr>
          <p:cNvPr id="8" name="6 Marcador de contenido"/>
          <p:cNvSpPr txBox="1">
            <a:spLocks/>
          </p:cNvSpPr>
          <p:nvPr/>
        </p:nvSpPr>
        <p:spPr>
          <a:xfrm>
            <a:off x="428596" y="1711308"/>
            <a:ext cx="4429156" cy="3951288"/>
          </a:xfrm>
          <a:prstGeom prst="rect">
            <a:avLst/>
          </a:prstGeom>
        </p:spPr>
        <p:txBody>
          <a:bodyPr>
            <a:noAutofit/>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No es puramente funcional</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Ejecución perezosa solo de forma explícita</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Disponibilidad de todas las librerías del Framework .NET</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Más amigable para un programador imperativo</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Integración con Visual Studio</a:t>
            </a:r>
            <a:endParaRPr kumimoji="0" lang="es-ES" sz="27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7 Marcador de texto"/>
          <p:cNvSpPr>
            <a:spLocks noGrp="1"/>
          </p:cNvSpPr>
          <p:nvPr>
            <p:ph type="body" sz="quarter" idx="4294967295"/>
          </p:nvPr>
        </p:nvSpPr>
        <p:spPr>
          <a:xfrm>
            <a:off x="4887943" y="1071546"/>
            <a:ext cx="4041775" cy="639762"/>
          </a:xfrm>
          <a:prstGeom prst="rect">
            <a:avLst/>
          </a:prstGeom>
        </p:spPr>
        <p:txBody>
          <a:bodyPr/>
          <a:lstStyle/>
          <a:p>
            <a:pPr>
              <a:buNone/>
            </a:pPr>
            <a:r>
              <a:rPr lang="es-ES" dirty="0" err="1" smtClean="0">
                <a:solidFill>
                  <a:schemeClr val="bg1"/>
                </a:solidFill>
              </a:rPr>
              <a:t>Haskell</a:t>
            </a:r>
            <a:endParaRPr lang="es-ES" dirty="0">
              <a:solidFill>
                <a:schemeClr val="bg1"/>
              </a:solidFill>
            </a:endParaRPr>
          </a:p>
        </p:txBody>
      </p:sp>
      <p:sp>
        <p:nvSpPr>
          <p:cNvPr id="10" name="8 Marcador de contenido"/>
          <p:cNvSpPr txBox="1">
            <a:spLocks/>
          </p:cNvSpPr>
          <p:nvPr/>
        </p:nvSpPr>
        <p:spPr>
          <a:xfrm>
            <a:off x="4887943" y="1711308"/>
            <a:ext cx="4041775" cy="3951288"/>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Puramente funcional</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Ejecución perezosa</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Posibilidad de descargar multitud de librerías de Internet</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Curva de aprendizaje más inclinada</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lang="es-ES" sz="2700" dirty="0" smtClean="0">
                <a:solidFill>
                  <a:schemeClr val="bg1"/>
                </a:solidFill>
              </a:rPr>
              <a:t>Multitud de editores</a:t>
            </a:r>
            <a:endParaRPr kumimoji="0" lang="es-ES" sz="2700" b="0" i="0" u="none" strike="noStrike" kern="1200" cap="none" spc="0" normalizeH="0" baseline="0" noProof="0" dirty="0" smtClean="0">
              <a:ln>
                <a:noFill/>
              </a:ln>
              <a:solidFill>
                <a:schemeClr val="bg1"/>
              </a:solidFill>
              <a:effectLst/>
              <a:uLnTx/>
              <a:uFillTx/>
              <a:latin typeface="+mn-lt"/>
              <a:ea typeface="+mn-ea"/>
              <a:cs typeface="+mn-cs"/>
            </a:endParaRP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endParaRPr kumimoji="0" lang="es-E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 vs </a:t>
            </a:r>
            <a:r>
              <a:rPr lang="es-ES" dirty="0" err="1"/>
              <a:t>Haskell</a:t>
            </a:r>
            <a:r>
              <a:rPr lang="es-ES" dirty="0"/>
              <a:t>: Sintaxis</a:t>
            </a:r>
          </a:p>
        </p:txBody>
      </p:sp>
      <p:sp>
        <p:nvSpPr>
          <p:cNvPr id="4" name="2 Marcador de texto"/>
          <p:cNvSpPr>
            <a:spLocks noGrp="1"/>
          </p:cNvSpPr>
          <p:nvPr>
            <p:ph type="body" idx="4294967295"/>
          </p:nvPr>
        </p:nvSpPr>
        <p:spPr>
          <a:xfrm>
            <a:off x="457200" y="1142984"/>
            <a:ext cx="4040188" cy="639762"/>
          </a:xfrm>
          <a:prstGeom prst="rect">
            <a:avLst/>
          </a:prstGeom>
        </p:spPr>
        <p:txBody>
          <a:bodyPr/>
          <a:lstStyle/>
          <a:p>
            <a:pPr>
              <a:buNone/>
            </a:pPr>
            <a:r>
              <a:rPr lang="es-ES" dirty="0" smtClean="0">
                <a:solidFill>
                  <a:schemeClr val="bg1"/>
                </a:solidFill>
              </a:rPr>
              <a:t>F#</a:t>
            </a:r>
            <a:endParaRPr lang="es-ES" dirty="0">
              <a:solidFill>
                <a:schemeClr val="bg1"/>
              </a:solidFill>
            </a:endParaRPr>
          </a:p>
        </p:txBody>
      </p:sp>
      <p:sp>
        <p:nvSpPr>
          <p:cNvPr id="5" name="3 Marcador de contenido"/>
          <p:cNvSpPr txBox="1">
            <a:spLocks/>
          </p:cNvSpPr>
          <p:nvPr/>
        </p:nvSpPr>
        <p:spPr>
          <a:xfrm>
            <a:off x="457200" y="1782746"/>
            <a:ext cx="4040188" cy="3951288"/>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Uso de palabra clave </a:t>
            </a:r>
            <a:r>
              <a:rPr kumimoji="0" lang="es-ES" sz="2700" b="1" i="0" u="none" strike="noStrike" kern="1200" cap="none" spc="0" normalizeH="0" baseline="0" noProof="0" dirty="0" err="1" smtClean="0">
                <a:ln>
                  <a:noFill/>
                </a:ln>
                <a:solidFill>
                  <a:schemeClr val="bg1"/>
                </a:solidFill>
                <a:effectLst/>
                <a:uLnTx/>
                <a:uFillTx/>
                <a:latin typeface="+mn-lt"/>
                <a:ea typeface="+mn-ea"/>
                <a:cs typeface="+mn-cs"/>
              </a:rPr>
              <a:t>let</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 para asignar valores a símbolos:</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None/>
              <a:tabLst/>
              <a:defRPr/>
            </a:pPr>
            <a:r>
              <a:rPr kumimoji="0" lang="es-ES" sz="2700" b="1" i="0" u="none" strike="noStrike" kern="1200" cap="none" spc="0" normalizeH="0" baseline="0" noProof="0" dirty="0" smtClean="0">
                <a:ln>
                  <a:noFill/>
                </a:ln>
                <a:solidFill>
                  <a:schemeClr val="bg1"/>
                </a:solidFill>
                <a:effectLst/>
                <a:uLnTx/>
                <a:uFillTx/>
                <a:latin typeface="+mn-lt"/>
                <a:ea typeface="+mn-ea"/>
                <a:cs typeface="+mn-cs"/>
              </a:rPr>
              <a:t>	</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None/>
              <a:tabLst/>
              <a:defRPr/>
            </a:pPr>
            <a:r>
              <a:rPr lang="es-ES" sz="2700" b="1" dirty="0" smtClean="0">
                <a:solidFill>
                  <a:schemeClr val="bg1"/>
                </a:solidFill>
              </a:rPr>
              <a:t>    l</a:t>
            </a:r>
            <a:r>
              <a:rPr kumimoji="0" lang="es-ES" sz="2700" b="1" i="0" u="none" strike="noStrike" kern="1200" cap="none" spc="0" normalizeH="0" baseline="0" noProof="0" dirty="0" smtClean="0">
                <a:ln>
                  <a:noFill/>
                </a:ln>
                <a:solidFill>
                  <a:schemeClr val="bg1"/>
                </a:solidFill>
                <a:effectLst/>
                <a:uLnTx/>
                <a:uFillTx/>
                <a:latin typeface="+mn-lt"/>
                <a:ea typeface="+mn-ea"/>
                <a:cs typeface="+mn-cs"/>
              </a:rPr>
              <a:t>et </a:t>
            </a:r>
            <a:r>
              <a:rPr kumimoji="0" lang="es-ES" sz="2700" b="1" i="0" u="none" strike="noStrike" kern="1200" cap="none" spc="0" normalizeH="0" baseline="0" noProof="0" dirty="0" err="1" smtClean="0">
                <a:ln>
                  <a:noFill/>
                </a:ln>
                <a:solidFill>
                  <a:schemeClr val="bg1"/>
                </a:solidFill>
                <a:effectLst/>
                <a:uLnTx/>
                <a:uFillTx/>
                <a:latin typeface="+mn-lt"/>
                <a:ea typeface="+mn-ea"/>
                <a:cs typeface="+mn-cs"/>
              </a:rPr>
              <a:t>rec</a:t>
            </a:r>
            <a:r>
              <a:rPr kumimoji="0" lang="es-ES" sz="2700" b="1" i="0" u="none" strike="noStrike" kern="1200" cap="none" spc="0" normalizeH="0" baseline="0" noProof="0" dirty="0" smtClean="0">
                <a:ln>
                  <a:noFill/>
                </a:ln>
                <a:solidFill>
                  <a:schemeClr val="bg1"/>
                </a:solidFill>
                <a:effectLst/>
                <a:uLnTx/>
                <a:uFillTx/>
                <a:latin typeface="+mn-lt"/>
                <a:ea typeface="+mn-ea"/>
                <a:cs typeface="+mn-cs"/>
              </a:rPr>
              <a:t> </a:t>
            </a:r>
            <a:r>
              <a:rPr kumimoji="0" lang="es-ES" sz="2700" b="0" i="0" u="none" strike="noStrike" kern="1200" cap="none" spc="0" normalizeH="0" baseline="0" noProof="0" dirty="0" err="1" smtClean="0">
                <a:ln>
                  <a:noFill/>
                </a:ln>
                <a:solidFill>
                  <a:schemeClr val="bg1"/>
                </a:solidFill>
                <a:effectLst/>
                <a:uLnTx/>
                <a:uFillTx/>
                <a:latin typeface="+mn-lt"/>
                <a:ea typeface="+mn-ea"/>
                <a:cs typeface="+mn-cs"/>
              </a:rPr>
              <a:t>fact</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 = </a:t>
            </a:r>
            <a:r>
              <a:rPr kumimoji="0" lang="es-ES" sz="2700" b="0" i="0" u="none" strike="noStrike" kern="1200" cap="none" spc="0" normalizeH="0" baseline="0" noProof="0" dirty="0" err="1" smtClean="0">
                <a:ln>
                  <a:noFill/>
                </a:ln>
                <a:solidFill>
                  <a:schemeClr val="bg1"/>
                </a:solidFill>
                <a:effectLst/>
                <a:uLnTx/>
                <a:uFillTx/>
                <a:latin typeface="+mn-lt"/>
                <a:ea typeface="+mn-ea"/>
                <a:cs typeface="+mn-cs"/>
              </a:rPr>
              <a:t>function</a:t>
            </a:r>
            <a:endParaRPr kumimoji="0" lang="es-ES" sz="2700" b="0" i="0" u="none" strike="noStrike" kern="1200" cap="none" spc="0" normalizeH="0" baseline="0" noProof="0" dirty="0" smtClean="0">
              <a:ln>
                <a:noFill/>
              </a:ln>
              <a:solidFill>
                <a:schemeClr val="bg1"/>
              </a:solidFill>
              <a:effectLst/>
              <a:uLnTx/>
              <a:uFillTx/>
              <a:latin typeface="+mn-lt"/>
              <a:ea typeface="+mn-ea"/>
              <a:cs typeface="+mn-cs"/>
            </a:endParaRP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None/>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    | 0 -&gt; 1</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None/>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    | n -&gt; n * </a:t>
            </a:r>
            <a:r>
              <a:rPr kumimoji="0" lang="es-ES" sz="2700" b="0" i="0" u="none" strike="noStrike" kern="1200" cap="none" spc="0" normalizeH="0" baseline="0" noProof="0" dirty="0" err="1" smtClean="0">
                <a:ln>
                  <a:noFill/>
                </a:ln>
                <a:solidFill>
                  <a:schemeClr val="bg1"/>
                </a:solidFill>
                <a:effectLst/>
                <a:uLnTx/>
                <a:uFillTx/>
                <a:latin typeface="+mn-lt"/>
                <a:ea typeface="+mn-ea"/>
                <a:cs typeface="+mn-cs"/>
              </a:rPr>
              <a:t>fact</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(n - 1)</a:t>
            </a:r>
          </a:p>
        </p:txBody>
      </p:sp>
      <p:sp>
        <p:nvSpPr>
          <p:cNvPr id="6" name="4 Marcador de texto"/>
          <p:cNvSpPr>
            <a:spLocks noGrp="1"/>
          </p:cNvSpPr>
          <p:nvPr>
            <p:ph type="body" sz="quarter" idx="4294967295"/>
          </p:nvPr>
        </p:nvSpPr>
        <p:spPr>
          <a:xfrm>
            <a:off x="4645025" y="1142984"/>
            <a:ext cx="4041775" cy="639762"/>
          </a:xfrm>
          <a:prstGeom prst="rect">
            <a:avLst/>
          </a:prstGeom>
        </p:spPr>
        <p:txBody>
          <a:bodyPr/>
          <a:lstStyle/>
          <a:p>
            <a:pPr>
              <a:buNone/>
            </a:pPr>
            <a:r>
              <a:rPr lang="es-ES" dirty="0" err="1" smtClean="0">
                <a:solidFill>
                  <a:schemeClr val="bg1"/>
                </a:solidFill>
              </a:rPr>
              <a:t>Haskell</a:t>
            </a:r>
            <a:endParaRPr lang="es-ES" dirty="0">
              <a:solidFill>
                <a:schemeClr val="bg1"/>
              </a:solidFill>
            </a:endParaRPr>
          </a:p>
        </p:txBody>
      </p:sp>
      <p:sp>
        <p:nvSpPr>
          <p:cNvPr id="7" name="5 Marcador de contenido"/>
          <p:cNvSpPr txBox="1">
            <a:spLocks/>
          </p:cNvSpPr>
          <p:nvPr/>
        </p:nvSpPr>
        <p:spPr>
          <a:xfrm>
            <a:off x="4645025" y="1782746"/>
            <a:ext cx="4498975" cy="4360898"/>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No es necesario introducir ninguna palabra clave para asignar valores a símbolos:</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None/>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  </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None/>
              <a:tabLst/>
              <a:defRPr/>
            </a:pPr>
            <a:r>
              <a:rPr lang="es-ES" sz="2700" dirty="0" smtClean="0">
                <a:solidFill>
                  <a:schemeClr val="bg1"/>
                </a:solidFill>
              </a:rPr>
              <a:t>  </a:t>
            </a:r>
            <a:r>
              <a:rPr kumimoji="0" lang="es-ES" sz="2700" b="0" i="0" u="none" strike="noStrike" kern="1200" cap="none" spc="0" normalizeH="0" baseline="0" noProof="0" dirty="0" err="1" smtClean="0">
                <a:ln>
                  <a:noFill/>
                </a:ln>
                <a:solidFill>
                  <a:schemeClr val="bg1"/>
                </a:solidFill>
                <a:effectLst/>
                <a:uLnTx/>
                <a:uFillTx/>
                <a:latin typeface="+mn-lt"/>
                <a:ea typeface="+mn-ea"/>
                <a:cs typeface="+mn-cs"/>
              </a:rPr>
              <a:t>fact</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 n</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None/>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  | n == 0 = 1</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None/>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  | </a:t>
            </a:r>
            <a:r>
              <a:rPr kumimoji="0" lang="es-ES" sz="2700" b="0" i="0" u="none" strike="noStrike" kern="1200" cap="none" spc="0" normalizeH="0" baseline="0" noProof="0" dirty="0" err="1" smtClean="0">
                <a:ln>
                  <a:noFill/>
                </a:ln>
                <a:solidFill>
                  <a:schemeClr val="bg1"/>
                </a:solidFill>
                <a:effectLst/>
                <a:uLnTx/>
                <a:uFillTx/>
                <a:latin typeface="+mn-lt"/>
                <a:ea typeface="+mn-ea"/>
                <a:cs typeface="+mn-cs"/>
              </a:rPr>
              <a:t>otherwise</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 = n * </a:t>
            </a:r>
            <a:r>
              <a:rPr kumimoji="0" lang="es-ES" sz="2700" b="0" i="0" u="none" strike="noStrike" kern="1200" cap="none" spc="0" normalizeH="0" baseline="0" noProof="0" dirty="0" err="1" smtClean="0">
                <a:ln>
                  <a:noFill/>
                </a:ln>
                <a:solidFill>
                  <a:schemeClr val="bg1"/>
                </a:solidFill>
                <a:effectLst/>
                <a:uLnTx/>
                <a:uFillTx/>
                <a:latin typeface="+mn-lt"/>
                <a:ea typeface="+mn-ea"/>
                <a:cs typeface="+mn-cs"/>
              </a:rPr>
              <a:t>fact</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 (n-1)</a:t>
            </a:r>
            <a:endParaRPr kumimoji="0" lang="es-ES" sz="27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Comparación de patrones</a:t>
            </a:r>
          </a:p>
        </p:txBody>
      </p:sp>
      <p:sp>
        <p:nvSpPr>
          <p:cNvPr id="4" name="2 Marcador de texto"/>
          <p:cNvSpPr>
            <a:spLocks noGrp="1"/>
          </p:cNvSpPr>
          <p:nvPr>
            <p:ph type="body" idx="4294967295"/>
          </p:nvPr>
        </p:nvSpPr>
        <p:spPr>
          <a:xfrm>
            <a:off x="457200" y="1266842"/>
            <a:ext cx="4040188" cy="639762"/>
          </a:xfrm>
          <a:prstGeom prst="rect">
            <a:avLst/>
          </a:prstGeom>
        </p:spPr>
        <p:txBody>
          <a:bodyPr/>
          <a:lstStyle/>
          <a:p>
            <a:pPr>
              <a:buNone/>
            </a:pPr>
            <a:r>
              <a:rPr lang="es-ES" dirty="0" smtClean="0">
                <a:solidFill>
                  <a:schemeClr val="bg1"/>
                </a:solidFill>
              </a:rPr>
              <a:t>F#</a:t>
            </a:r>
            <a:endParaRPr lang="es-ES" dirty="0">
              <a:solidFill>
                <a:schemeClr val="bg1"/>
              </a:solidFill>
            </a:endParaRPr>
          </a:p>
        </p:txBody>
      </p:sp>
      <p:sp>
        <p:nvSpPr>
          <p:cNvPr id="5" name="3 Marcador de contenido"/>
          <p:cNvSpPr txBox="1">
            <a:spLocks/>
          </p:cNvSpPr>
          <p:nvPr/>
        </p:nvSpPr>
        <p:spPr>
          <a:xfrm>
            <a:off x="457200" y="1906604"/>
            <a:ext cx="4040188" cy="3951288"/>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Uso </a:t>
            </a:r>
            <a:r>
              <a:rPr kumimoji="0" lang="es-ES" sz="3200" b="1" i="0" u="none" strike="noStrike" kern="1200" cap="none" spc="0" normalizeH="0" baseline="0" noProof="0" dirty="0" smtClean="0">
                <a:ln>
                  <a:noFill/>
                </a:ln>
                <a:solidFill>
                  <a:schemeClr val="bg1"/>
                </a:solidFill>
                <a:effectLst/>
                <a:uLnTx/>
                <a:uFillTx/>
                <a:latin typeface="+mn-lt"/>
                <a:ea typeface="+mn-ea"/>
                <a:cs typeface="+mn-cs"/>
              </a:rPr>
              <a:t>match</a:t>
            </a:r>
            <a:r>
              <a:rPr kumimoji="0" lang="es-ES" sz="3200" b="0" i="0" u="none" strike="noStrike" kern="1200" cap="none" spc="0" normalizeH="0" baseline="0" noProof="0" dirty="0" smtClean="0">
                <a:ln>
                  <a:noFill/>
                </a:ln>
                <a:solidFill>
                  <a:schemeClr val="bg1"/>
                </a:solidFill>
                <a:effectLst/>
                <a:uLnTx/>
                <a:uFillTx/>
                <a:latin typeface="+mn-lt"/>
                <a:ea typeface="+mn-ea"/>
                <a:cs typeface="+mn-cs"/>
              </a:rPr>
              <a:t> … </a:t>
            </a:r>
            <a:r>
              <a:rPr kumimoji="0" lang="es-ES" sz="3200" b="1" i="0" u="none" strike="noStrike" kern="1200" cap="none" spc="0" normalizeH="0" baseline="0" noProof="0" dirty="0" err="1" smtClean="0">
                <a:ln>
                  <a:noFill/>
                </a:ln>
                <a:solidFill>
                  <a:schemeClr val="bg1"/>
                </a:solidFill>
                <a:effectLst/>
                <a:uLnTx/>
                <a:uFillTx/>
                <a:latin typeface="+mn-lt"/>
                <a:ea typeface="+mn-ea"/>
                <a:cs typeface="+mn-cs"/>
              </a:rPr>
              <a:t>with</a:t>
            </a:r>
            <a:r>
              <a:rPr kumimoji="0" lang="es-ES" sz="3200" b="1" i="0" u="none" strike="noStrike" kern="1200" cap="none" spc="0" normalizeH="0" baseline="0" noProof="0" dirty="0" smtClean="0">
                <a:ln>
                  <a:noFill/>
                </a:ln>
                <a:solidFill>
                  <a:schemeClr val="bg1"/>
                </a:solidFill>
                <a:effectLst/>
                <a:uLnTx/>
                <a:uFillTx/>
                <a:latin typeface="+mn-lt"/>
                <a:ea typeface="+mn-ea"/>
                <a:cs typeface="+mn-cs"/>
              </a:rPr>
              <a:t> </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No permite emparejar patrones en la definición de la función.</a:t>
            </a:r>
            <a:endParaRPr kumimoji="0" lang="es-E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4 Marcador de texto"/>
          <p:cNvSpPr>
            <a:spLocks noGrp="1"/>
          </p:cNvSpPr>
          <p:nvPr>
            <p:ph type="body" sz="quarter" idx="4294967295"/>
          </p:nvPr>
        </p:nvSpPr>
        <p:spPr>
          <a:xfrm>
            <a:off x="4645025" y="1266842"/>
            <a:ext cx="4041775" cy="639762"/>
          </a:xfrm>
          <a:prstGeom prst="rect">
            <a:avLst/>
          </a:prstGeom>
        </p:spPr>
        <p:txBody>
          <a:bodyPr/>
          <a:lstStyle/>
          <a:p>
            <a:pPr>
              <a:buNone/>
            </a:pPr>
            <a:r>
              <a:rPr lang="es-ES" dirty="0" err="1" smtClean="0">
                <a:solidFill>
                  <a:schemeClr val="bg1"/>
                </a:solidFill>
              </a:rPr>
              <a:t>Haskell</a:t>
            </a:r>
            <a:endParaRPr lang="es-ES" dirty="0">
              <a:solidFill>
                <a:schemeClr val="bg1"/>
              </a:solidFill>
            </a:endParaRPr>
          </a:p>
        </p:txBody>
      </p:sp>
      <p:sp>
        <p:nvSpPr>
          <p:cNvPr id="7" name="5 Marcador de contenido"/>
          <p:cNvSpPr txBox="1">
            <a:spLocks/>
          </p:cNvSpPr>
          <p:nvPr/>
        </p:nvSpPr>
        <p:spPr>
          <a:xfrm>
            <a:off x="4645025" y="1906604"/>
            <a:ext cx="4041775" cy="3951288"/>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Sin palabras claves</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3200" b="0" i="0" u="none" strike="noStrike" kern="1200" cap="none" spc="0" normalizeH="0" baseline="0" noProof="0" dirty="0" smtClean="0">
                <a:ln>
                  <a:noFill/>
                </a:ln>
                <a:solidFill>
                  <a:schemeClr val="bg1"/>
                </a:solidFill>
                <a:effectLst/>
                <a:uLnTx/>
                <a:uFillTx/>
                <a:latin typeface="+mn-lt"/>
                <a:ea typeface="+mn-ea"/>
                <a:cs typeface="+mn-cs"/>
              </a:rPr>
              <a:t>Empareja patrones en la definición de la función</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Evaluación perezosa</a:t>
            </a:r>
          </a:p>
        </p:txBody>
      </p:sp>
      <p:sp>
        <p:nvSpPr>
          <p:cNvPr id="4" name="2 Marcador de texto"/>
          <p:cNvSpPr>
            <a:spLocks noGrp="1"/>
          </p:cNvSpPr>
          <p:nvPr>
            <p:ph type="body" idx="4294967295"/>
          </p:nvPr>
        </p:nvSpPr>
        <p:spPr>
          <a:xfrm>
            <a:off x="457200" y="1000108"/>
            <a:ext cx="4040188" cy="639762"/>
          </a:xfrm>
          <a:prstGeom prst="rect">
            <a:avLst/>
          </a:prstGeom>
        </p:spPr>
        <p:txBody>
          <a:bodyPr/>
          <a:lstStyle/>
          <a:p>
            <a:pPr>
              <a:buNone/>
            </a:pPr>
            <a:r>
              <a:rPr lang="es-ES" dirty="0" smtClean="0">
                <a:solidFill>
                  <a:schemeClr val="bg1"/>
                </a:solidFill>
              </a:rPr>
              <a:t>F#</a:t>
            </a:r>
            <a:endParaRPr lang="es-ES" dirty="0">
              <a:solidFill>
                <a:schemeClr val="bg1"/>
              </a:solidFill>
            </a:endParaRPr>
          </a:p>
        </p:txBody>
      </p:sp>
      <p:sp>
        <p:nvSpPr>
          <p:cNvPr id="5" name="3 Marcador de contenido"/>
          <p:cNvSpPr txBox="1">
            <a:spLocks/>
          </p:cNvSpPr>
          <p:nvPr/>
        </p:nvSpPr>
        <p:spPr>
          <a:xfrm>
            <a:off x="457200" y="1639870"/>
            <a:ext cx="4186238" cy="3951288"/>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Evaluación perezosa desactivada por defecto.</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Uso de </a:t>
            </a:r>
            <a:r>
              <a:rPr lang="es-ES" sz="2700" b="1" dirty="0" err="1" smtClean="0">
                <a:solidFill>
                  <a:schemeClr val="bg1"/>
                </a:solidFill>
              </a:rPr>
              <a:t>l</a:t>
            </a:r>
            <a:r>
              <a:rPr kumimoji="0" lang="es-ES" sz="2700" b="1" i="0" u="none" strike="noStrike" kern="1200" cap="none" spc="0" normalizeH="0" baseline="0" noProof="0" dirty="0" err="1" smtClean="0">
                <a:ln>
                  <a:noFill/>
                </a:ln>
                <a:solidFill>
                  <a:schemeClr val="bg1"/>
                </a:solidFill>
                <a:effectLst/>
                <a:uLnTx/>
                <a:uFillTx/>
                <a:latin typeface="+mn-lt"/>
                <a:ea typeface="+mn-ea"/>
                <a:cs typeface="+mn-cs"/>
              </a:rPr>
              <a:t>azy</a:t>
            </a:r>
            <a:r>
              <a:rPr kumimoji="0" lang="es-ES" sz="2700" b="1" i="0" u="none" strike="noStrike" kern="1200" cap="none" spc="0" normalizeH="0" baseline="0" noProof="0" dirty="0" smtClean="0">
                <a:ln>
                  <a:noFill/>
                </a:ln>
                <a:solidFill>
                  <a:schemeClr val="bg1"/>
                </a:solidFill>
                <a:effectLst/>
                <a:uLnTx/>
                <a:uFillTx/>
                <a:latin typeface="+mn-lt"/>
                <a:ea typeface="+mn-ea"/>
                <a:cs typeface="+mn-cs"/>
              </a:rPr>
              <a:t> </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para evaluación perezosa.</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Las listas no permiten evaluación perezosa.</a:t>
            </a:r>
          </a:p>
          <a:p>
            <a:pPr marL="854075" marR="0" lvl="1" indent="-396875" algn="l" defTabSz="914363" rtl="0" eaLnBrk="1" fontAlgn="auto" latinLnBrk="0" hangingPunct="1">
              <a:lnSpc>
                <a:spcPct val="90000"/>
              </a:lnSpc>
              <a:spcBef>
                <a:spcPct val="20000"/>
              </a:spcBef>
              <a:spcAft>
                <a:spcPts val="0"/>
              </a:spcAft>
              <a:buClr>
                <a:srgbClr val="777777"/>
              </a:buClr>
              <a:buSzTx/>
              <a:buFont typeface="Segoe"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Uso de </a:t>
            </a:r>
            <a:r>
              <a:rPr kumimoji="0" lang="es-ES" sz="2700" b="0" i="0" u="none" strike="noStrike" kern="1200" cap="none" spc="0" normalizeH="0" baseline="0" noProof="0" dirty="0" err="1" smtClean="0">
                <a:ln>
                  <a:noFill/>
                </a:ln>
                <a:solidFill>
                  <a:schemeClr val="bg1"/>
                </a:solidFill>
                <a:effectLst/>
                <a:uLnTx/>
                <a:uFillTx/>
                <a:latin typeface="+mn-lt"/>
                <a:ea typeface="+mn-ea"/>
                <a:cs typeface="+mn-cs"/>
              </a:rPr>
              <a:t>Seq</a:t>
            </a:r>
            <a:endParaRPr kumimoji="0" lang="es-ES" sz="2700" b="0" i="0" u="none" strike="noStrike" kern="1200" cap="none" spc="0" normalizeH="0" baseline="0" noProof="0" dirty="0" smtClean="0">
              <a:ln>
                <a:noFill/>
              </a:ln>
              <a:solidFill>
                <a:schemeClr val="bg1"/>
              </a:solidFill>
              <a:effectLst/>
              <a:uLnTx/>
              <a:uFillTx/>
              <a:latin typeface="+mn-lt"/>
              <a:ea typeface="+mn-ea"/>
              <a:cs typeface="+mn-cs"/>
            </a:endParaRPr>
          </a:p>
          <a:p>
            <a:pPr marL="854075" marR="0" lvl="1" indent="-396875" algn="l" defTabSz="914363" rtl="0" eaLnBrk="1" fontAlgn="auto" latinLnBrk="0" hangingPunct="1">
              <a:lnSpc>
                <a:spcPct val="90000"/>
              </a:lnSpc>
              <a:spcBef>
                <a:spcPct val="20000"/>
              </a:spcBef>
              <a:spcAft>
                <a:spcPts val="0"/>
              </a:spcAft>
              <a:buClr>
                <a:srgbClr val="777777"/>
              </a:buClr>
              <a:buSzTx/>
              <a:buFont typeface="Segoe"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Construcción de listas infinitas usando </a:t>
            </a:r>
            <a:r>
              <a:rPr kumimoji="0" lang="es-ES" sz="2700" b="1" i="0" u="none" strike="noStrike" kern="1200" cap="none" spc="0" normalizeH="0" baseline="0" noProof="0" dirty="0" err="1" smtClean="0">
                <a:ln>
                  <a:noFill/>
                </a:ln>
                <a:solidFill>
                  <a:schemeClr val="bg1"/>
                </a:solidFill>
                <a:effectLst/>
                <a:uLnTx/>
                <a:uFillTx/>
                <a:latin typeface="+mn-lt"/>
                <a:ea typeface="+mn-ea"/>
                <a:cs typeface="+mn-cs"/>
              </a:rPr>
              <a:t>unfold</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a:t>
            </a:r>
            <a:endParaRPr kumimoji="0" lang="es-ES" sz="27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4 Marcador de texto"/>
          <p:cNvSpPr>
            <a:spLocks noGrp="1"/>
          </p:cNvSpPr>
          <p:nvPr>
            <p:ph type="body" sz="quarter" idx="4294967295"/>
          </p:nvPr>
        </p:nvSpPr>
        <p:spPr>
          <a:xfrm>
            <a:off x="4645025" y="1000108"/>
            <a:ext cx="4041775" cy="639762"/>
          </a:xfrm>
          <a:prstGeom prst="rect">
            <a:avLst/>
          </a:prstGeom>
        </p:spPr>
        <p:txBody>
          <a:bodyPr/>
          <a:lstStyle/>
          <a:p>
            <a:pPr>
              <a:buNone/>
            </a:pPr>
            <a:r>
              <a:rPr lang="es-ES" dirty="0" err="1" smtClean="0">
                <a:solidFill>
                  <a:schemeClr val="bg1"/>
                </a:solidFill>
              </a:rPr>
              <a:t>Haskell</a:t>
            </a:r>
            <a:endParaRPr lang="es-ES" dirty="0">
              <a:solidFill>
                <a:schemeClr val="bg1"/>
              </a:solidFill>
            </a:endParaRPr>
          </a:p>
        </p:txBody>
      </p:sp>
      <p:sp>
        <p:nvSpPr>
          <p:cNvPr id="7" name="5 Marcador de contenido"/>
          <p:cNvSpPr txBox="1">
            <a:spLocks/>
          </p:cNvSpPr>
          <p:nvPr/>
        </p:nvSpPr>
        <p:spPr>
          <a:xfrm>
            <a:off x="4645025" y="1639870"/>
            <a:ext cx="4041775" cy="3951288"/>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Evaluación perezosa activada por defecto.</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Uso del operador $! para forzar la evaluación.</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Las listas trabajan de forma nativa con evaluación perezosa.</a:t>
            </a:r>
            <a:endParaRPr kumimoji="0" lang="es-ES" sz="27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¿Código imperativo?</a:t>
            </a:r>
          </a:p>
        </p:txBody>
      </p:sp>
      <p:sp>
        <p:nvSpPr>
          <p:cNvPr id="4" name="8 Marcador de texto"/>
          <p:cNvSpPr>
            <a:spLocks noGrp="1"/>
          </p:cNvSpPr>
          <p:nvPr>
            <p:ph type="body" idx="4294967295"/>
          </p:nvPr>
        </p:nvSpPr>
        <p:spPr>
          <a:xfrm>
            <a:off x="457200" y="1052528"/>
            <a:ext cx="4040188" cy="639762"/>
          </a:xfrm>
          <a:prstGeom prst="rect">
            <a:avLst/>
          </a:prstGeom>
        </p:spPr>
        <p:txBody>
          <a:bodyPr/>
          <a:lstStyle/>
          <a:p>
            <a:pPr>
              <a:buNone/>
            </a:pPr>
            <a:r>
              <a:rPr lang="es-ES" dirty="0" smtClean="0">
                <a:solidFill>
                  <a:schemeClr val="bg1"/>
                </a:solidFill>
              </a:rPr>
              <a:t>F#</a:t>
            </a:r>
            <a:endParaRPr lang="es-ES" dirty="0">
              <a:solidFill>
                <a:schemeClr val="bg1"/>
              </a:solidFill>
            </a:endParaRPr>
          </a:p>
        </p:txBody>
      </p:sp>
      <p:sp>
        <p:nvSpPr>
          <p:cNvPr id="5" name="9 Marcador de contenido"/>
          <p:cNvSpPr txBox="1">
            <a:spLocks/>
          </p:cNvSpPr>
          <p:nvPr/>
        </p:nvSpPr>
        <p:spPr>
          <a:xfrm>
            <a:off x="457200" y="1692290"/>
            <a:ext cx="4040188" cy="4522792"/>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F# permite código imperativo (al estilo de C#).</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Permite el uso de variables (</a:t>
            </a:r>
            <a:r>
              <a:rPr kumimoji="0" lang="es-ES" sz="2700" b="1" i="0" u="none" strike="noStrike" kern="1200" cap="none" spc="0" normalizeH="0" baseline="0" noProof="0" dirty="0" err="1" smtClean="0">
                <a:ln>
                  <a:noFill/>
                </a:ln>
                <a:solidFill>
                  <a:schemeClr val="bg1"/>
                </a:solidFill>
                <a:effectLst/>
                <a:uLnTx/>
                <a:uFillTx/>
                <a:latin typeface="+mn-lt"/>
                <a:ea typeface="+mn-ea"/>
                <a:cs typeface="+mn-cs"/>
              </a:rPr>
              <a:t>let</a:t>
            </a:r>
            <a:r>
              <a:rPr kumimoji="0" lang="es-ES" sz="2700" b="1" i="0" u="none" strike="noStrike" kern="1200" cap="none" spc="0" normalizeH="0" baseline="0" noProof="0" dirty="0" smtClean="0">
                <a:ln>
                  <a:noFill/>
                </a:ln>
                <a:solidFill>
                  <a:schemeClr val="bg1"/>
                </a:solidFill>
                <a:effectLst/>
                <a:uLnTx/>
                <a:uFillTx/>
                <a:latin typeface="+mn-lt"/>
                <a:ea typeface="+mn-ea"/>
                <a:cs typeface="+mn-cs"/>
              </a:rPr>
              <a:t> mutable</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Efectos laterales llamando a funciones .NET o a funciones auxiliares de F# como </a:t>
            </a:r>
            <a:r>
              <a:rPr kumimoji="0" lang="es-ES" sz="2700" b="1" i="0" u="none" strike="noStrike" kern="1200" cap="none" spc="0" normalizeH="0" baseline="0" noProof="0" dirty="0" err="1" smtClean="0">
                <a:ln>
                  <a:noFill/>
                </a:ln>
                <a:solidFill>
                  <a:schemeClr val="bg1"/>
                </a:solidFill>
                <a:effectLst/>
                <a:uLnTx/>
                <a:uFillTx/>
                <a:latin typeface="+mn-lt"/>
                <a:ea typeface="+mn-ea"/>
                <a:cs typeface="+mn-cs"/>
              </a:rPr>
              <a:t>print_any</a:t>
            </a:r>
            <a:r>
              <a:rPr kumimoji="0" lang="es-ES" sz="3200" b="0" i="0" u="none" strike="noStrike" kern="1200" cap="none" spc="0" normalizeH="0" baseline="0" noProof="0" dirty="0" smtClean="0">
                <a:ln>
                  <a:noFill/>
                </a:ln>
                <a:solidFill>
                  <a:schemeClr val="bg1"/>
                </a:solidFill>
                <a:effectLst/>
                <a:uLnTx/>
                <a:uFillTx/>
                <a:latin typeface="+mn-lt"/>
                <a:ea typeface="+mn-ea"/>
                <a:cs typeface="+mn-cs"/>
              </a:rPr>
              <a:t>.</a:t>
            </a:r>
            <a:endParaRPr kumimoji="0" lang="es-E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10 Marcador de texto"/>
          <p:cNvSpPr>
            <a:spLocks noGrp="1"/>
          </p:cNvSpPr>
          <p:nvPr>
            <p:ph type="body" sz="quarter" idx="4294967295"/>
          </p:nvPr>
        </p:nvSpPr>
        <p:spPr>
          <a:xfrm>
            <a:off x="4645025" y="1052528"/>
            <a:ext cx="4041775" cy="639762"/>
          </a:xfrm>
          <a:prstGeom prst="rect">
            <a:avLst/>
          </a:prstGeom>
        </p:spPr>
        <p:txBody>
          <a:bodyPr/>
          <a:lstStyle/>
          <a:p>
            <a:pPr>
              <a:buNone/>
            </a:pPr>
            <a:r>
              <a:rPr lang="es-ES" dirty="0" err="1" smtClean="0">
                <a:solidFill>
                  <a:schemeClr val="bg1"/>
                </a:solidFill>
              </a:rPr>
              <a:t>Haskell</a:t>
            </a:r>
            <a:endParaRPr lang="es-ES" dirty="0">
              <a:solidFill>
                <a:schemeClr val="bg1"/>
              </a:solidFill>
            </a:endParaRPr>
          </a:p>
        </p:txBody>
      </p:sp>
      <p:sp>
        <p:nvSpPr>
          <p:cNvPr id="7" name="11 Marcador de contenido"/>
          <p:cNvSpPr txBox="1">
            <a:spLocks/>
          </p:cNvSpPr>
          <p:nvPr/>
        </p:nvSpPr>
        <p:spPr>
          <a:xfrm>
            <a:off x="4645025" y="1692290"/>
            <a:ext cx="4041775" cy="3951288"/>
          </a:xfrm>
          <a:prstGeom prst="rect">
            <a:avLst/>
          </a:prstGeom>
        </p:spPr>
        <p:txBody>
          <a:bodyPr/>
          <a:lstStyle/>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err="1" smtClean="0">
                <a:ln>
                  <a:noFill/>
                </a:ln>
                <a:solidFill>
                  <a:schemeClr val="bg1"/>
                </a:solidFill>
                <a:effectLst/>
                <a:uLnTx/>
                <a:uFillTx/>
                <a:latin typeface="+mn-lt"/>
                <a:ea typeface="+mn-ea"/>
                <a:cs typeface="+mn-cs"/>
              </a:rPr>
              <a:t>Haskell</a:t>
            </a:r>
            <a:r>
              <a:rPr kumimoji="0" lang="es-ES" sz="2700" b="0" i="0" u="none" strike="noStrike" kern="1200" cap="none" spc="0" normalizeH="0" baseline="0" noProof="0" dirty="0" smtClean="0">
                <a:ln>
                  <a:noFill/>
                </a:ln>
                <a:solidFill>
                  <a:schemeClr val="bg1"/>
                </a:solidFill>
                <a:effectLst/>
                <a:uLnTx/>
                <a:uFillTx/>
                <a:latin typeface="+mn-lt"/>
                <a:ea typeface="+mn-ea"/>
                <a:cs typeface="+mn-cs"/>
              </a:rPr>
              <a:t> es un lenguaje puramente funcional: no permite código imperativo.</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Al asociar un valor a un símbolo este permanece inmutable. </a:t>
            </a:r>
          </a:p>
          <a:p>
            <a:pPr marL="457200" marR="0" lvl="0" indent="-457200" algn="l" defTabSz="914363" rtl="0" eaLnBrk="1" fontAlgn="auto" latinLnBrk="0" hangingPunct="1">
              <a:lnSpc>
                <a:spcPct val="90000"/>
              </a:lnSpc>
              <a:spcBef>
                <a:spcPct val="20000"/>
              </a:spcBef>
              <a:spcAft>
                <a:spcPts val="0"/>
              </a:spcAft>
              <a:buClr>
                <a:srgbClr val="777777"/>
              </a:buClr>
              <a:buSzPct val="130000"/>
              <a:buFont typeface="Arial" pitchFamily="34" charset="0"/>
              <a:buChar char="•"/>
              <a:tabLst/>
              <a:defRPr/>
            </a:pPr>
            <a:r>
              <a:rPr kumimoji="0" lang="es-ES" sz="2700" b="0" i="0" u="none" strike="noStrike" kern="1200" cap="none" spc="0" normalizeH="0" baseline="0" noProof="0" dirty="0" smtClean="0">
                <a:ln>
                  <a:noFill/>
                </a:ln>
                <a:solidFill>
                  <a:schemeClr val="bg1"/>
                </a:solidFill>
                <a:effectLst/>
                <a:uLnTx/>
                <a:uFillTx/>
                <a:latin typeface="+mn-lt"/>
                <a:ea typeface="+mn-ea"/>
                <a:cs typeface="+mn-cs"/>
              </a:rPr>
              <a:t>Efectos laterales mediante mónadas</a:t>
            </a:r>
            <a:r>
              <a:rPr kumimoji="0" lang="es-ES" sz="3200" b="0" i="0" u="none" strike="noStrike" kern="1200" cap="none" spc="0" normalizeH="0" baseline="0" noProof="0" dirty="0" smtClean="0">
                <a:ln>
                  <a:noFill/>
                </a:ln>
                <a:solidFill>
                  <a:schemeClr val="bg1"/>
                </a:solidFill>
                <a:effectLst/>
                <a:uLnTx/>
                <a:uFillTx/>
                <a:latin typeface="+mn-lt"/>
                <a:ea typeface="+mn-ea"/>
                <a:cs typeface="+mn-cs"/>
              </a:rPr>
              <a:t>.</a:t>
            </a:r>
            <a:endParaRPr kumimoji="0" lang="es-ES"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30250" y="500042"/>
            <a:ext cx="7681913" cy="1523495"/>
          </a:xfrm>
        </p:spPr>
        <p:txBody>
          <a:bodyPr/>
          <a:lstStyle/>
          <a:p>
            <a:r>
              <a:rPr lang="es-ES" dirty="0" smtClean="0"/>
              <a:t>F# vs </a:t>
            </a:r>
            <a:r>
              <a:rPr lang="es-ES" dirty="0" err="1" smtClean="0"/>
              <a:t>Haskell</a:t>
            </a:r>
            <a:r>
              <a:rPr lang="es-ES" dirty="0" smtClean="0"/>
              <a:t>:</a:t>
            </a:r>
            <a:br>
              <a:rPr lang="es-ES" dirty="0" smtClean="0"/>
            </a:br>
            <a:r>
              <a:rPr lang="es-ES" dirty="0" smtClean="0"/>
              <a:t>Rendimiento</a:t>
            </a:r>
            <a:endParaRPr lang="es-ES" dirty="0"/>
          </a:p>
        </p:txBody>
      </p:sp>
      <p:pic>
        <p:nvPicPr>
          <p:cNvPr id="6" name="Picture 2"/>
          <p:cNvPicPr>
            <a:picLocks noChangeAspect="1" noChangeArrowheads="1"/>
          </p:cNvPicPr>
          <p:nvPr/>
        </p:nvPicPr>
        <p:blipFill>
          <a:blip r:embed="rId2"/>
          <a:srcRect/>
          <a:stretch>
            <a:fillRect/>
          </a:stretch>
        </p:blipFill>
        <p:spPr bwMode="auto">
          <a:xfrm>
            <a:off x="2309018" y="2046309"/>
            <a:ext cx="4525963"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 vs </a:t>
            </a:r>
            <a:r>
              <a:rPr lang="es-ES" dirty="0" err="1" smtClean="0"/>
              <a:t>Haskell</a:t>
            </a:r>
            <a:r>
              <a:rPr lang="es-ES" dirty="0" smtClean="0"/>
              <a:t/>
            </a:r>
            <a:br>
              <a:rPr lang="es-ES" dirty="0" smtClean="0"/>
            </a:br>
            <a:r>
              <a:rPr lang="es-ES" dirty="0" err="1" smtClean="0"/>
              <a:t>Fibonacci</a:t>
            </a:r>
            <a:endParaRPr lang="es-ES" dirty="0"/>
          </a:p>
        </p:txBody>
      </p:sp>
      <p:graphicFrame>
        <p:nvGraphicFramePr>
          <p:cNvPr id="9" name="2 Gráfico"/>
          <p:cNvGraphicFramePr>
            <a:graphicFrameLocks noGrp="1"/>
          </p:cNvGraphicFramePr>
          <p:nvPr>
            <p:ph idx="1"/>
          </p:nvPr>
        </p:nvGraphicFramePr>
        <p:xfrm>
          <a:off x="381000" y="1571612"/>
          <a:ext cx="8382000" cy="47863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smtClean="0"/>
              <a:t>F# vs </a:t>
            </a:r>
            <a:r>
              <a:rPr lang="es-ES" dirty="0" err="1" smtClean="0"/>
              <a:t>Haskell</a:t>
            </a:r>
            <a:r>
              <a:rPr lang="es-ES" dirty="0" smtClean="0"/>
              <a:t/>
            </a:r>
            <a:br>
              <a:rPr lang="es-ES" dirty="0" smtClean="0"/>
            </a:br>
            <a:r>
              <a:rPr lang="es-ES" dirty="0" err="1" smtClean="0"/>
              <a:t>Fibonacci</a:t>
            </a:r>
            <a:r>
              <a:rPr lang="es-ES" dirty="0" smtClean="0"/>
              <a:t> (recursión de cola)</a:t>
            </a:r>
            <a:endParaRPr lang="es-ES" dirty="0"/>
          </a:p>
        </p:txBody>
      </p:sp>
      <p:graphicFrame>
        <p:nvGraphicFramePr>
          <p:cNvPr id="4" name="3 Marcador de contenido"/>
          <p:cNvGraphicFramePr>
            <a:graphicFrameLocks noGrp="1"/>
          </p:cNvGraphicFramePr>
          <p:nvPr>
            <p:ph idx="1"/>
          </p:nvPr>
        </p:nvGraphicFramePr>
        <p:xfrm>
          <a:off x="381000" y="1571612"/>
          <a:ext cx="8382000" cy="47863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43042" y="4214818"/>
            <a:ext cx="5572164" cy="2432292"/>
          </a:xfrm>
          <a:prstGeom prst="ellipse">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indent="-396875">
              <a:lnSpc>
                <a:spcPct val="90000"/>
              </a:lnSpc>
              <a:spcBef>
                <a:spcPct val="20000"/>
              </a:spcBef>
              <a:buClr>
                <a:srgbClr val="777777"/>
              </a:buClr>
            </a:pPr>
            <a:endParaRPr lang="es-ES_tradnl" sz="4000" b="1" dirty="0" smtClean="0">
              <a:solidFill>
                <a:schemeClr val="bg1"/>
              </a:solidFill>
            </a:endParaRPr>
          </a:p>
          <a:p>
            <a:pPr indent="-396875">
              <a:lnSpc>
                <a:spcPct val="90000"/>
              </a:lnSpc>
              <a:spcBef>
                <a:spcPct val="20000"/>
              </a:spcBef>
              <a:buClr>
                <a:srgbClr val="777777"/>
              </a:buClr>
            </a:pPr>
            <a:r>
              <a:rPr lang="es-ES_tradnl" sz="4000" b="1" dirty="0" smtClean="0">
                <a:solidFill>
                  <a:schemeClr val="bg1"/>
                </a:solidFill>
              </a:rPr>
              <a:t>.NET</a:t>
            </a:r>
            <a:endParaRPr lang="es-ES_tradnl" sz="2400" dirty="0" smtClean="0">
              <a:solidFill>
                <a:schemeClr val="bg1">
                  <a:lumMod val="75000"/>
                </a:schemeClr>
              </a:solidFill>
            </a:endParaRPr>
          </a:p>
          <a:p>
            <a:pPr indent="-396875">
              <a:lnSpc>
                <a:spcPct val="90000"/>
              </a:lnSpc>
              <a:spcBef>
                <a:spcPct val="20000"/>
              </a:spcBef>
              <a:buClr>
                <a:srgbClr val="777777"/>
              </a:buClr>
            </a:pPr>
            <a:endParaRPr lang="es-ES_tradnl" sz="2400" dirty="0" smtClean="0">
              <a:solidFill>
                <a:schemeClr val="bg1">
                  <a:lumMod val="75000"/>
                </a:schemeClr>
              </a:solidFill>
            </a:endParaRPr>
          </a:p>
        </p:txBody>
      </p:sp>
      <p:graphicFrame>
        <p:nvGraphicFramePr>
          <p:cNvPr id="4" name="3 Diagrama"/>
          <p:cNvGraphicFramePr/>
          <p:nvPr/>
        </p:nvGraphicFramePr>
        <p:xfrm>
          <a:off x="1000100" y="2039942"/>
          <a:ext cx="6762776" cy="4460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Título"/>
          <p:cNvSpPr>
            <a:spLocks noGrp="1"/>
          </p:cNvSpPr>
          <p:nvPr>
            <p:ph type="title"/>
          </p:nvPr>
        </p:nvSpPr>
        <p:spPr/>
        <p:txBody>
          <a:bodyPr/>
          <a:lstStyle/>
          <a:p>
            <a:r>
              <a:rPr lang="es-ES_tradnl" dirty="0" smtClean="0"/>
              <a:t>F#</a:t>
            </a:r>
            <a:endParaRPr lang="es-ES" dirty="0"/>
          </a:p>
        </p:txBody>
      </p:sp>
      <p:sp>
        <p:nvSpPr>
          <p:cNvPr id="6" name="5 Marcador de texto"/>
          <p:cNvSpPr>
            <a:spLocks noGrp="1"/>
          </p:cNvSpPr>
          <p:nvPr>
            <p:ph type="body" sz="quarter" idx="10"/>
          </p:nvPr>
        </p:nvSpPr>
        <p:spPr>
          <a:xfrm>
            <a:off x="428596" y="928670"/>
            <a:ext cx="8382000" cy="415498"/>
          </a:xfrm>
        </p:spPr>
        <p:txBody>
          <a:bodyPr/>
          <a:lstStyle/>
          <a:p>
            <a:pPr>
              <a:buNone/>
            </a:pPr>
            <a:r>
              <a:rPr lang="es-ES_tradnl" sz="3000" dirty="0" smtClean="0">
                <a:solidFill>
                  <a:schemeClr val="bg1"/>
                </a:solidFill>
              </a:rPr>
              <a:t>Su creador fue Don Syme (MSR Cambridge, UK)</a:t>
            </a:r>
            <a:endParaRPr lang="es-ES" sz="3000" dirty="0">
              <a:solidFill>
                <a:schemeClr val="bg1"/>
              </a:solidFill>
            </a:endParaRPr>
          </a:p>
        </p:txBody>
      </p:sp>
      <p:pic>
        <p:nvPicPr>
          <p:cNvPr id="1026" name="Picture 2" descr="C:\Users\alejandrohf\Desktop\Don_Syme-Referent-priopowerday2.jpg"/>
          <p:cNvPicPr>
            <a:picLocks noChangeAspect="1" noChangeArrowheads="1"/>
          </p:cNvPicPr>
          <p:nvPr/>
        </p:nvPicPr>
        <p:blipFill>
          <a:blip r:embed="rId7" cstate="print"/>
          <a:srcRect/>
          <a:stretch>
            <a:fillRect/>
          </a:stretch>
        </p:blipFill>
        <p:spPr bwMode="auto">
          <a:xfrm>
            <a:off x="3143240" y="2500306"/>
            <a:ext cx="3081337" cy="330358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BDEE4F5-3B60-4EEF-AC8F-783BF50E0DC7}"/>
                                            </p:graphicEl>
                                          </p:spTgt>
                                        </p:tgtEl>
                                        <p:attrNameLst>
                                          <p:attrName>style.visibility</p:attrName>
                                        </p:attrNameLst>
                                      </p:cBhvr>
                                      <p:to>
                                        <p:strVal val="visible"/>
                                      </p:to>
                                    </p:set>
                                    <p:animEffect transition="in" filter="wipe(down)">
                                      <p:cBhvr>
                                        <p:cTn id="7" dur="500"/>
                                        <p:tgtEl>
                                          <p:spTgt spid="4">
                                            <p:graphicEl>
                                              <a:dgm id="{ABDEE4F5-3B60-4EEF-AC8F-783BF50E0DC7}"/>
                                            </p:graphicEl>
                                          </p:spTgt>
                                        </p:tgtEl>
                                      </p:cBhvr>
                                    </p:animEffect>
                                  </p:childTnLst>
                                </p:cTn>
                              </p:par>
                              <p:par>
                                <p:cTn id="8" presetID="4" presetClass="exit" presetSubtype="16" fill="hold" nodeType="withEffect">
                                  <p:stCondLst>
                                    <p:cond delay="0"/>
                                  </p:stCondLst>
                                  <p:childTnLst>
                                    <p:animEffect transition="out" filter="box(in)">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4">
                                            <p:graphicEl>
                                              <a:dgm id="{0A3D931E-F88D-482C-9ABC-44512770FCD6}"/>
                                            </p:graphicEl>
                                          </p:spTgt>
                                        </p:tgtEl>
                                        <p:attrNameLst>
                                          <p:attrName>style.visibility</p:attrName>
                                        </p:attrNameLst>
                                      </p:cBhvr>
                                      <p:to>
                                        <p:strVal val="visible"/>
                                      </p:to>
                                    </p:set>
                                    <p:animEffect transition="in" filter="wipe(down)">
                                      <p:cBhvr>
                                        <p:cTn id="13" dur="500"/>
                                        <p:tgtEl>
                                          <p:spTgt spid="4">
                                            <p:graphicEl>
                                              <a:dgm id="{0A3D931E-F88D-482C-9ABC-44512770FCD6}"/>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4D23D611-BDBA-48EE-92BD-39F8BBF86511}"/>
                                            </p:graphicEl>
                                          </p:spTgt>
                                        </p:tgtEl>
                                        <p:attrNameLst>
                                          <p:attrName>style.visibility</p:attrName>
                                        </p:attrNameLst>
                                      </p:cBhvr>
                                      <p:to>
                                        <p:strVal val="visible"/>
                                      </p:to>
                                    </p:set>
                                    <p:animEffect transition="in" filter="wipe(down)">
                                      <p:cBhvr>
                                        <p:cTn id="16" dur="500"/>
                                        <p:tgtEl>
                                          <p:spTgt spid="4">
                                            <p:graphicEl>
                                              <a:dgm id="{4D23D611-BDBA-48EE-92BD-39F8BBF8651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graphicEl>
                                              <a:dgm id="{881534DD-C393-4721-9CC2-8D3E57032851}"/>
                                            </p:graphicEl>
                                          </p:spTgt>
                                        </p:tgtEl>
                                        <p:attrNameLst>
                                          <p:attrName>style.visibility</p:attrName>
                                        </p:attrNameLst>
                                      </p:cBhvr>
                                      <p:to>
                                        <p:strVal val="visible"/>
                                      </p:to>
                                    </p:set>
                                    <p:animEffect transition="in" filter="wipe(down)">
                                      <p:cBhvr>
                                        <p:cTn id="21" dur="500"/>
                                        <p:tgtEl>
                                          <p:spTgt spid="4">
                                            <p:graphicEl>
                                              <a:dgm id="{881534DD-C393-4721-9CC2-8D3E5703285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graphicEl>
                                              <a:dgm id="{F1CAC601-1A31-4EF8-A65A-030CE59D5FE9}"/>
                                            </p:graphicEl>
                                          </p:spTgt>
                                        </p:tgtEl>
                                        <p:attrNameLst>
                                          <p:attrName>style.visibility</p:attrName>
                                        </p:attrNameLst>
                                      </p:cBhvr>
                                      <p:to>
                                        <p:strVal val="visible"/>
                                      </p:to>
                                    </p:set>
                                    <p:animEffect transition="in" filter="wipe(down)">
                                      <p:cBhvr>
                                        <p:cTn id="26" dur="500"/>
                                        <p:tgtEl>
                                          <p:spTgt spid="4">
                                            <p:graphicEl>
                                              <a:dgm id="{F1CAC601-1A31-4EF8-A65A-030CE59D5FE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graphicEl>
                                              <a:dgm id="{E55A5C01-2B63-46E3-BD95-BEC150A9791F}"/>
                                            </p:graphicEl>
                                          </p:spTgt>
                                        </p:tgtEl>
                                        <p:attrNameLst>
                                          <p:attrName>style.visibility</p:attrName>
                                        </p:attrNameLst>
                                      </p:cBhvr>
                                      <p:to>
                                        <p:strVal val="visible"/>
                                      </p:to>
                                    </p:set>
                                    <p:animEffect transition="in" filter="wipe(down)">
                                      <p:cBhvr>
                                        <p:cTn id="31" dur="500"/>
                                        <p:tgtEl>
                                          <p:spTgt spid="4">
                                            <p:graphicEl>
                                              <a:dgm id="{E55A5C01-2B63-46E3-BD95-BEC150A9791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FBCF4F00-05EA-4387-AB92-A151A23EABBD}"/>
                                            </p:graphicEl>
                                          </p:spTgt>
                                        </p:tgtEl>
                                        <p:attrNameLst>
                                          <p:attrName>style.visibility</p:attrName>
                                        </p:attrNameLst>
                                      </p:cBhvr>
                                      <p:to>
                                        <p:strVal val="visible"/>
                                      </p:to>
                                    </p:set>
                                    <p:animEffect transition="in" filter="wipe(down)">
                                      <p:cBhvr>
                                        <p:cTn id="36" dur="500"/>
                                        <p:tgtEl>
                                          <p:spTgt spid="4">
                                            <p:graphicEl>
                                              <a:dgm id="{FBCF4F00-05EA-4387-AB92-A151A23EABB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4"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smtClean="0"/>
              <a:t>F# vs </a:t>
            </a:r>
            <a:r>
              <a:rPr lang="es-ES" dirty="0" err="1" smtClean="0"/>
              <a:t>Haskell</a:t>
            </a:r>
            <a:r>
              <a:rPr lang="es-ES" dirty="0" smtClean="0"/>
              <a:t/>
            </a:r>
            <a:br>
              <a:rPr lang="es-ES" dirty="0" smtClean="0"/>
            </a:br>
            <a:r>
              <a:rPr lang="es-ES" dirty="0" err="1" smtClean="0"/>
              <a:t>Fibonacci</a:t>
            </a:r>
            <a:r>
              <a:rPr lang="es-ES" dirty="0" smtClean="0"/>
              <a:t> (sobre listas)</a:t>
            </a:r>
            <a:endParaRPr lang="es-ES" dirty="0"/>
          </a:p>
        </p:txBody>
      </p:sp>
      <p:graphicFrame>
        <p:nvGraphicFramePr>
          <p:cNvPr id="4" name="6 Gráfico"/>
          <p:cNvGraphicFramePr>
            <a:graphicFrameLocks noGrp="1"/>
          </p:cNvGraphicFramePr>
          <p:nvPr>
            <p:ph idx="1"/>
          </p:nvPr>
        </p:nvGraphicFramePr>
        <p:xfrm>
          <a:off x="357158" y="1571612"/>
          <a:ext cx="8382000"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smtClean="0"/>
              <a:t>F# vs </a:t>
            </a:r>
            <a:r>
              <a:rPr lang="es-ES" dirty="0" err="1" smtClean="0"/>
              <a:t>Haskell</a:t>
            </a:r>
            <a:r>
              <a:rPr lang="es-ES" dirty="0" smtClean="0"/>
              <a:t/>
            </a:r>
            <a:br>
              <a:rPr lang="es-ES" dirty="0" smtClean="0"/>
            </a:br>
            <a:r>
              <a:rPr lang="es-ES" dirty="0" smtClean="0"/>
              <a:t>Factorial</a:t>
            </a:r>
            <a:endParaRPr lang="es-ES" dirty="0"/>
          </a:p>
        </p:txBody>
      </p:sp>
      <p:graphicFrame>
        <p:nvGraphicFramePr>
          <p:cNvPr id="4" name="4 Gráfico"/>
          <p:cNvGraphicFramePr>
            <a:graphicFrameLocks noGrp="1"/>
          </p:cNvGraphicFramePr>
          <p:nvPr>
            <p:ph idx="1"/>
          </p:nvPr>
        </p:nvGraphicFramePr>
        <p:xfrm>
          <a:off x="381000" y="1571612"/>
          <a:ext cx="8382000" cy="47863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smtClean="0"/>
              <a:t>F# vs </a:t>
            </a:r>
            <a:r>
              <a:rPr lang="es-ES" dirty="0" err="1" smtClean="0"/>
              <a:t>Haskell</a:t>
            </a:r>
            <a:r>
              <a:rPr lang="es-ES" dirty="0" smtClean="0"/>
              <a:t/>
            </a:r>
            <a:br>
              <a:rPr lang="es-ES" dirty="0" smtClean="0"/>
            </a:br>
            <a:r>
              <a:rPr lang="es-ES" dirty="0" err="1" smtClean="0"/>
              <a:t>Quicksort</a:t>
            </a:r>
            <a:r>
              <a:rPr lang="es-ES" dirty="0" smtClean="0"/>
              <a:t> (lista aleatoria)</a:t>
            </a:r>
            <a:endParaRPr lang="es-ES" dirty="0"/>
          </a:p>
        </p:txBody>
      </p:sp>
      <p:graphicFrame>
        <p:nvGraphicFramePr>
          <p:cNvPr id="4" name="5 Gráfico"/>
          <p:cNvGraphicFramePr>
            <a:graphicFrameLocks noGrp="1"/>
          </p:cNvGraphicFramePr>
          <p:nvPr>
            <p:ph idx="1"/>
          </p:nvPr>
        </p:nvGraphicFramePr>
        <p:xfrm>
          <a:off x="381000" y="1500174"/>
          <a:ext cx="8382000" cy="48577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F# vs </a:t>
            </a:r>
            <a:r>
              <a:rPr lang="es-ES" dirty="0" err="1" smtClean="0"/>
              <a:t>Haskell</a:t>
            </a:r>
            <a:r>
              <a:rPr lang="es-ES" dirty="0" smtClean="0"/>
              <a:t>:</a:t>
            </a:r>
            <a:br>
              <a:rPr lang="es-ES" dirty="0" smtClean="0"/>
            </a:br>
            <a:r>
              <a:rPr lang="es-ES" dirty="0" smtClean="0"/>
              <a:t>Rendimiento</a:t>
            </a:r>
            <a:endParaRPr lang="es-ES" dirty="0"/>
          </a:p>
        </p:txBody>
      </p:sp>
      <p:sp>
        <p:nvSpPr>
          <p:cNvPr id="5" name="4 Marcador de texto"/>
          <p:cNvSpPr>
            <a:spLocks noGrp="1"/>
          </p:cNvSpPr>
          <p:nvPr>
            <p:ph type="body" sz="quarter" idx="10"/>
          </p:nvPr>
        </p:nvSpPr>
        <p:spPr>
          <a:xfrm>
            <a:off x="285720" y="2571744"/>
            <a:ext cx="8382000" cy="2677656"/>
          </a:xfrm>
        </p:spPr>
        <p:txBody>
          <a:bodyPr/>
          <a:lstStyle/>
          <a:p>
            <a:r>
              <a:rPr lang="es-ES" dirty="0" smtClean="0"/>
              <a:t>¿Y si compilamos </a:t>
            </a:r>
            <a:r>
              <a:rPr lang="es-ES" dirty="0" err="1" smtClean="0"/>
              <a:t>Haskell</a:t>
            </a:r>
            <a:r>
              <a:rPr lang="es-ES" dirty="0" smtClean="0"/>
              <a:t>?</a:t>
            </a:r>
          </a:p>
          <a:p>
            <a:pPr lvl="1"/>
            <a:r>
              <a:rPr lang="es-ES" dirty="0" smtClean="0"/>
              <a:t>Utilizaremos el compilador </a:t>
            </a:r>
            <a:r>
              <a:rPr lang="es-ES" dirty="0" err="1" smtClean="0"/>
              <a:t>ghc</a:t>
            </a:r>
            <a:endParaRPr lang="es-ES" dirty="0" smtClean="0"/>
          </a:p>
          <a:p>
            <a:pPr lvl="2"/>
            <a:r>
              <a:rPr lang="es-ES" dirty="0" smtClean="0"/>
              <a:t>Glasgow </a:t>
            </a:r>
            <a:r>
              <a:rPr lang="es-ES" dirty="0" err="1" smtClean="0"/>
              <a:t>Haskell</a:t>
            </a:r>
            <a:r>
              <a:rPr lang="es-ES" dirty="0" smtClean="0"/>
              <a:t> </a:t>
            </a:r>
            <a:r>
              <a:rPr lang="es-ES" dirty="0" err="1" smtClean="0"/>
              <a:t>Compiler</a:t>
            </a:r>
            <a:endParaRPr lang="es-ES" dirty="0" smtClean="0"/>
          </a:p>
          <a:p>
            <a:pPr lvl="2"/>
            <a:r>
              <a:rPr lang="es-ES" dirty="0" err="1"/>
              <a:t>main</a:t>
            </a:r>
            <a:r>
              <a:rPr lang="es-ES" dirty="0"/>
              <a:t> +RTS </a:t>
            </a:r>
            <a:r>
              <a:rPr lang="es-ES" dirty="0" smtClean="0"/>
              <a:t>–</a:t>
            </a:r>
            <a:r>
              <a:rPr lang="es-ES" dirty="0" err="1" smtClean="0"/>
              <a:t>sstderr</a:t>
            </a:r>
            <a:endParaRPr lang="es-ES" dirty="0" smtClean="0"/>
          </a:p>
          <a:p>
            <a:r>
              <a:rPr lang="es-ES" dirty="0" smtClean="0"/>
              <a:t>F# es un lenguaje interpretado</a:t>
            </a:r>
          </a:p>
          <a:p>
            <a:pPr lvl="3"/>
            <a:endParaRPr lang="es-ES" dirty="0"/>
          </a:p>
        </p:txBody>
      </p:sp>
      <p:pic>
        <p:nvPicPr>
          <p:cNvPr id="1026" name="Picture 2"/>
          <p:cNvPicPr>
            <a:picLocks noChangeAspect="1" noChangeArrowheads="1"/>
          </p:cNvPicPr>
          <p:nvPr/>
        </p:nvPicPr>
        <p:blipFill>
          <a:blip r:embed="rId3"/>
          <a:srcRect/>
          <a:stretch>
            <a:fillRect/>
          </a:stretch>
        </p:blipFill>
        <p:spPr bwMode="auto">
          <a:xfrm>
            <a:off x="-1" y="1500174"/>
            <a:ext cx="9074651" cy="485778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in)">
                                      <p:cBhvr>
                                        <p:cTn id="13" dur="500"/>
                                        <p:tgtEl>
                                          <p:spTgt spid="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ox(i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026"/>
                                        </p:tgtEl>
                                        <p:attrNameLst>
                                          <p:attrName>ppt_x</p:attrName>
                                        </p:attrNameLst>
                                      </p:cBhvr>
                                      <p:tavLst>
                                        <p:tav tm="0">
                                          <p:val>
                                            <p:strVal val="ppt_x"/>
                                          </p:val>
                                        </p:tav>
                                        <p:tav tm="100000">
                                          <p:val>
                                            <p:strVal val="ppt_x"/>
                                          </p:val>
                                        </p:tav>
                                      </p:tavLst>
                                    </p:anim>
                                    <p:anim calcmode="lin" valueType="num">
                                      <p:cBhvr additive="base">
                                        <p:cTn id="27" dur="500"/>
                                        <p:tgtEl>
                                          <p:spTgt spid="1026"/>
                                        </p:tgtEl>
                                        <p:attrNameLst>
                                          <p:attrName>ppt_y</p:attrName>
                                        </p:attrNameLst>
                                      </p:cBhvr>
                                      <p:tavLst>
                                        <p:tav tm="0">
                                          <p:val>
                                            <p:strVal val="ppt_y"/>
                                          </p:val>
                                        </p:tav>
                                        <p:tav tm="100000">
                                          <p:val>
                                            <p:strVal val="1+ppt_h/2"/>
                                          </p:val>
                                        </p:tav>
                                      </p:tavLst>
                                    </p:anim>
                                    <p:set>
                                      <p:cBhvr>
                                        <p:cTn id="28" dur="1" fill="hold">
                                          <p:stCondLst>
                                            <p:cond delay="499"/>
                                          </p:stCondLst>
                                        </p:cTn>
                                        <p:tgtEl>
                                          <p:spTgt spid="1026"/>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a:t>F# vs </a:t>
            </a:r>
            <a:r>
              <a:rPr lang="es-ES" dirty="0" err="1" smtClean="0"/>
              <a:t>Haskell</a:t>
            </a:r>
            <a:r>
              <a:rPr lang="es-ES" dirty="0" smtClean="0"/>
              <a:t> (compilado)</a:t>
            </a:r>
            <a:r>
              <a:rPr lang="es-ES" dirty="0"/>
              <a:t/>
            </a:r>
            <a:br>
              <a:rPr lang="es-ES" dirty="0"/>
            </a:br>
            <a:r>
              <a:rPr lang="es-ES" dirty="0" err="1"/>
              <a:t>Fibonacci</a:t>
            </a:r>
            <a:endParaRPr lang="es-ES" dirty="0"/>
          </a:p>
        </p:txBody>
      </p:sp>
      <p:graphicFrame>
        <p:nvGraphicFramePr>
          <p:cNvPr id="6" name="4 Gráfico"/>
          <p:cNvGraphicFramePr/>
          <p:nvPr/>
        </p:nvGraphicFramePr>
        <p:xfrm>
          <a:off x="357158" y="1571612"/>
          <a:ext cx="8429684"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a:t>F# vs </a:t>
            </a:r>
            <a:r>
              <a:rPr lang="es-ES" dirty="0" err="1" smtClean="0"/>
              <a:t>Haskell</a:t>
            </a:r>
            <a:r>
              <a:rPr lang="es-ES" dirty="0" smtClean="0"/>
              <a:t> (compilado)</a:t>
            </a:r>
            <a:r>
              <a:rPr lang="es-ES" dirty="0"/>
              <a:t/>
            </a:r>
            <a:br>
              <a:rPr lang="es-ES" dirty="0"/>
            </a:br>
            <a:r>
              <a:rPr lang="es-ES" dirty="0" err="1"/>
              <a:t>Fibonacci</a:t>
            </a:r>
            <a:r>
              <a:rPr lang="es-ES" dirty="0"/>
              <a:t> (recursión de cola)</a:t>
            </a:r>
          </a:p>
        </p:txBody>
      </p:sp>
      <p:graphicFrame>
        <p:nvGraphicFramePr>
          <p:cNvPr id="5" name="5 Gráfico"/>
          <p:cNvGraphicFramePr/>
          <p:nvPr/>
        </p:nvGraphicFramePr>
        <p:xfrm>
          <a:off x="285720" y="1643050"/>
          <a:ext cx="8572560"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a:t>F# vs </a:t>
            </a:r>
            <a:r>
              <a:rPr lang="es-ES" dirty="0" err="1" smtClean="0"/>
              <a:t>Haskell</a:t>
            </a:r>
            <a:r>
              <a:rPr lang="es-ES" dirty="0" smtClean="0"/>
              <a:t> (compilado)</a:t>
            </a:r>
            <a:r>
              <a:rPr lang="es-ES" dirty="0"/>
              <a:t/>
            </a:r>
            <a:br>
              <a:rPr lang="es-ES" dirty="0"/>
            </a:br>
            <a:r>
              <a:rPr lang="es-ES" dirty="0" err="1"/>
              <a:t>Fibonacci</a:t>
            </a:r>
            <a:r>
              <a:rPr lang="es-ES" dirty="0"/>
              <a:t> (sobre listas)</a:t>
            </a:r>
          </a:p>
        </p:txBody>
      </p:sp>
      <p:graphicFrame>
        <p:nvGraphicFramePr>
          <p:cNvPr id="4" name="6 Gráfico"/>
          <p:cNvGraphicFramePr/>
          <p:nvPr/>
        </p:nvGraphicFramePr>
        <p:xfrm>
          <a:off x="285720" y="1571612"/>
          <a:ext cx="8572560"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382000" cy="1329595"/>
          </a:xfrm>
        </p:spPr>
        <p:txBody>
          <a:bodyPr/>
          <a:lstStyle/>
          <a:p>
            <a:r>
              <a:rPr lang="es-ES" dirty="0"/>
              <a:t>F# vs </a:t>
            </a:r>
            <a:r>
              <a:rPr lang="es-ES" dirty="0" err="1" smtClean="0"/>
              <a:t>Haskell</a:t>
            </a:r>
            <a:r>
              <a:rPr lang="es-ES" dirty="0" smtClean="0"/>
              <a:t> (compilado)</a:t>
            </a:r>
            <a:r>
              <a:rPr lang="es-ES" dirty="0"/>
              <a:t/>
            </a:r>
            <a:br>
              <a:rPr lang="es-ES" dirty="0"/>
            </a:br>
            <a:r>
              <a:rPr lang="es-ES" dirty="0" err="1"/>
              <a:t>Quicksort</a:t>
            </a:r>
            <a:r>
              <a:rPr lang="es-ES" dirty="0"/>
              <a:t> (lista aleatoria)</a:t>
            </a:r>
          </a:p>
        </p:txBody>
      </p:sp>
      <p:graphicFrame>
        <p:nvGraphicFramePr>
          <p:cNvPr id="5" name="7 Gráfico"/>
          <p:cNvGraphicFramePr/>
          <p:nvPr/>
        </p:nvGraphicFramePr>
        <p:xfrm>
          <a:off x="357158" y="1571612"/>
          <a:ext cx="8358246"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comparativa</a:t>
            </a:r>
            <a:endParaRPr lang="es-ES" dirty="0"/>
          </a:p>
        </p:txBody>
      </p:sp>
      <p:sp>
        <p:nvSpPr>
          <p:cNvPr id="7" name="6 Marcador de texto"/>
          <p:cNvSpPr>
            <a:spLocks noGrp="1"/>
          </p:cNvSpPr>
          <p:nvPr>
            <p:ph type="body" sz="quarter" idx="10"/>
          </p:nvPr>
        </p:nvSpPr>
        <p:spPr>
          <a:xfrm>
            <a:off x="285720" y="3786190"/>
            <a:ext cx="8382000" cy="2499146"/>
          </a:xfrm>
        </p:spPr>
        <p:txBody>
          <a:bodyPr/>
          <a:lstStyle/>
          <a:p>
            <a:r>
              <a:rPr lang="es-ES" sz="2800" dirty="0" smtClean="0"/>
              <a:t>GHC otorga un rendimiento óptimo en aplicaciones funcionales.</a:t>
            </a:r>
          </a:p>
          <a:p>
            <a:r>
              <a:rPr lang="es-ES" sz="2800" dirty="0" smtClean="0"/>
              <a:t>F# permite una fácil integración en cualquier tipo de aplicación.</a:t>
            </a:r>
          </a:p>
          <a:p>
            <a:r>
              <a:rPr lang="es-ES" sz="2800" dirty="0" err="1" smtClean="0"/>
              <a:t>Winhugs</a:t>
            </a:r>
            <a:r>
              <a:rPr lang="es-ES" sz="2800" dirty="0" smtClean="0"/>
              <a:t> nos ofrece un entorno de desarrollo amigable.</a:t>
            </a:r>
            <a:endParaRPr lang="es-ES" sz="2800" dirty="0"/>
          </a:p>
        </p:txBody>
      </p:sp>
      <p:graphicFrame>
        <p:nvGraphicFramePr>
          <p:cNvPr id="8" name="7 Tabla"/>
          <p:cNvGraphicFramePr>
            <a:graphicFrameLocks noGrp="1"/>
          </p:cNvGraphicFramePr>
          <p:nvPr/>
        </p:nvGraphicFramePr>
        <p:xfrm>
          <a:off x="285720" y="928670"/>
          <a:ext cx="8501124" cy="2644629"/>
        </p:xfrm>
        <a:graphic>
          <a:graphicData uri="http://schemas.openxmlformats.org/drawingml/2006/table">
            <a:tbl>
              <a:tblPr firstRow="1" bandRow="1">
                <a:tableStyleId>{5C22544A-7EE6-4342-B048-85BDC9FD1C3A}</a:tableStyleId>
              </a:tblPr>
              <a:tblGrid>
                <a:gridCol w="2125281"/>
                <a:gridCol w="2125281"/>
                <a:gridCol w="2125281"/>
                <a:gridCol w="2125281"/>
              </a:tblGrid>
              <a:tr h="607223">
                <a:tc>
                  <a:txBody>
                    <a:bodyPr/>
                    <a:lstStyle/>
                    <a:p>
                      <a:pPr algn="ctr"/>
                      <a:endParaRPr lang="es-ES" sz="2400" dirty="0"/>
                    </a:p>
                  </a:txBody>
                  <a:tcPr/>
                </a:tc>
                <a:tc>
                  <a:txBody>
                    <a:bodyPr/>
                    <a:lstStyle/>
                    <a:p>
                      <a:pPr algn="ctr"/>
                      <a:r>
                        <a:rPr lang="es-ES" sz="2400" dirty="0" err="1" smtClean="0"/>
                        <a:t>Haskell</a:t>
                      </a:r>
                      <a:r>
                        <a:rPr lang="es-ES" sz="2400" dirty="0" smtClean="0"/>
                        <a:t> (I)</a:t>
                      </a:r>
                      <a:endParaRPr lang="es-ES" sz="2400" dirty="0"/>
                    </a:p>
                  </a:txBody>
                  <a:tcPr/>
                </a:tc>
                <a:tc>
                  <a:txBody>
                    <a:bodyPr/>
                    <a:lstStyle/>
                    <a:p>
                      <a:pPr algn="ctr"/>
                      <a:r>
                        <a:rPr lang="es-ES" sz="2400" dirty="0" err="1" smtClean="0"/>
                        <a:t>Haskell</a:t>
                      </a:r>
                      <a:r>
                        <a:rPr lang="es-ES" sz="2400" dirty="0" smtClean="0"/>
                        <a:t> (C)</a:t>
                      </a:r>
                      <a:endParaRPr lang="es-ES" sz="2400" dirty="0"/>
                    </a:p>
                  </a:txBody>
                  <a:tcPr/>
                </a:tc>
                <a:tc>
                  <a:txBody>
                    <a:bodyPr/>
                    <a:lstStyle/>
                    <a:p>
                      <a:pPr algn="ctr"/>
                      <a:r>
                        <a:rPr lang="es-ES" sz="2400" dirty="0" smtClean="0"/>
                        <a:t>F#</a:t>
                      </a:r>
                      <a:endParaRPr lang="es-ES" sz="2400" dirty="0"/>
                    </a:p>
                  </a:txBody>
                  <a:tcPr/>
                </a:tc>
              </a:tr>
              <a:tr h="607223">
                <a:tc>
                  <a:txBody>
                    <a:bodyPr/>
                    <a:lstStyle/>
                    <a:p>
                      <a:r>
                        <a:rPr lang="es-ES" sz="2400" b="1" dirty="0" smtClean="0"/>
                        <a:t>Rendimiento</a:t>
                      </a:r>
                      <a:endParaRPr lang="es-ES" sz="2400" b="1" dirty="0"/>
                    </a:p>
                  </a:txBody>
                  <a:tcPr/>
                </a:tc>
                <a:tc>
                  <a:txBody>
                    <a:bodyPr/>
                    <a:lstStyle/>
                    <a:p>
                      <a:r>
                        <a:rPr lang="es-ES" sz="2400" dirty="0" smtClean="0"/>
                        <a:t>Pobre</a:t>
                      </a:r>
                      <a:endParaRPr lang="es-ES" sz="2400" dirty="0"/>
                    </a:p>
                  </a:txBody>
                  <a:tcPr/>
                </a:tc>
                <a:tc>
                  <a:txBody>
                    <a:bodyPr/>
                    <a:lstStyle/>
                    <a:p>
                      <a:r>
                        <a:rPr lang="es-ES" sz="2400" dirty="0" smtClean="0"/>
                        <a:t>Muy bueno</a:t>
                      </a:r>
                      <a:endParaRPr lang="es-ES" sz="2400" dirty="0"/>
                    </a:p>
                  </a:txBody>
                  <a:tcPr/>
                </a:tc>
                <a:tc>
                  <a:txBody>
                    <a:bodyPr/>
                    <a:lstStyle/>
                    <a:p>
                      <a:r>
                        <a:rPr lang="es-ES" sz="2400" dirty="0" smtClean="0"/>
                        <a:t>Bueno</a:t>
                      </a:r>
                      <a:endParaRPr lang="es-ES" sz="2400" dirty="0"/>
                    </a:p>
                  </a:txBody>
                  <a:tcPr/>
                </a:tc>
              </a:tr>
              <a:tr h="607223">
                <a:tc>
                  <a:txBody>
                    <a:bodyPr/>
                    <a:lstStyle/>
                    <a:p>
                      <a:r>
                        <a:rPr lang="es-ES" sz="2400" b="1" dirty="0" smtClean="0"/>
                        <a:t>Depuración</a:t>
                      </a:r>
                      <a:endParaRPr lang="es-ES" sz="2400" b="1" dirty="0"/>
                    </a:p>
                  </a:txBody>
                  <a:tcPr/>
                </a:tc>
                <a:tc>
                  <a:txBody>
                    <a:bodyPr/>
                    <a:lstStyle/>
                    <a:p>
                      <a:r>
                        <a:rPr lang="es-ES" sz="2400" dirty="0" smtClean="0"/>
                        <a:t>Fácil</a:t>
                      </a:r>
                      <a:endParaRPr lang="es-ES" sz="2400" dirty="0"/>
                    </a:p>
                  </a:txBody>
                  <a:tcPr/>
                </a:tc>
                <a:tc>
                  <a:txBody>
                    <a:bodyPr/>
                    <a:lstStyle/>
                    <a:p>
                      <a:r>
                        <a:rPr lang="es-ES" sz="2400" dirty="0" smtClean="0"/>
                        <a:t>Media</a:t>
                      </a:r>
                      <a:endParaRPr lang="es-ES" sz="2400" dirty="0"/>
                    </a:p>
                  </a:txBody>
                  <a:tcPr/>
                </a:tc>
                <a:tc>
                  <a:txBody>
                    <a:bodyPr/>
                    <a:lstStyle/>
                    <a:p>
                      <a:r>
                        <a:rPr lang="es-ES" sz="2400" dirty="0" smtClean="0"/>
                        <a:t>Muy fácil</a:t>
                      </a:r>
                      <a:endParaRPr lang="es-ES" sz="2400" dirty="0"/>
                    </a:p>
                  </a:txBody>
                  <a:tcPr/>
                </a:tc>
              </a:tr>
              <a:tr h="607223">
                <a:tc>
                  <a:txBody>
                    <a:bodyPr/>
                    <a:lstStyle/>
                    <a:p>
                      <a:r>
                        <a:rPr lang="es-ES" sz="2400" b="1" dirty="0" smtClean="0"/>
                        <a:t>Interfaz</a:t>
                      </a:r>
                      <a:endParaRPr lang="es-ES" sz="2400" b="1" dirty="0"/>
                    </a:p>
                  </a:txBody>
                  <a:tcPr/>
                </a:tc>
                <a:tc>
                  <a:txBody>
                    <a:bodyPr/>
                    <a:lstStyle/>
                    <a:p>
                      <a:r>
                        <a:rPr lang="es-ES" sz="2400" dirty="0" smtClean="0"/>
                        <a:t>GUI</a:t>
                      </a:r>
                      <a:r>
                        <a:rPr lang="es-ES" sz="2400" baseline="0" dirty="0" smtClean="0"/>
                        <a:t> (</a:t>
                      </a:r>
                      <a:r>
                        <a:rPr lang="es-ES" sz="2400" baseline="0" dirty="0" err="1" smtClean="0"/>
                        <a:t>Winhugs</a:t>
                      </a:r>
                      <a:r>
                        <a:rPr lang="es-ES" sz="2400" baseline="0" dirty="0" smtClean="0"/>
                        <a:t>)</a:t>
                      </a:r>
                      <a:endParaRPr lang="es-ES" sz="2400" dirty="0"/>
                    </a:p>
                  </a:txBody>
                  <a:tcPr/>
                </a:tc>
                <a:tc>
                  <a:txBody>
                    <a:bodyPr/>
                    <a:lstStyle/>
                    <a:p>
                      <a:r>
                        <a:rPr lang="es-ES" sz="2400" dirty="0" smtClean="0"/>
                        <a:t>Consola</a:t>
                      </a:r>
                      <a:endParaRPr lang="es-ES" sz="2400" dirty="0"/>
                    </a:p>
                  </a:txBody>
                  <a:tcPr/>
                </a:tc>
                <a:tc>
                  <a:txBody>
                    <a:bodyPr/>
                    <a:lstStyle/>
                    <a:p>
                      <a:r>
                        <a:rPr lang="es-ES" sz="2400" dirty="0" smtClean="0"/>
                        <a:t>GUI (VS)</a:t>
                      </a:r>
                      <a:endParaRPr lang="es-ES" sz="24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_tradnl" dirty="0" smtClean="0"/>
              <a:t>Características de F#</a:t>
            </a:r>
            <a:endParaRPr lang="es-ES" dirty="0"/>
          </a:p>
        </p:txBody>
      </p:sp>
      <p:sp>
        <p:nvSpPr>
          <p:cNvPr id="6" name="5 Marcador de texto"/>
          <p:cNvSpPr>
            <a:spLocks noGrp="1"/>
          </p:cNvSpPr>
          <p:nvPr>
            <p:ph type="body" sz="quarter" idx="10"/>
          </p:nvPr>
        </p:nvSpPr>
        <p:spPr>
          <a:xfrm>
            <a:off x="381000" y="1411552"/>
            <a:ext cx="8382000" cy="4235006"/>
          </a:xfrm>
        </p:spPr>
        <p:txBody>
          <a:bodyPr/>
          <a:lstStyle/>
          <a:p>
            <a:r>
              <a:rPr lang="es-ES_tradnl" dirty="0" smtClean="0">
                <a:solidFill>
                  <a:schemeClr val="bg1"/>
                </a:solidFill>
              </a:rPr>
              <a:t>Conciso</a:t>
            </a:r>
          </a:p>
          <a:p>
            <a:r>
              <a:rPr lang="es-ES_tradnl" dirty="0" smtClean="0">
                <a:solidFill>
                  <a:schemeClr val="bg1"/>
                </a:solidFill>
              </a:rPr>
              <a:t>Fuertemente </a:t>
            </a:r>
            <a:r>
              <a:rPr lang="es-ES_tradnl" dirty="0" err="1" smtClean="0">
                <a:solidFill>
                  <a:schemeClr val="bg1"/>
                </a:solidFill>
              </a:rPr>
              <a:t>Tipado</a:t>
            </a:r>
            <a:endParaRPr lang="es-ES_tradnl" dirty="0" smtClean="0">
              <a:solidFill>
                <a:schemeClr val="bg1"/>
              </a:solidFill>
            </a:endParaRPr>
          </a:p>
          <a:p>
            <a:r>
              <a:rPr lang="es-ES_tradnl" dirty="0" smtClean="0">
                <a:solidFill>
                  <a:schemeClr val="bg1"/>
                </a:solidFill>
              </a:rPr>
              <a:t>Inferido como ML</a:t>
            </a:r>
          </a:p>
          <a:p>
            <a:r>
              <a:rPr lang="es-ES_tradnl" dirty="0" smtClean="0">
                <a:solidFill>
                  <a:schemeClr val="bg1"/>
                </a:solidFill>
              </a:rPr>
              <a:t>Scripting interactivo como </a:t>
            </a:r>
            <a:r>
              <a:rPr lang="es-ES_tradnl" dirty="0" err="1" smtClean="0">
                <a:solidFill>
                  <a:schemeClr val="bg1"/>
                </a:solidFill>
              </a:rPr>
              <a:t>Python</a:t>
            </a:r>
            <a:endParaRPr lang="es-ES_tradnl" dirty="0" smtClean="0">
              <a:solidFill>
                <a:schemeClr val="bg1"/>
              </a:solidFill>
            </a:endParaRPr>
          </a:p>
          <a:p>
            <a:r>
              <a:rPr lang="es-ES_tradnl" dirty="0" smtClean="0">
                <a:solidFill>
                  <a:schemeClr val="bg1"/>
                </a:solidFill>
              </a:rPr>
              <a:t>Portable</a:t>
            </a:r>
          </a:p>
          <a:p>
            <a:r>
              <a:rPr lang="es-ES_tradnl" dirty="0" smtClean="0">
                <a:solidFill>
                  <a:schemeClr val="bg1"/>
                </a:solidFill>
              </a:rPr>
              <a:t>Concurrente</a:t>
            </a:r>
          </a:p>
          <a:p>
            <a:r>
              <a:rPr lang="es-ES_tradnl" dirty="0" smtClean="0">
                <a:solidFill>
                  <a:schemeClr val="bg1"/>
                </a:solidFill>
              </a:rPr>
              <a:t>Orientado a objetos</a:t>
            </a:r>
          </a:p>
          <a:p>
            <a:r>
              <a:rPr lang="es-ES_tradnl" dirty="0" smtClean="0">
                <a:solidFill>
                  <a:schemeClr val="bg1"/>
                </a:solidFill>
              </a:rPr>
              <a:t>Plataforma .NET</a:t>
            </a:r>
            <a:endParaRPr lang="es-E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_tradnl" dirty="0" smtClean="0"/>
              <a:t>F#</a:t>
            </a:r>
            <a:endParaRPr lang="es-ES" dirty="0"/>
          </a:p>
        </p:txBody>
      </p:sp>
      <p:sp>
        <p:nvSpPr>
          <p:cNvPr id="6" name="5 Marcador de texto"/>
          <p:cNvSpPr>
            <a:spLocks noGrp="1"/>
          </p:cNvSpPr>
          <p:nvPr>
            <p:ph type="body" sz="quarter" idx="10"/>
          </p:nvPr>
        </p:nvSpPr>
        <p:spPr>
          <a:xfrm>
            <a:off x="381000" y="1500174"/>
            <a:ext cx="8382000" cy="415498"/>
          </a:xfrm>
        </p:spPr>
        <p:txBody>
          <a:bodyPr/>
          <a:lstStyle/>
          <a:p>
            <a:pPr>
              <a:buNone/>
            </a:pPr>
            <a:r>
              <a:rPr lang="es-ES_tradnl" sz="3000" dirty="0" smtClean="0">
                <a:solidFill>
                  <a:schemeClr val="bg1"/>
                </a:solidFill>
              </a:rPr>
              <a:t>El origen se encuentra en </a:t>
            </a:r>
            <a:r>
              <a:rPr lang="es-ES_tradnl" sz="3000" dirty="0" err="1" smtClean="0">
                <a:solidFill>
                  <a:schemeClr val="bg1"/>
                </a:solidFill>
              </a:rPr>
              <a:t>Ocaml</a:t>
            </a:r>
            <a:r>
              <a:rPr lang="es-ES_tradnl" sz="3000" dirty="0" smtClean="0">
                <a:solidFill>
                  <a:schemeClr val="bg1"/>
                </a:solidFill>
              </a:rPr>
              <a:t> y </a:t>
            </a:r>
            <a:r>
              <a:rPr lang="es-ES_tradnl" sz="3000" dirty="0" err="1" smtClean="0">
                <a:solidFill>
                  <a:schemeClr val="bg1"/>
                </a:solidFill>
              </a:rPr>
              <a:t>Haskell</a:t>
            </a:r>
            <a:endParaRPr lang="es-ES" sz="3000" dirty="0">
              <a:solidFill>
                <a:schemeClr val="bg1"/>
              </a:solidFill>
            </a:endParaRPr>
          </a:p>
        </p:txBody>
      </p:sp>
      <p:graphicFrame>
        <p:nvGraphicFramePr>
          <p:cNvPr id="8" name="7 Diagrama"/>
          <p:cNvGraphicFramePr/>
          <p:nvPr/>
        </p:nvGraphicFramePr>
        <p:xfrm>
          <a:off x="738214" y="1500174"/>
          <a:ext cx="7620000" cy="453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911FE03D-C67A-4BBD-8BCF-238A0ABA20DE}"/>
                                            </p:graphicEl>
                                          </p:spTgt>
                                        </p:tgtEl>
                                        <p:attrNameLst>
                                          <p:attrName>style.visibility</p:attrName>
                                        </p:attrNameLst>
                                      </p:cBhvr>
                                      <p:to>
                                        <p:strVal val="visible"/>
                                      </p:to>
                                    </p:set>
                                    <p:animEffect transition="in" filter="wipe(down)">
                                      <p:cBhvr>
                                        <p:cTn id="7" dur="500"/>
                                        <p:tgtEl>
                                          <p:spTgt spid="8">
                                            <p:graphicEl>
                                              <a:dgm id="{911FE03D-C67A-4BBD-8BCF-238A0ABA20D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6B3FF8DA-C54A-4BB0-B53B-C4A58462A802}"/>
                                            </p:graphicEl>
                                          </p:spTgt>
                                        </p:tgtEl>
                                        <p:attrNameLst>
                                          <p:attrName>style.visibility</p:attrName>
                                        </p:attrNameLst>
                                      </p:cBhvr>
                                      <p:to>
                                        <p:strVal val="visible"/>
                                      </p:to>
                                    </p:set>
                                    <p:animEffect transition="in" filter="wipe(down)">
                                      <p:cBhvr>
                                        <p:cTn id="12" dur="500"/>
                                        <p:tgtEl>
                                          <p:spTgt spid="8">
                                            <p:graphicEl>
                                              <a:dgm id="{6B3FF8DA-C54A-4BB0-B53B-C4A58462A80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graphicEl>
                                              <a:dgm id="{496270F2-7E05-45C3-A387-E95535DF8217}"/>
                                            </p:graphicEl>
                                          </p:spTgt>
                                        </p:tgtEl>
                                        <p:attrNameLst>
                                          <p:attrName>style.visibility</p:attrName>
                                        </p:attrNameLst>
                                      </p:cBhvr>
                                      <p:to>
                                        <p:strVal val="visible"/>
                                      </p:to>
                                    </p:set>
                                    <p:animEffect transition="in" filter="wipe(down)">
                                      <p:cBhvr>
                                        <p:cTn id="15" dur="500"/>
                                        <p:tgtEl>
                                          <p:spTgt spid="8">
                                            <p:graphicEl>
                                              <a:dgm id="{496270F2-7E05-45C3-A387-E95535DF821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graphicEl>
                                              <a:dgm id="{3494900F-06D9-4567-92AA-AB9458FFD4DF}"/>
                                            </p:graphicEl>
                                          </p:spTgt>
                                        </p:tgtEl>
                                        <p:attrNameLst>
                                          <p:attrName>style.visibility</p:attrName>
                                        </p:attrNameLst>
                                      </p:cBhvr>
                                      <p:to>
                                        <p:strVal val="visible"/>
                                      </p:to>
                                    </p:set>
                                    <p:animEffect transition="in" filter="wipe(down)">
                                      <p:cBhvr>
                                        <p:cTn id="20" dur="500"/>
                                        <p:tgtEl>
                                          <p:spTgt spid="8">
                                            <p:graphicEl>
                                              <a:dgm id="{3494900F-06D9-4567-92AA-AB9458FFD4D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graphicEl>
                                              <a:dgm id="{B2C4C628-8CC9-4D0F-AEE4-144BE2E37FEB}"/>
                                            </p:graphicEl>
                                          </p:spTgt>
                                        </p:tgtEl>
                                        <p:attrNameLst>
                                          <p:attrName>style.visibility</p:attrName>
                                        </p:attrNameLst>
                                      </p:cBhvr>
                                      <p:to>
                                        <p:strVal val="visible"/>
                                      </p:to>
                                    </p:set>
                                    <p:animEffect transition="in" filter="wipe(down)">
                                      <p:cBhvr>
                                        <p:cTn id="23" dur="500"/>
                                        <p:tgtEl>
                                          <p:spTgt spid="8">
                                            <p:graphicEl>
                                              <a:dgm id="{B2C4C628-8CC9-4D0F-AEE4-144BE2E37FE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graphicEl>
                                              <a:dgm id="{ED0ED31E-5AC3-444C-AA30-A5D03506A828}"/>
                                            </p:graphicEl>
                                          </p:spTgt>
                                        </p:tgtEl>
                                        <p:attrNameLst>
                                          <p:attrName>style.visibility</p:attrName>
                                        </p:attrNameLst>
                                      </p:cBhvr>
                                      <p:to>
                                        <p:strVal val="visible"/>
                                      </p:to>
                                    </p:set>
                                    <p:animEffect transition="in" filter="wipe(down)">
                                      <p:cBhvr>
                                        <p:cTn id="28" dur="500"/>
                                        <p:tgtEl>
                                          <p:spTgt spid="8">
                                            <p:graphicEl>
                                              <a:dgm id="{ED0ED31E-5AC3-444C-AA30-A5D03506A82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graphicEl>
                                              <a:dgm id="{FFED33B6-6EAF-4195-92A8-3ABA4C0C67FC}"/>
                                            </p:graphicEl>
                                          </p:spTgt>
                                        </p:tgtEl>
                                        <p:attrNameLst>
                                          <p:attrName>style.visibility</p:attrName>
                                        </p:attrNameLst>
                                      </p:cBhvr>
                                      <p:to>
                                        <p:strVal val="visible"/>
                                      </p:to>
                                    </p:set>
                                    <p:animEffect transition="in" filter="wipe(down)">
                                      <p:cBhvr>
                                        <p:cTn id="33" dur="500"/>
                                        <p:tgtEl>
                                          <p:spTgt spid="8">
                                            <p:graphicEl>
                                              <a:dgm id="{FFED33B6-6EAF-4195-92A8-3ABA4C0C67F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graphicEl>
                                              <a:dgm id="{64FCE7D7-13DD-4FC2-AE90-59694D39E15E}"/>
                                            </p:graphicEl>
                                          </p:spTgt>
                                        </p:tgtEl>
                                        <p:attrNameLst>
                                          <p:attrName>style.visibility</p:attrName>
                                        </p:attrNameLst>
                                      </p:cBhvr>
                                      <p:to>
                                        <p:strVal val="visible"/>
                                      </p:to>
                                    </p:set>
                                    <p:animEffect transition="in" filter="wipe(down)">
                                      <p:cBhvr>
                                        <p:cTn id="38" dur="500"/>
                                        <p:tgtEl>
                                          <p:spTgt spid="8">
                                            <p:graphicEl>
                                              <a:dgm id="{64FCE7D7-13DD-4FC2-AE90-59694D39E1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_tradnl" dirty="0" smtClean="0"/>
              <a:t>F# Aplicaciones reales</a:t>
            </a:r>
            <a:endParaRPr lang="es-ES" dirty="0"/>
          </a:p>
        </p:txBody>
      </p:sp>
      <p:sp>
        <p:nvSpPr>
          <p:cNvPr id="6" name="5 Marcador de texto"/>
          <p:cNvSpPr>
            <a:spLocks noGrp="1"/>
          </p:cNvSpPr>
          <p:nvPr>
            <p:ph type="body" sz="quarter" idx="10"/>
          </p:nvPr>
        </p:nvSpPr>
        <p:spPr>
          <a:xfrm>
            <a:off x="381000" y="1500174"/>
            <a:ext cx="8382000" cy="415498"/>
          </a:xfrm>
        </p:spPr>
        <p:txBody>
          <a:bodyPr/>
          <a:lstStyle/>
          <a:p>
            <a:pPr>
              <a:buNone/>
            </a:pPr>
            <a:r>
              <a:rPr lang="es-ES_tradnl" sz="3000" dirty="0" smtClean="0">
                <a:solidFill>
                  <a:schemeClr val="bg1"/>
                </a:solidFill>
              </a:rPr>
              <a:t>CTP Septiembre 2008</a:t>
            </a:r>
            <a:endParaRPr lang="es-ES" sz="3000" dirty="0">
              <a:solidFill>
                <a:schemeClr val="bg1"/>
              </a:solidFill>
            </a:endParaRPr>
          </a:p>
        </p:txBody>
      </p:sp>
      <p:pic>
        <p:nvPicPr>
          <p:cNvPr id="1026" name="Picture 2" descr="C:\Users\Alex\Desktop\xna_logo_final_trans[1].png"/>
          <p:cNvPicPr>
            <a:picLocks noChangeAspect="1" noChangeArrowheads="1"/>
          </p:cNvPicPr>
          <p:nvPr/>
        </p:nvPicPr>
        <p:blipFill>
          <a:blip r:embed="rId3"/>
          <a:srcRect/>
          <a:stretch>
            <a:fillRect/>
          </a:stretch>
        </p:blipFill>
        <p:spPr bwMode="auto">
          <a:xfrm>
            <a:off x="714348" y="3000372"/>
            <a:ext cx="2540000" cy="1193800"/>
          </a:xfrm>
          <a:prstGeom prst="rect">
            <a:avLst/>
          </a:prstGeom>
          <a:noFill/>
        </p:spPr>
      </p:pic>
      <p:pic>
        <p:nvPicPr>
          <p:cNvPr id="1027" name="Picture 3" descr="C:\Users\Alex\Desktop\autodesk-logo[1].png"/>
          <p:cNvPicPr>
            <a:picLocks noChangeAspect="1" noChangeArrowheads="1"/>
          </p:cNvPicPr>
          <p:nvPr/>
        </p:nvPicPr>
        <p:blipFill>
          <a:blip r:embed="rId4"/>
          <a:srcRect/>
          <a:stretch>
            <a:fillRect/>
          </a:stretch>
        </p:blipFill>
        <p:spPr bwMode="auto">
          <a:xfrm>
            <a:off x="2403474" y="4848224"/>
            <a:ext cx="3062657" cy="1009667"/>
          </a:xfrm>
          <a:prstGeom prst="rect">
            <a:avLst/>
          </a:prstGeom>
          <a:noFill/>
        </p:spPr>
      </p:pic>
      <p:pic>
        <p:nvPicPr>
          <p:cNvPr id="1028" name="Picture 4" descr="C:\Users\Alex\Desktop\ExcelLogo[1].png"/>
          <p:cNvPicPr>
            <a:picLocks noChangeAspect="1" noChangeArrowheads="1"/>
          </p:cNvPicPr>
          <p:nvPr/>
        </p:nvPicPr>
        <p:blipFill>
          <a:blip r:embed="rId5"/>
          <a:srcRect/>
          <a:stretch>
            <a:fillRect/>
          </a:stretch>
        </p:blipFill>
        <p:spPr bwMode="auto">
          <a:xfrm>
            <a:off x="4000496" y="2357430"/>
            <a:ext cx="1622432" cy="1622432"/>
          </a:xfrm>
          <a:prstGeom prst="rect">
            <a:avLst/>
          </a:prstGeom>
          <a:noFill/>
        </p:spPr>
      </p:pic>
      <p:pic>
        <p:nvPicPr>
          <p:cNvPr id="1029" name="Picture 5" descr="C:\Users\Alex\Desktop\arms_gr[1].gif"/>
          <p:cNvPicPr>
            <a:picLocks noChangeAspect="1" noChangeArrowheads="1"/>
          </p:cNvPicPr>
          <p:nvPr/>
        </p:nvPicPr>
        <p:blipFill>
          <a:blip r:embed="rId6"/>
          <a:srcRect/>
          <a:stretch>
            <a:fillRect/>
          </a:stretch>
        </p:blipFill>
        <p:spPr bwMode="auto">
          <a:xfrm>
            <a:off x="6500826" y="3357562"/>
            <a:ext cx="1559541" cy="17859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_tradnl" dirty="0" smtClean="0"/>
              <a:t>F#. Preguntas a Don </a:t>
            </a:r>
            <a:r>
              <a:rPr lang="es-ES_tradnl" dirty="0" err="1" smtClean="0"/>
              <a:t>Syme</a:t>
            </a:r>
            <a:endParaRPr lang="es-ES" dirty="0"/>
          </a:p>
        </p:txBody>
      </p:sp>
      <p:sp>
        <p:nvSpPr>
          <p:cNvPr id="6" name="5 Marcador de texto"/>
          <p:cNvSpPr>
            <a:spLocks noGrp="1"/>
          </p:cNvSpPr>
          <p:nvPr>
            <p:ph type="body" sz="quarter" idx="10"/>
          </p:nvPr>
        </p:nvSpPr>
        <p:spPr>
          <a:xfrm>
            <a:off x="381000" y="1500174"/>
            <a:ext cx="8382000" cy="6417141"/>
          </a:xfrm>
        </p:spPr>
        <p:txBody>
          <a:bodyPr/>
          <a:lstStyle/>
          <a:p>
            <a:pPr>
              <a:buNone/>
            </a:pPr>
            <a:r>
              <a:rPr lang="es-ES_tradnl" sz="3000" dirty="0" smtClean="0">
                <a:solidFill>
                  <a:schemeClr val="bg1"/>
                </a:solidFill>
              </a:rPr>
              <a:t>¿Próxima </a:t>
            </a:r>
            <a:r>
              <a:rPr lang="es-ES_tradnl" sz="3000" dirty="0" err="1" smtClean="0">
                <a:solidFill>
                  <a:schemeClr val="bg1"/>
                </a:solidFill>
              </a:rPr>
              <a:t>release</a:t>
            </a:r>
            <a:r>
              <a:rPr lang="es-ES_tradnl" sz="3000" dirty="0" smtClean="0">
                <a:solidFill>
                  <a:schemeClr val="bg1"/>
                </a:solidFill>
              </a:rPr>
              <a:t>?</a:t>
            </a:r>
          </a:p>
          <a:p>
            <a:pPr>
              <a:buNone/>
            </a:pPr>
            <a:r>
              <a:rPr lang="es-ES_tradnl" sz="3000" dirty="0" smtClean="0">
                <a:solidFill>
                  <a:schemeClr val="bg1"/>
                </a:solidFill>
              </a:rPr>
              <a:t>¿Código compartido?</a:t>
            </a:r>
          </a:p>
          <a:p>
            <a:pPr>
              <a:buNone/>
            </a:pPr>
            <a:r>
              <a:rPr lang="es-ES_tradnl" sz="3000" dirty="0" smtClean="0">
                <a:solidFill>
                  <a:schemeClr val="bg1"/>
                </a:solidFill>
              </a:rPr>
              <a:t>¿Estará F# en .NET 4.0?</a:t>
            </a:r>
          </a:p>
          <a:p>
            <a:pPr>
              <a:buNone/>
            </a:pPr>
            <a:r>
              <a:rPr lang="es-ES_tradnl" sz="3000" dirty="0" smtClean="0">
                <a:solidFill>
                  <a:schemeClr val="bg1"/>
                </a:solidFill>
              </a:rPr>
              <a:t>¿Será F# el </a:t>
            </a:r>
            <a:r>
              <a:rPr lang="es-ES_tradnl" sz="3000" dirty="0" err="1" smtClean="0">
                <a:solidFill>
                  <a:schemeClr val="bg1"/>
                </a:solidFill>
              </a:rPr>
              <a:t>OCaml</a:t>
            </a:r>
            <a:r>
              <a:rPr lang="es-ES_tradnl" sz="3000" dirty="0" smtClean="0">
                <a:solidFill>
                  <a:schemeClr val="bg1"/>
                </a:solidFill>
              </a:rPr>
              <a:t> para .NET?</a:t>
            </a:r>
          </a:p>
          <a:p>
            <a:pPr>
              <a:buNone/>
            </a:pPr>
            <a:r>
              <a:rPr lang="es-ES_tradnl" sz="3000" dirty="0" smtClean="0">
                <a:solidFill>
                  <a:schemeClr val="bg1"/>
                </a:solidFill>
              </a:rPr>
              <a:t>	</a:t>
            </a:r>
            <a:r>
              <a:rPr lang="es-ES_tradnl" sz="3000" dirty="0" smtClean="0">
                <a:solidFill>
                  <a:srgbClr val="FF0000"/>
                </a:solidFill>
              </a:rPr>
              <a:t>Programación orientada a objetos</a:t>
            </a:r>
          </a:p>
          <a:p>
            <a:pPr>
              <a:buNone/>
            </a:pPr>
            <a:r>
              <a:rPr lang="es-ES_tradnl" sz="3000" dirty="0" smtClean="0">
                <a:solidFill>
                  <a:srgbClr val="FF0000"/>
                </a:solidFill>
              </a:rPr>
              <a:t>	Programación reflexiva</a:t>
            </a:r>
          </a:p>
          <a:p>
            <a:pPr>
              <a:buNone/>
            </a:pPr>
            <a:r>
              <a:rPr lang="es-ES_tradnl" sz="3000" dirty="0" smtClean="0">
                <a:solidFill>
                  <a:srgbClr val="FF0000"/>
                </a:solidFill>
              </a:rPr>
              <a:t>	Computación de expresiones</a:t>
            </a:r>
          </a:p>
          <a:p>
            <a:pPr>
              <a:buNone/>
            </a:pPr>
            <a:r>
              <a:rPr lang="es-ES_tradnl" sz="3000" dirty="0" smtClean="0">
                <a:solidFill>
                  <a:schemeClr val="bg1"/>
                </a:solidFill>
              </a:rPr>
              <a:t>¿Seguirá MS </a:t>
            </a:r>
            <a:r>
              <a:rPr lang="es-ES_tradnl" sz="3000" dirty="0" err="1" smtClean="0">
                <a:solidFill>
                  <a:schemeClr val="bg1"/>
                </a:solidFill>
              </a:rPr>
              <a:t>Research</a:t>
            </a:r>
            <a:r>
              <a:rPr lang="es-ES_tradnl" sz="3000" dirty="0" smtClean="0">
                <a:solidFill>
                  <a:schemeClr val="bg1"/>
                </a:solidFill>
              </a:rPr>
              <a:t> trabajando sobre F#?</a:t>
            </a:r>
          </a:p>
          <a:p>
            <a:pPr>
              <a:buNone/>
            </a:pPr>
            <a:r>
              <a:rPr lang="es-ES_tradnl" sz="3000" dirty="0" smtClean="0">
                <a:solidFill>
                  <a:schemeClr val="bg1"/>
                </a:solidFill>
              </a:rPr>
              <a:t>	</a:t>
            </a:r>
            <a:r>
              <a:rPr lang="es-ES_tradnl" sz="3000" dirty="0" smtClean="0">
                <a:solidFill>
                  <a:srgbClr val="FF0000"/>
                </a:solidFill>
              </a:rPr>
              <a:t>Cambridge, </a:t>
            </a:r>
            <a:r>
              <a:rPr lang="es-ES_tradnl" sz="3000" dirty="0" err="1" smtClean="0">
                <a:solidFill>
                  <a:srgbClr val="FF0000"/>
                </a:solidFill>
              </a:rPr>
              <a:t>Redmon</a:t>
            </a:r>
            <a:r>
              <a:rPr lang="es-ES_tradnl" sz="3000" dirty="0" smtClean="0">
                <a:solidFill>
                  <a:srgbClr val="FF0000"/>
                </a:solidFill>
              </a:rPr>
              <a:t>, Vancouver, China, Alemania y New York</a:t>
            </a:r>
          </a:p>
          <a:p>
            <a:pPr>
              <a:buNone/>
            </a:pPr>
            <a:endParaRPr lang="es-ES_tradnl" sz="3000" dirty="0" smtClean="0">
              <a:solidFill>
                <a:schemeClr val="bg1"/>
              </a:solidFill>
            </a:endParaRPr>
          </a:p>
          <a:p>
            <a:pPr>
              <a:buNone/>
            </a:pPr>
            <a:endParaRPr lang="es-ES_tradnl" sz="3000" dirty="0" smtClean="0">
              <a:solidFill>
                <a:schemeClr val="bg1"/>
              </a:solidFill>
            </a:endParaRPr>
          </a:p>
          <a:p>
            <a:pPr>
              <a:buNone/>
            </a:pPr>
            <a:endParaRPr lang="es-ES" sz="3000"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¿Qué aporta F# a </a:t>
            </a:r>
            <a:r>
              <a:rPr lang="es-ES_tradnl" dirty="0" err="1" smtClean="0"/>
              <a:t>.Net</a:t>
            </a:r>
            <a:r>
              <a:rPr lang="es-ES_tradnl" dirty="0"/>
              <a:t>?</a:t>
            </a:r>
            <a:endParaRPr lang="es-ES" dirty="0"/>
          </a:p>
        </p:txBody>
      </p:sp>
      <p:sp>
        <p:nvSpPr>
          <p:cNvPr id="3" name="2 Marcador de texto"/>
          <p:cNvSpPr>
            <a:spLocks noGrp="1"/>
          </p:cNvSpPr>
          <p:nvPr>
            <p:ph type="body" sz="quarter" idx="10"/>
          </p:nvPr>
        </p:nvSpPr>
        <p:spPr>
          <a:xfrm>
            <a:off x="381000" y="1411552"/>
            <a:ext cx="8382000" cy="1461939"/>
          </a:xfrm>
        </p:spPr>
        <p:txBody>
          <a:bodyPr/>
          <a:lstStyle/>
          <a:p>
            <a:pPr>
              <a:buNone/>
            </a:pPr>
            <a:r>
              <a:rPr lang="es-ES_tradnl" sz="2500" dirty="0" smtClean="0">
                <a:solidFill>
                  <a:schemeClr val="bg1"/>
                </a:solidFill>
              </a:rPr>
              <a:t>Ejemplo:</a:t>
            </a:r>
          </a:p>
          <a:p>
            <a:pPr>
              <a:buNone/>
            </a:pPr>
            <a:r>
              <a:rPr lang="es-ES_tradnl" sz="2500" dirty="0" smtClean="0">
                <a:solidFill>
                  <a:schemeClr val="bg1"/>
                </a:solidFill>
              </a:rPr>
              <a:t>	Una aplicación que analiza millones de feedbacks. Es sistema lee los datos desde una BD SQL Server y escribe los resultados en un fichero de Matlab.</a:t>
            </a:r>
            <a:endParaRPr lang="es-ES" sz="2500" dirty="0">
              <a:solidFill>
                <a:schemeClr val="bg1"/>
              </a:solidFill>
            </a:endParaRPr>
          </a:p>
        </p:txBody>
      </p:sp>
      <p:graphicFrame>
        <p:nvGraphicFramePr>
          <p:cNvPr id="4" name="3 Diagrama"/>
          <p:cNvGraphicFramePr/>
          <p:nvPr/>
        </p:nvGraphicFramePr>
        <p:xfrm>
          <a:off x="1785918" y="3071810"/>
          <a:ext cx="5857916"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_tradnl" dirty="0" smtClean="0"/>
              <a:t>Sintaxis de F#</a:t>
            </a:r>
            <a:endParaRPr lang="es-ES" dirty="0"/>
          </a:p>
        </p:txBody>
      </p:sp>
      <p:sp>
        <p:nvSpPr>
          <p:cNvPr id="6" name="5 Marcador de texto"/>
          <p:cNvSpPr>
            <a:spLocks noGrp="1"/>
          </p:cNvSpPr>
          <p:nvPr>
            <p:ph type="body" sz="quarter" idx="10"/>
          </p:nvPr>
        </p:nvSpPr>
        <p:spPr>
          <a:xfrm>
            <a:off x="381000" y="1411552"/>
            <a:ext cx="8382000" cy="4776692"/>
          </a:xfrm>
        </p:spPr>
        <p:txBody>
          <a:bodyPr/>
          <a:lstStyle/>
          <a:p>
            <a:r>
              <a:rPr lang="es-ES_tradnl" dirty="0" smtClean="0">
                <a:solidFill>
                  <a:schemeClr val="bg1"/>
                </a:solidFill>
              </a:rPr>
              <a:t>Literales</a:t>
            </a:r>
          </a:p>
          <a:p>
            <a:r>
              <a:rPr lang="es-ES_tradnl" dirty="0" err="1" smtClean="0">
                <a:solidFill>
                  <a:schemeClr val="bg1"/>
                </a:solidFill>
              </a:rPr>
              <a:t>Tuplas</a:t>
            </a:r>
            <a:endParaRPr lang="es-ES_tradnl" dirty="0" smtClean="0">
              <a:solidFill>
                <a:schemeClr val="bg1"/>
              </a:solidFill>
            </a:endParaRPr>
          </a:p>
          <a:p>
            <a:r>
              <a:rPr lang="es-ES_tradnl" dirty="0" smtClean="0">
                <a:solidFill>
                  <a:schemeClr val="bg1"/>
                </a:solidFill>
              </a:rPr>
              <a:t>Identificadores (</a:t>
            </a:r>
            <a:r>
              <a:rPr lang="es-ES_tradnl" dirty="0" err="1" smtClean="0">
                <a:solidFill>
                  <a:schemeClr val="bg1"/>
                </a:solidFill>
              </a:rPr>
              <a:t>let</a:t>
            </a:r>
            <a:r>
              <a:rPr lang="es-ES_tradnl" dirty="0" smtClean="0">
                <a:solidFill>
                  <a:schemeClr val="bg1"/>
                </a:solidFill>
              </a:rPr>
              <a:t>)</a:t>
            </a:r>
          </a:p>
          <a:p>
            <a:r>
              <a:rPr lang="es-ES_tradnl" dirty="0" smtClean="0">
                <a:solidFill>
                  <a:schemeClr val="bg1"/>
                </a:solidFill>
              </a:rPr>
              <a:t>Funciones</a:t>
            </a:r>
          </a:p>
          <a:p>
            <a:r>
              <a:rPr lang="es-ES_tradnl" dirty="0" smtClean="0">
                <a:solidFill>
                  <a:schemeClr val="bg1"/>
                </a:solidFill>
              </a:rPr>
              <a:t>Funciones anónimas</a:t>
            </a:r>
          </a:p>
          <a:p>
            <a:r>
              <a:rPr lang="es-ES_tradnl" dirty="0" smtClean="0">
                <a:solidFill>
                  <a:schemeClr val="bg1"/>
                </a:solidFill>
              </a:rPr>
              <a:t>Recursión</a:t>
            </a:r>
          </a:p>
          <a:p>
            <a:r>
              <a:rPr lang="es-ES_tradnl" dirty="0" smtClean="0">
                <a:solidFill>
                  <a:schemeClr val="bg1"/>
                </a:solidFill>
              </a:rPr>
              <a:t>Operadores</a:t>
            </a:r>
          </a:p>
          <a:p>
            <a:pPr>
              <a:buNone/>
            </a:pPr>
            <a:endParaRPr lang="es-ES_tradnl" dirty="0" smtClean="0"/>
          </a:p>
          <a:p>
            <a:pPr>
              <a:buNone/>
            </a:pPr>
            <a:endParaRPr lang="es-E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_tradnl" dirty="0" smtClean="0"/>
              <a:t>Programación Imperativa</a:t>
            </a:r>
            <a:endParaRPr lang="es-ES" dirty="0"/>
          </a:p>
        </p:txBody>
      </p:sp>
      <p:sp>
        <p:nvSpPr>
          <p:cNvPr id="6" name="5 Marcador de texto"/>
          <p:cNvSpPr>
            <a:spLocks noGrp="1"/>
          </p:cNvSpPr>
          <p:nvPr>
            <p:ph type="body" sz="quarter" idx="10"/>
          </p:nvPr>
        </p:nvSpPr>
        <p:spPr>
          <a:xfrm>
            <a:off x="428596" y="1142984"/>
            <a:ext cx="8382000" cy="5401479"/>
          </a:xfrm>
        </p:spPr>
        <p:txBody>
          <a:bodyPr/>
          <a:lstStyle/>
          <a:p>
            <a:pPr>
              <a:buNone/>
            </a:pPr>
            <a:r>
              <a:rPr lang="es-ES" sz="3000" dirty="0" smtClean="0">
                <a:solidFill>
                  <a:schemeClr val="bg1"/>
                </a:solidFill>
              </a:rPr>
              <a:t>	F# contiene recursos de la programación imperativa, añadiendo cambios de estado:</a:t>
            </a:r>
          </a:p>
          <a:p>
            <a:pPr>
              <a:buNone/>
            </a:pPr>
            <a:endParaRPr lang="es-ES" sz="3000" dirty="0" smtClean="0">
              <a:solidFill>
                <a:schemeClr val="bg1"/>
              </a:solidFill>
            </a:endParaRPr>
          </a:p>
          <a:p>
            <a:r>
              <a:rPr lang="es-ES" sz="3000" dirty="0" smtClean="0">
                <a:solidFill>
                  <a:schemeClr val="bg1"/>
                </a:solidFill>
              </a:rPr>
              <a:t>Tipos</a:t>
            </a:r>
          </a:p>
          <a:p>
            <a:r>
              <a:rPr lang="es-ES" sz="3000" dirty="0" smtClean="0">
                <a:solidFill>
                  <a:schemeClr val="bg1"/>
                </a:solidFill>
              </a:rPr>
              <a:t>Registros </a:t>
            </a:r>
          </a:p>
          <a:p>
            <a:r>
              <a:rPr lang="es-ES" sz="3000" dirty="0" smtClean="0">
                <a:solidFill>
                  <a:schemeClr val="bg1"/>
                </a:solidFill>
              </a:rPr>
              <a:t>Llamadas a métodos estáticos </a:t>
            </a:r>
          </a:p>
          <a:p>
            <a:r>
              <a:rPr lang="es-ES" sz="3000" dirty="0" smtClean="0">
                <a:solidFill>
                  <a:schemeClr val="bg1"/>
                </a:solidFill>
              </a:rPr>
              <a:t>Creación de objetos </a:t>
            </a:r>
          </a:p>
          <a:p>
            <a:r>
              <a:rPr lang="es-ES_tradnl" sz="3000" dirty="0" smtClean="0">
                <a:solidFill>
                  <a:schemeClr val="bg1"/>
                </a:solidFill>
              </a:rPr>
              <a:t>Control de flujo</a:t>
            </a:r>
            <a:endParaRPr lang="es-ES" sz="3000" dirty="0" smtClean="0">
              <a:solidFill>
                <a:schemeClr val="bg1"/>
              </a:solidFill>
            </a:endParaRPr>
          </a:p>
          <a:p>
            <a:r>
              <a:rPr lang="es-ES" sz="3000" dirty="0" smtClean="0">
                <a:solidFill>
                  <a:schemeClr val="bg1"/>
                </a:solidFill>
              </a:rPr>
              <a:t>Eventos</a:t>
            </a:r>
          </a:p>
          <a:p>
            <a:r>
              <a:rPr lang="es-ES" sz="3000" dirty="0" smtClean="0">
                <a:solidFill>
                  <a:schemeClr val="bg1"/>
                </a:solidFill>
              </a:rPr>
              <a:t> ...</a:t>
            </a:r>
            <a:endParaRPr lang="es-ES_tradnl" sz="3000" dirty="0" smtClean="0">
              <a:solidFill>
                <a:schemeClr val="bg1"/>
              </a:solidFill>
            </a:endParaRPr>
          </a:p>
          <a:p>
            <a:pPr>
              <a:buNone/>
            </a:pPr>
            <a:endParaRPr lang="es-ES" sz="3000" dirty="0" smtClean="0">
              <a:solidFill>
                <a:schemeClr val="bg1"/>
              </a:solidFill>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maSQLSever2008">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D70023"/>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val="777777"/>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TemaSQLSever2008</Template>
  <TotalTime>2055</TotalTime>
  <Words>1344</Words>
  <Application>Microsoft Office PowerPoint</Application>
  <PresentationFormat>Presentación en pantalla (4:3)</PresentationFormat>
  <Paragraphs>255</Paragraphs>
  <Slides>28</Slides>
  <Notes>11</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TemaSQLSever2008</vt:lpstr>
      <vt:lpstr>White with Courier font for code slides</vt:lpstr>
      <vt:lpstr>F#</vt:lpstr>
      <vt:lpstr>F#</vt:lpstr>
      <vt:lpstr>Características de F#</vt:lpstr>
      <vt:lpstr>F#</vt:lpstr>
      <vt:lpstr>F# Aplicaciones reales</vt:lpstr>
      <vt:lpstr>F#. Preguntas a Don Syme</vt:lpstr>
      <vt:lpstr>¿Qué aporta F# a .Net?</vt:lpstr>
      <vt:lpstr>Sintaxis de F#</vt:lpstr>
      <vt:lpstr>Programación Imperativa</vt:lpstr>
      <vt:lpstr>Programación OO</vt:lpstr>
      <vt:lpstr>F# vs Haskell</vt:lpstr>
      <vt:lpstr>F# vs Haskell</vt:lpstr>
      <vt:lpstr>F# vs Haskell: Sintaxis</vt:lpstr>
      <vt:lpstr>Comparación de patrones</vt:lpstr>
      <vt:lpstr>Evaluación perezosa</vt:lpstr>
      <vt:lpstr>¿Código imperativo?</vt:lpstr>
      <vt:lpstr>F# vs Haskell: Rendimiento</vt:lpstr>
      <vt:lpstr>F# vs Haskell Fibonacci</vt:lpstr>
      <vt:lpstr>F# vs Haskell Fibonacci (recursión de cola)</vt:lpstr>
      <vt:lpstr>F# vs Haskell Fibonacci (sobre listas)</vt:lpstr>
      <vt:lpstr>F# vs Haskell Factorial</vt:lpstr>
      <vt:lpstr>F# vs Haskell Quicksort (lista aleatoria)</vt:lpstr>
      <vt:lpstr>F# vs Haskell: Rendimiento</vt:lpstr>
      <vt:lpstr>F# vs Haskell (compilado) Fibonacci</vt:lpstr>
      <vt:lpstr>F# vs Haskell (compilado) Fibonacci (recursión de cola)</vt:lpstr>
      <vt:lpstr>F# vs Haskell (compilado) Fibonacci (sobre listas)</vt:lpstr>
      <vt:lpstr>F# vs Haskell (compilado) Quicksort (lista aleatoria)</vt:lpstr>
      <vt:lpstr>Conclusiones comparativa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c:title>
  <dc:creator>alejandrohf</dc:creator>
  <cp:lastModifiedBy>Rafa</cp:lastModifiedBy>
  <cp:revision>37</cp:revision>
  <dcterms:created xsi:type="dcterms:W3CDTF">2009-05-10T08:58:32Z</dcterms:created>
  <dcterms:modified xsi:type="dcterms:W3CDTF">2009-06-11T08:45:05Z</dcterms:modified>
</cp:coreProperties>
</file>